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75"/>
  </p:notesMasterIdLst>
  <p:handoutMasterIdLst>
    <p:handoutMasterId r:id="rId76"/>
  </p:handoutMasterIdLst>
  <p:sldIdLst>
    <p:sldId id="497" r:id="rId5"/>
    <p:sldId id="316" r:id="rId6"/>
    <p:sldId id="419" r:id="rId7"/>
    <p:sldId id="522" r:id="rId8"/>
    <p:sldId id="521" r:id="rId9"/>
    <p:sldId id="541" r:id="rId10"/>
    <p:sldId id="523" r:id="rId11"/>
    <p:sldId id="528" r:id="rId12"/>
    <p:sldId id="525" r:id="rId13"/>
    <p:sldId id="499" r:id="rId14"/>
    <p:sldId id="529" r:id="rId15"/>
    <p:sldId id="542" r:id="rId16"/>
    <p:sldId id="623" r:id="rId17"/>
    <p:sldId id="539" r:id="rId18"/>
    <p:sldId id="540" r:id="rId19"/>
    <p:sldId id="566" r:id="rId20"/>
    <p:sldId id="537" r:id="rId21"/>
    <p:sldId id="527" r:id="rId22"/>
    <p:sldId id="538" r:id="rId23"/>
    <p:sldId id="526" r:id="rId24"/>
    <p:sldId id="536" r:id="rId25"/>
    <p:sldId id="563" r:id="rId26"/>
    <p:sldId id="532" r:id="rId27"/>
    <p:sldId id="533" r:id="rId28"/>
    <p:sldId id="490" r:id="rId29"/>
    <p:sldId id="534" r:id="rId30"/>
    <p:sldId id="568" r:id="rId31"/>
    <p:sldId id="624" r:id="rId32"/>
    <p:sldId id="577" r:id="rId33"/>
    <p:sldId id="500" r:id="rId34"/>
    <p:sldId id="565" r:id="rId35"/>
    <p:sldId id="571" r:id="rId36"/>
    <p:sldId id="570" r:id="rId37"/>
    <p:sldId id="554" r:id="rId38"/>
    <p:sldId id="559" r:id="rId39"/>
    <p:sldId id="556" r:id="rId40"/>
    <p:sldId id="557" r:id="rId41"/>
    <p:sldId id="558" r:id="rId42"/>
    <p:sldId id="551" r:id="rId43"/>
    <p:sldId id="552" r:id="rId44"/>
    <p:sldId id="562" r:id="rId45"/>
    <p:sldId id="573" r:id="rId46"/>
    <p:sldId id="572" r:id="rId47"/>
    <p:sldId id="545" r:id="rId48"/>
    <p:sldId id="576" r:id="rId49"/>
    <p:sldId id="574" r:id="rId50"/>
    <p:sldId id="575" r:id="rId51"/>
    <p:sldId id="561" r:id="rId52"/>
    <p:sldId id="501" r:id="rId53"/>
    <p:sldId id="613" r:id="rId54"/>
    <p:sldId id="615" r:id="rId55"/>
    <p:sldId id="614" r:id="rId56"/>
    <p:sldId id="578" r:id="rId57"/>
    <p:sldId id="612" r:id="rId58"/>
    <p:sldId id="611" r:id="rId59"/>
    <p:sldId id="549" r:id="rId60"/>
    <p:sldId id="619" r:id="rId61"/>
    <p:sldId id="620" r:id="rId62"/>
    <p:sldId id="547" r:id="rId63"/>
    <p:sldId id="548" r:id="rId64"/>
    <p:sldId id="618" r:id="rId65"/>
    <p:sldId id="616" r:id="rId66"/>
    <p:sldId id="617" r:id="rId67"/>
    <p:sldId id="321" r:id="rId68"/>
    <p:sldId id="535" r:id="rId69"/>
    <p:sldId id="622" r:id="rId70"/>
    <p:sldId id="621" r:id="rId71"/>
    <p:sldId id="436" r:id="rId72"/>
    <p:sldId id="519" r:id="rId73"/>
    <p:sldId id="309"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rla Casey" initials="OC" lastIdx="15" clrIdx="0">
    <p:extLst>
      <p:ext uri="{19B8F6BF-5375-455C-9EA6-DF929625EA0E}">
        <p15:presenceInfo xmlns:p15="http://schemas.microsoft.com/office/powerpoint/2012/main" userId="S::orla@momentumconsulting.ie::ee9f56f0-43a2-47ae-a5b8-d4a7d2f5cec3" providerId="AD"/>
      </p:ext>
    </p:extLst>
  </p:cmAuthor>
  <p:cmAuthor id="2" name="Grace Lyons" initials="GL" lastIdx="15" clrIdx="1">
    <p:extLst>
      <p:ext uri="{19B8F6BF-5375-455C-9EA6-DF929625EA0E}">
        <p15:presenceInfo xmlns:p15="http://schemas.microsoft.com/office/powerpoint/2012/main" userId="b64fb77dec8691cc" providerId="Windows Live"/>
      </p:ext>
    </p:extLst>
  </p:cmAuthor>
  <p:cmAuthor id="3" name="Grace Roche" initials="GR" lastIdx="1" clrIdx="2">
    <p:extLst>
      <p:ext uri="{19B8F6BF-5375-455C-9EA6-DF929625EA0E}">
        <p15:presenceInfo xmlns:p15="http://schemas.microsoft.com/office/powerpoint/2012/main" userId="Grace Roch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6E6C"/>
    <a:srgbClr val="7F4182"/>
    <a:srgbClr val="68BBAF"/>
    <a:srgbClr val="A3CEC2"/>
    <a:srgbClr val="AB5AB0"/>
    <a:srgbClr val="BA0A94"/>
    <a:srgbClr val="161741"/>
    <a:srgbClr val="392E85"/>
    <a:srgbClr val="4852A4"/>
    <a:srgbClr val="42B2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503" autoAdjust="0"/>
    <p:restoredTop sz="92024" autoAdjust="0"/>
  </p:normalViewPr>
  <p:slideViewPr>
    <p:cSldViewPr snapToGrid="0" snapToObjects="1">
      <p:cViewPr varScale="1">
        <p:scale>
          <a:sx n="63" d="100"/>
          <a:sy n="63" d="100"/>
        </p:scale>
        <p:origin x="708" y="5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12278"/>
    </p:cViewPr>
  </p:sorterViewPr>
  <p:notesViewPr>
    <p:cSldViewPr snapToGrid="0" snapToObjects="1">
      <p:cViewPr varScale="1">
        <p:scale>
          <a:sx n="40" d="100"/>
          <a:sy n="40" d="100"/>
        </p:scale>
        <p:origin x="2379" y="17"/>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174B3AB-1076-3847-9704-2735AAE6E6FB}" type="datetimeFigureOut">
              <a:rPr lang="en-US" smtClean="0"/>
              <a:t>12/1/2020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9C00C95-E645-9447-A3F8-A17F92449908}" type="slidenum">
              <a:rPr lang="en-US" smtClean="0"/>
              <a:t>‹#›</a:t>
            </a:fld>
            <a:endParaRPr lang="en-US"/>
          </a:p>
        </p:txBody>
      </p:sp>
    </p:spTree>
    <p:extLst>
      <p:ext uri="{BB962C8B-B14F-4D97-AF65-F5344CB8AC3E}">
        <p14:creationId xmlns:p14="http://schemas.microsoft.com/office/powerpoint/2010/main" val="14943909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C7370B-66A1-AB42-84E0-A4E6FD88C2A5}" type="datetimeFigureOut">
              <a:rPr lang="en-US" smtClean="0"/>
              <a:t>12/1/2020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4AC054-D004-974A-8D8E-E228282ED491}" type="slidenum">
              <a:rPr lang="en-US" smtClean="0"/>
              <a:t>‹#›</a:t>
            </a:fld>
            <a:endParaRPr lang="en-US" dirty="0"/>
          </a:p>
        </p:txBody>
      </p:sp>
    </p:spTree>
    <p:extLst>
      <p:ext uri="{BB962C8B-B14F-4D97-AF65-F5344CB8AC3E}">
        <p14:creationId xmlns:p14="http://schemas.microsoft.com/office/powerpoint/2010/main" val="381035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elcome ">
    <p:spTree>
      <p:nvGrpSpPr>
        <p:cNvPr id="1" name=""/>
        <p:cNvGrpSpPr/>
        <p:nvPr/>
      </p:nvGrpSpPr>
      <p:grpSpPr>
        <a:xfrm>
          <a:off x="0" y="0"/>
          <a:ext cx="0" cy="0"/>
          <a:chOff x="0" y="0"/>
          <a:chExt cx="0" cy="0"/>
        </a:xfrm>
      </p:grpSpPr>
      <p:sp>
        <p:nvSpPr>
          <p:cNvPr id="4" name="Rectangle 3"/>
          <p:cNvSpPr/>
          <p:nvPr userDrawn="1"/>
        </p:nvSpPr>
        <p:spPr>
          <a:xfrm>
            <a:off x="0" y="-1"/>
            <a:ext cx="12192000" cy="6858001"/>
          </a:xfrm>
          <a:prstGeom prst="rect">
            <a:avLst/>
          </a:pr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userDrawn="1"/>
        </p:nvSpPr>
        <p:spPr>
          <a:xfrm>
            <a:off x="424669" y="528535"/>
            <a:ext cx="5987561" cy="1446550"/>
          </a:xfrm>
          <a:prstGeom prst="rect">
            <a:avLst/>
          </a:prstGeom>
        </p:spPr>
        <p:txBody>
          <a:bodyPr wrap="square">
            <a:spAutoFit/>
          </a:bodyPr>
          <a:lstStyle/>
          <a:p>
            <a:pPr fontAlgn="base"/>
            <a:r>
              <a:rPr lang="en-IE" sz="4400" b="0" i="0" u="none" strike="noStrike" kern="1200">
                <a:solidFill>
                  <a:schemeClr val="bg1"/>
                </a:solidFill>
                <a:effectLst/>
                <a:latin typeface="+mn-lt"/>
                <a:ea typeface="+mn-ea"/>
                <a:cs typeface="+mn-cs"/>
              </a:rPr>
              <a:t>WELCOME TO</a:t>
            </a:r>
            <a:r>
              <a:rPr lang="en-IE" sz="4400" b="0" i="0" u="none" strike="noStrike" kern="1200" baseline="0">
                <a:solidFill>
                  <a:schemeClr val="bg1"/>
                </a:solidFill>
                <a:effectLst/>
                <a:latin typeface="+mn-lt"/>
                <a:ea typeface="+mn-ea"/>
                <a:cs typeface="+mn-cs"/>
              </a:rPr>
              <a:t> </a:t>
            </a:r>
            <a:r>
              <a:rPr lang="en-IE" sz="4400" b="0" i="0" u="none" strike="noStrike" kern="1200">
                <a:solidFill>
                  <a:schemeClr val="bg1"/>
                </a:solidFill>
                <a:effectLst/>
                <a:latin typeface="+mn-lt"/>
                <a:ea typeface="+mn-ea"/>
                <a:cs typeface="+mn-cs"/>
              </a:rPr>
              <a:t>THE </a:t>
            </a:r>
            <a:r>
              <a:rPr lang="en-IE" sz="4400" b="1" i="0" u="none" strike="noStrike" kern="1200">
                <a:solidFill>
                  <a:schemeClr val="bg1"/>
                </a:solidFill>
                <a:effectLst/>
                <a:latin typeface="+mn-lt"/>
                <a:ea typeface="+mn-ea"/>
                <a:cs typeface="+mn-cs"/>
              </a:rPr>
              <a:t>RESTART+</a:t>
            </a:r>
            <a:r>
              <a:rPr lang="en-IE" sz="4400" b="1" i="0" u="none" strike="noStrike" kern="1200" baseline="0">
                <a:solidFill>
                  <a:schemeClr val="bg1"/>
                </a:solidFill>
                <a:effectLst/>
                <a:latin typeface="+mn-lt"/>
                <a:ea typeface="+mn-ea"/>
                <a:cs typeface="+mn-cs"/>
              </a:rPr>
              <a:t> </a:t>
            </a:r>
            <a:r>
              <a:rPr lang="en-IE" sz="4400" b="0" i="0" u="none" strike="noStrike" kern="1200">
                <a:solidFill>
                  <a:schemeClr val="bg1"/>
                </a:solidFill>
                <a:effectLst/>
                <a:latin typeface="+mn-lt"/>
                <a:ea typeface="+mn-ea"/>
                <a:cs typeface="+mn-cs"/>
              </a:rPr>
              <a:t>POWERPOINT</a:t>
            </a:r>
            <a:endParaRPr lang="en-IE" sz="3600" baseline="0" dirty="0">
              <a:solidFill>
                <a:schemeClr val="bg1"/>
              </a:solidFill>
              <a:latin typeface="+mn-lt"/>
              <a:ea typeface="Quattrocento Sans"/>
              <a:cs typeface="Quattrocento Sans"/>
              <a:sym typeface="Quattrocento Sans"/>
            </a:endParaRPr>
          </a:p>
        </p:txBody>
      </p:sp>
      <p:sp>
        <p:nvSpPr>
          <p:cNvPr id="6" name="Rectangle 5"/>
          <p:cNvSpPr/>
          <p:nvPr userDrawn="1"/>
        </p:nvSpPr>
        <p:spPr>
          <a:xfrm>
            <a:off x="6660924" y="1251810"/>
            <a:ext cx="5282381" cy="4616648"/>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FEATURES OF THE</a:t>
            </a:r>
          </a:p>
          <a:p>
            <a:pPr fontAlgn="base"/>
            <a:r>
              <a:rPr lang="en-IE" sz="3000" b="1" i="0" u="none" strike="noStrike" kern="1200" dirty="0">
                <a:solidFill>
                  <a:schemeClr val="bg1"/>
                </a:solidFill>
                <a:effectLst/>
                <a:latin typeface="+mn-lt"/>
                <a:ea typeface="+mn-ea"/>
                <a:cs typeface="+mn-cs"/>
              </a:rPr>
              <a:t>RESTART+ </a:t>
            </a:r>
            <a:r>
              <a:rPr lang="en-IE" sz="3000" b="0" i="0" u="none" strike="noStrike" kern="1200" dirty="0">
                <a:solidFill>
                  <a:schemeClr val="bg1"/>
                </a:solidFill>
                <a:effectLst/>
                <a:latin typeface="+mn-lt"/>
                <a:ea typeface="+mn-ea"/>
                <a:cs typeface="+mn-cs"/>
              </a:rPr>
              <a:t>POWERPOINT:</a:t>
            </a:r>
          </a:p>
          <a:p>
            <a:pPr fontAlgn="base"/>
            <a:endParaRPr lang="en-IE" sz="3000" b="0" i="0" u="none" strike="noStrike" kern="1200" dirty="0">
              <a:solidFill>
                <a:schemeClr val="bg1"/>
              </a:solidFill>
              <a:effectLst/>
              <a:latin typeface="+mn-lt"/>
              <a:ea typeface="+mn-ea"/>
              <a:cs typeface="+mn-cs"/>
            </a:endParaRPr>
          </a:p>
          <a:p>
            <a:pPr marL="342900" indent="-342900" fontAlgn="base">
              <a:buFont typeface="Arial" charset="0"/>
              <a:buChar char="•"/>
            </a:pPr>
            <a:r>
              <a:rPr lang="en-IE" sz="2400" b="0" i="0" u="none" strike="noStrike" kern="1200" dirty="0">
                <a:solidFill>
                  <a:schemeClr val="bg1"/>
                </a:solidFill>
                <a:effectLst/>
                <a:latin typeface="+mn-lt"/>
                <a:ea typeface="+mn-ea"/>
                <a:cs typeface="+mn-cs"/>
              </a:rPr>
              <a:t>Set up in widescreen format. </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25 slide layouts to choose from</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Using the </a:t>
            </a:r>
            <a:r>
              <a:rPr lang="en-IE" sz="2400" b="1" i="0" u="none" strike="noStrike" kern="1200" dirty="0">
                <a:solidFill>
                  <a:schemeClr val="bg1"/>
                </a:solidFill>
                <a:effectLst/>
                <a:latin typeface="+mn-lt"/>
                <a:ea typeface="+mn-ea"/>
                <a:cs typeface="+mn-cs"/>
              </a:rPr>
              <a:t>RESTART+ </a:t>
            </a:r>
            <a:r>
              <a:rPr lang="en-IE" sz="2400" b="0" i="0" u="none" strike="noStrike" kern="1200" dirty="0">
                <a:solidFill>
                  <a:schemeClr val="bg1"/>
                </a:solidFill>
                <a:effectLst/>
                <a:latin typeface="+mn-lt"/>
                <a:ea typeface="+mn-ea"/>
                <a:cs typeface="+mn-cs"/>
              </a:rPr>
              <a:t>Brand Colours</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Based on Master Slides design</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Easy Drag and Drop to change picture</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80 easy editable icons</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Easy and Fully editable in PowerPoint</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600" b="0" i="0" u="none" strike="noStrike" kern="1200" dirty="0">
                <a:solidFill>
                  <a:schemeClr val="bg1"/>
                </a:solidFill>
                <a:effectLst/>
                <a:latin typeface="+mn-lt"/>
                <a:ea typeface="+mn-ea"/>
                <a:cs typeface="+mn-cs"/>
              </a:rPr>
              <a:t>		</a:t>
            </a:r>
            <a:endParaRPr lang="en-IE" sz="3600" baseline="0" dirty="0">
              <a:solidFill>
                <a:schemeClr val="bg1"/>
              </a:solidFill>
              <a:latin typeface="+mn-lt"/>
              <a:ea typeface="Quattrocento Sans"/>
              <a:cs typeface="Quattrocento Sans"/>
              <a:sym typeface="Quattrocento Sans"/>
            </a:endParaRPr>
          </a:p>
        </p:txBody>
      </p:sp>
      <p:sp>
        <p:nvSpPr>
          <p:cNvPr id="7" name="Rectangle 6"/>
          <p:cNvSpPr/>
          <p:nvPr userDrawn="1"/>
        </p:nvSpPr>
        <p:spPr>
          <a:xfrm>
            <a:off x="424669" y="2614038"/>
            <a:ext cx="5327201" cy="2677656"/>
          </a:xfrm>
          <a:prstGeom prst="rect">
            <a:avLst/>
          </a:prstGeom>
        </p:spPr>
        <p:txBody>
          <a:bodyPr wrap="square">
            <a:spAutoFit/>
          </a:bodyPr>
          <a:lstStyle/>
          <a:p>
            <a:pPr fontAlgn="base"/>
            <a:r>
              <a:rPr lang="en-IE" sz="2400" b="0" i="0" u="none" strike="noStrike" kern="1200" dirty="0">
                <a:solidFill>
                  <a:schemeClr val="bg1"/>
                </a:solidFill>
                <a:effectLst/>
                <a:latin typeface="+mn-lt"/>
                <a:ea typeface="+mn-ea"/>
                <a:cs typeface="+mn-cs"/>
              </a:rPr>
              <a:t>Our aim is to have a consistent “look and feel” throughout our branding material including our PowerPoint.</a:t>
            </a:r>
            <a:r>
              <a:rPr lang="en-IE" sz="2400" b="0" i="0" u="none" strike="noStrike" kern="1200" baseline="0" dirty="0">
                <a:solidFill>
                  <a:schemeClr val="bg1"/>
                </a:solidFill>
                <a:effectLst/>
                <a:latin typeface="+mn-lt"/>
                <a:ea typeface="+mn-ea"/>
                <a:cs typeface="+mn-cs"/>
              </a:rPr>
              <a:t> </a:t>
            </a:r>
          </a:p>
          <a:p>
            <a:pPr fontAlgn="base"/>
            <a:endParaRPr lang="en-IE" sz="2400" b="0" i="0" u="none" strike="noStrike" kern="1200" baseline="0" dirty="0">
              <a:solidFill>
                <a:schemeClr val="bg1"/>
              </a:solidFill>
              <a:effectLst/>
              <a:latin typeface="+mn-lt"/>
              <a:ea typeface="+mn-ea"/>
              <a:cs typeface="+mn-cs"/>
            </a:endParaRPr>
          </a:p>
          <a:p>
            <a:pPr fontAlgn="base"/>
            <a:r>
              <a:rPr lang="en-IE" sz="2400" b="0" i="0" u="none" strike="noStrike" kern="1200" dirty="0">
                <a:solidFill>
                  <a:schemeClr val="bg1"/>
                </a:solidFill>
                <a:effectLst/>
                <a:latin typeface="+mn-lt"/>
                <a:ea typeface="+mn-ea"/>
                <a:cs typeface="+mn-cs"/>
              </a:rPr>
              <a:t>The slide layouts within this PowerPoint  will give you a great deal of creative </a:t>
            </a:r>
            <a:r>
              <a:rPr lang="en-IE" sz="2400" b="0" i="0" u="none" strike="noStrike" kern="1200" dirty="0" err="1">
                <a:solidFill>
                  <a:schemeClr val="bg1"/>
                </a:solidFill>
                <a:effectLst/>
                <a:latin typeface="+mn-lt"/>
                <a:ea typeface="+mn-ea"/>
                <a:cs typeface="+mn-cs"/>
              </a:rPr>
              <a:t>flexibily</a:t>
            </a:r>
            <a:r>
              <a:rPr lang="en-IE" sz="2400" b="0" i="0" u="none" strike="noStrike" kern="1200" dirty="0">
                <a:solidFill>
                  <a:schemeClr val="bg1"/>
                </a:solidFill>
                <a:effectLst/>
                <a:latin typeface="+mn-lt"/>
                <a:ea typeface="+mn-ea"/>
                <a:cs typeface="+mn-cs"/>
              </a:rPr>
              <a:t> when creating your Presentation.</a:t>
            </a:r>
            <a:endParaRPr lang="en-IE" sz="3600" baseline="0" dirty="0">
              <a:solidFill>
                <a:schemeClr val="bg1"/>
              </a:solidFill>
              <a:latin typeface="+mn-lt"/>
              <a:ea typeface="Quattrocento Sans"/>
              <a:cs typeface="Quattrocento Sans"/>
              <a:sym typeface="Quattrocento Sans"/>
            </a:endParaRPr>
          </a:p>
        </p:txBody>
      </p:sp>
      <p:cxnSp>
        <p:nvCxnSpPr>
          <p:cNvPr id="8" name="Straight Connector 7"/>
          <p:cNvCxnSpPr/>
          <p:nvPr userDrawn="1"/>
        </p:nvCxnSpPr>
        <p:spPr>
          <a:xfrm>
            <a:off x="6399849"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flipH="1">
            <a:off x="1" y="2261959"/>
            <a:ext cx="63998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8" name="Straight Connector 1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only with 3 colums - LEFT">
    <p:spTree>
      <p:nvGrpSpPr>
        <p:cNvPr id="1" name=""/>
        <p:cNvGrpSpPr/>
        <p:nvPr/>
      </p:nvGrpSpPr>
      <p:grpSpPr>
        <a:xfrm>
          <a:off x="0" y="0"/>
          <a:ext cx="0" cy="0"/>
          <a:chOff x="0" y="0"/>
          <a:chExt cx="0" cy="0"/>
        </a:xfrm>
      </p:grpSpPr>
      <p:sp>
        <p:nvSpPr>
          <p:cNvPr id="16" name="Text Placeholder 23"/>
          <p:cNvSpPr>
            <a:spLocks noGrp="1"/>
          </p:cNvSpPr>
          <p:nvPr>
            <p:ph type="body" sz="quarter" idx="13" hasCustomPrompt="1"/>
          </p:nvPr>
        </p:nvSpPr>
        <p:spPr>
          <a:xfrm>
            <a:off x="876300" y="1007537"/>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47" name="Text Placeholder 25"/>
          <p:cNvSpPr>
            <a:spLocks noGrp="1"/>
          </p:cNvSpPr>
          <p:nvPr>
            <p:ph type="body" sz="quarter" idx="17" hasCustomPrompt="1"/>
          </p:nvPr>
        </p:nvSpPr>
        <p:spPr>
          <a:xfrm>
            <a:off x="876300" y="2113005"/>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8" name="Text Placeholder 25"/>
          <p:cNvSpPr>
            <a:spLocks noGrp="1"/>
          </p:cNvSpPr>
          <p:nvPr>
            <p:ph type="body" sz="quarter" idx="18" hasCustomPrompt="1"/>
          </p:nvPr>
        </p:nvSpPr>
        <p:spPr>
          <a:xfrm>
            <a:off x="5929097" y="2107852"/>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9" name="Text Placeholder 25"/>
          <p:cNvSpPr>
            <a:spLocks noGrp="1"/>
          </p:cNvSpPr>
          <p:nvPr>
            <p:ph type="body" sz="quarter" idx="19" hasCustomPrompt="1"/>
          </p:nvPr>
        </p:nvSpPr>
        <p:spPr>
          <a:xfrm>
            <a:off x="3424130" y="2107852"/>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4" name="Straight Connector 13"/>
          <p:cNvCxnSpPr/>
          <p:nvPr userDrawn="1"/>
        </p:nvCxnSpPr>
        <p:spPr>
          <a:xfrm flipH="1">
            <a:off x="478388" y="1901510"/>
            <a:ext cx="8178914" cy="0"/>
          </a:xfrm>
          <a:prstGeom prst="line">
            <a:avLst/>
          </a:prstGeom>
          <a:ln w="28575">
            <a:solidFill>
              <a:srgbClr val="7F4182"/>
            </a:solidFill>
          </a:ln>
        </p:spPr>
        <p:style>
          <a:lnRef idx="1">
            <a:schemeClr val="accent1"/>
          </a:lnRef>
          <a:fillRef idx="0">
            <a:schemeClr val="accent1"/>
          </a:fillRef>
          <a:effectRef idx="0">
            <a:schemeClr val="accent1"/>
          </a:effectRef>
          <a:fontRef idx="minor">
            <a:schemeClr val="tx1"/>
          </a:fontRef>
        </p:style>
      </p:cxnSp>
      <p:sp>
        <p:nvSpPr>
          <p:cNvPr id="15"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a:solidFill>
                  <a:srgbClr val="7F4182"/>
                </a:solidFill>
                <a:latin typeface="Calibri" charset="0"/>
              </a:rPr>
              <a:t>RESTART + </a:t>
            </a:r>
            <a:r>
              <a:rPr lang="en-US" altLang="ja-JP" sz="1100" b="0" baseline="0">
                <a:solidFill>
                  <a:srgbClr val="6D6E6C"/>
                </a:solidFill>
                <a:latin typeface="Calibri" charset="0"/>
              </a:rPr>
              <a:t>communities </a:t>
            </a:r>
            <a:r>
              <a:rPr lang="en-US" altLang="ja-JP" sz="1100" b="0" baseline="0" dirty="0">
                <a:solidFill>
                  <a:srgbClr val="6D6E6C"/>
                </a:solidFill>
                <a:latin typeface="Calibri" charset="0"/>
              </a:rPr>
              <a:t>in action</a:t>
            </a:r>
            <a:endParaRPr kumimoji="1" lang="ja-JP" altLang="en-US" sz="1100" b="0" dirty="0">
              <a:solidFill>
                <a:srgbClr val="6D6E6C"/>
              </a:solidFill>
              <a:latin typeface="Calibri" charset="0"/>
            </a:endParaRPr>
          </a:p>
        </p:txBody>
      </p:sp>
      <p:pic>
        <p:nvPicPr>
          <p:cNvPr id="17" name="Picture 1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pic>
        <p:nvPicPr>
          <p:cNvPr id="18" name="Picture 17"/>
          <p:cNvPicPr>
            <a:picLocks noChangeAspect="1"/>
          </p:cNvPicPr>
          <p:nvPr userDrawn="1"/>
        </p:nvPicPr>
        <p:blipFill rotWithShape="1">
          <a:blip r:embed="rId3" cstate="screen">
            <a:extLst>
              <a:ext uri="{28A0092B-C50C-407E-A947-70E740481C1C}">
                <a14:useLocalDpi xmlns:a14="http://schemas.microsoft.com/office/drawing/2010/main"/>
              </a:ext>
            </a:extLst>
          </a:blip>
          <a:srcRect b="-4010"/>
          <a:stretch/>
        </p:blipFill>
        <p:spPr>
          <a:xfrm rot="10800000" flipH="1">
            <a:off x="8892209" y="-187430"/>
            <a:ext cx="3299791" cy="5090734"/>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with quote box on left ">
    <p:spTree>
      <p:nvGrpSpPr>
        <p:cNvPr id="1" name=""/>
        <p:cNvGrpSpPr/>
        <p:nvPr/>
      </p:nvGrpSpPr>
      <p:grpSpPr>
        <a:xfrm>
          <a:off x="0" y="0"/>
          <a:ext cx="0" cy="0"/>
          <a:chOff x="0" y="0"/>
          <a:chExt cx="0" cy="0"/>
        </a:xfrm>
      </p:grpSpPr>
      <p:sp>
        <p:nvSpPr>
          <p:cNvPr id="20" name="Rectangle 3"/>
          <p:cNvSpPr/>
          <p:nvPr userDrawn="1"/>
        </p:nvSpPr>
        <p:spPr>
          <a:xfrm flipH="1">
            <a:off x="-13253" y="-16075"/>
            <a:ext cx="6047673" cy="6882635"/>
          </a:xfrm>
          <a:custGeom>
            <a:avLst/>
            <a:gdLst>
              <a:gd name="connsiteX0" fmla="*/ 0 w 6069496"/>
              <a:gd name="connsiteY0" fmla="*/ 0 h 5380383"/>
              <a:gd name="connsiteX1" fmla="*/ 6069496 w 6069496"/>
              <a:gd name="connsiteY1" fmla="*/ 0 h 5380383"/>
              <a:gd name="connsiteX2" fmla="*/ 6069496 w 6069496"/>
              <a:gd name="connsiteY2" fmla="*/ 5380383 h 5380383"/>
              <a:gd name="connsiteX3" fmla="*/ 0 w 6069496"/>
              <a:gd name="connsiteY3" fmla="*/ 5380383 h 5380383"/>
              <a:gd name="connsiteX4" fmla="*/ 0 w 6069496"/>
              <a:gd name="connsiteY4" fmla="*/ 0 h 5380383"/>
              <a:gd name="connsiteX0" fmla="*/ 1298713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1298713 w 7368209"/>
              <a:gd name="connsiteY4" fmla="*/ 0 h 5380383"/>
              <a:gd name="connsiteX0" fmla="*/ 2782957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2782957 w 7368209"/>
              <a:gd name="connsiteY4" fmla="*/ 0 h 5380383"/>
              <a:gd name="connsiteX0" fmla="*/ 2822713 w 7407965"/>
              <a:gd name="connsiteY0" fmla="*/ 0 h 5380383"/>
              <a:gd name="connsiteX1" fmla="*/ 7407965 w 7407965"/>
              <a:gd name="connsiteY1" fmla="*/ 0 h 5380383"/>
              <a:gd name="connsiteX2" fmla="*/ 7407965 w 7407965"/>
              <a:gd name="connsiteY2" fmla="*/ 5380383 h 5380383"/>
              <a:gd name="connsiteX3" fmla="*/ 0 w 7407965"/>
              <a:gd name="connsiteY3" fmla="*/ 5221358 h 5380383"/>
              <a:gd name="connsiteX4" fmla="*/ 2822713 w 7407965"/>
              <a:gd name="connsiteY4" fmla="*/ 0 h 5380383"/>
              <a:gd name="connsiteX0" fmla="*/ 2834110 w 7419362"/>
              <a:gd name="connsiteY0" fmla="*/ 0 h 5380383"/>
              <a:gd name="connsiteX1" fmla="*/ 7419362 w 7419362"/>
              <a:gd name="connsiteY1" fmla="*/ 0 h 5380383"/>
              <a:gd name="connsiteX2" fmla="*/ 7419362 w 7419362"/>
              <a:gd name="connsiteY2" fmla="*/ 5380383 h 5380383"/>
              <a:gd name="connsiteX3" fmla="*/ 0 w 7419362"/>
              <a:gd name="connsiteY3" fmla="*/ 5377312 h 5380383"/>
              <a:gd name="connsiteX4" fmla="*/ 2834110 w 7419362"/>
              <a:gd name="connsiteY4" fmla="*/ 0 h 5380383"/>
              <a:gd name="connsiteX0" fmla="*/ 2834110 w 7419362"/>
              <a:gd name="connsiteY0" fmla="*/ 0 h 5377312"/>
              <a:gd name="connsiteX1" fmla="*/ 7419362 w 7419362"/>
              <a:gd name="connsiteY1" fmla="*/ 0 h 5377312"/>
              <a:gd name="connsiteX2" fmla="*/ 7259806 w 7419362"/>
              <a:gd name="connsiteY2" fmla="*/ 5328399 h 5377312"/>
              <a:gd name="connsiteX3" fmla="*/ 0 w 7419362"/>
              <a:gd name="connsiteY3" fmla="*/ 5377312 h 5377312"/>
              <a:gd name="connsiteX4" fmla="*/ 2834110 w 7419362"/>
              <a:gd name="connsiteY4" fmla="*/ 0 h 5377312"/>
              <a:gd name="connsiteX0" fmla="*/ 2834110 w 7419362"/>
              <a:gd name="connsiteY0" fmla="*/ 0 h 5380383"/>
              <a:gd name="connsiteX1" fmla="*/ 7419362 w 7419362"/>
              <a:gd name="connsiteY1" fmla="*/ 0 h 5380383"/>
              <a:gd name="connsiteX2" fmla="*/ 7385172 w 7419362"/>
              <a:gd name="connsiteY2" fmla="*/ 5380383 h 5380383"/>
              <a:gd name="connsiteX3" fmla="*/ 0 w 7419362"/>
              <a:gd name="connsiteY3" fmla="*/ 5377312 h 5380383"/>
              <a:gd name="connsiteX4" fmla="*/ 2834110 w 7419362"/>
              <a:gd name="connsiteY4" fmla="*/ 0 h 538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362" h="5380383">
                <a:moveTo>
                  <a:pt x="2834110" y="0"/>
                </a:moveTo>
                <a:lnTo>
                  <a:pt x="7419362" y="0"/>
                </a:lnTo>
                <a:lnTo>
                  <a:pt x="7385172" y="5380383"/>
                </a:lnTo>
                <a:lnTo>
                  <a:pt x="0" y="5377312"/>
                </a:lnTo>
                <a:lnTo>
                  <a:pt x="2834110" y="0"/>
                </a:lnTo>
                <a:close/>
              </a:path>
            </a:pathLst>
          </a:custGeom>
          <a:solidFill>
            <a:srgbClr val="68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4"/>
          <p:cNvSpPr/>
          <p:nvPr userDrawn="1"/>
        </p:nvSpPr>
        <p:spPr>
          <a:xfrm flipH="1">
            <a:off x="3501543" y="-16075"/>
            <a:ext cx="2581205" cy="6887327"/>
          </a:xfrm>
          <a:custGeom>
            <a:avLst/>
            <a:gdLst>
              <a:gd name="connsiteX0" fmla="*/ 0 w 1060174"/>
              <a:gd name="connsiteY0" fmla="*/ 0 h 4916557"/>
              <a:gd name="connsiteX1" fmla="*/ 1060174 w 1060174"/>
              <a:gd name="connsiteY1" fmla="*/ 0 h 4916557"/>
              <a:gd name="connsiteX2" fmla="*/ 1060174 w 1060174"/>
              <a:gd name="connsiteY2" fmla="*/ 4916557 h 4916557"/>
              <a:gd name="connsiteX3" fmla="*/ 0 w 1060174"/>
              <a:gd name="connsiteY3" fmla="*/ 4916557 h 4916557"/>
              <a:gd name="connsiteX4" fmla="*/ 0 w 1060174"/>
              <a:gd name="connsiteY4" fmla="*/ 0 h 4916557"/>
              <a:gd name="connsiteX0" fmla="*/ 2862470 w 3922644"/>
              <a:gd name="connsiteY0" fmla="*/ 0 h 4916557"/>
              <a:gd name="connsiteX1" fmla="*/ 3922644 w 3922644"/>
              <a:gd name="connsiteY1" fmla="*/ 0 h 4916557"/>
              <a:gd name="connsiteX2" fmla="*/ 3922644 w 3922644"/>
              <a:gd name="connsiteY2" fmla="*/ 4916557 h 4916557"/>
              <a:gd name="connsiteX3" fmla="*/ 0 w 3922644"/>
              <a:gd name="connsiteY3" fmla="*/ 4863548 h 4916557"/>
              <a:gd name="connsiteX4" fmla="*/ 2862470 w 3922644"/>
              <a:gd name="connsiteY4" fmla="*/ 0 h 4916557"/>
              <a:gd name="connsiteX0" fmla="*/ 2862470 w 3922644"/>
              <a:gd name="connsiteY0" fmla="*/ 0 h 4969566"/>
              <a:gd name="connsiteX1" fmla="*/ 3922644 w 3922644"/>
              <a:gd name="connsiteY1" fmla="*/ 0 h 4969566"/>
              <a:gd name="connsiteX2" fmla="*/ 490331 w 3922644"/>
              <a:gd name="connsiteY2" fmla="*/ 4969566 h 4969566"/>
              <a:gd name="connsiteX3" fmla="*/ 0 w 3922644"/>
              <a:gd name="connsiteY3" fmla="*/ 4863548 h 4969566"/>
              <a:gd name="connsiteX4" fmla="*/ 2862470 w 3922644"/>
              <a:gd name="connsiteY4" fmla="*/ 0 h 4969566"/>
              <a:gd name="connsiteX0" fmla="*/ 2888975 w 3949149"/>
              <a:gd name="connsiteY0" fmla="*/ 0 h 4969566"/>
              <a:gd name="connsiteX1" fmla="*/ 3949149 w 3949149"/>
              <a:gd name="connsiteY1" fmla="*/ 0 h 4969566"/>
              <a:gd name="connsiteX2" fmla="*/ 516836 w 3949149"/>
              <a:gd name="connsiteY2" fmla="*/ 4969566 h 4969566"/>
              <a:gd name="connsiteX3" fmla="*/ 0 w 3949149"/>
              <a:gd name="connsiteY3" fmla="*/ 4956314 h 4969566"/>
              <a:gd name="connsiteX4" fmla="*/ 2888975 w 3949149"/>
              <a:gd name="connsiteY4" fmla="*/ 0 h 4969566"/>
              <a:gd name="connsiteX0" fmla="*/ 2888975 w 3432314"/>
              <a:gd name="connsiteY0" fmla="*/ 0 h 4969566"/>
              <a:gd name="connsiteX1" fmla="*/ 3432314 w 3432314"/>
              <a:gd name="connsiteY1" fmla="*/ 13252 h 4969566"/>
              <a:gd name="connsiteX2" fmla="*/ 516836 w 3432314"/>
              <a:gd name="connsiteY2" fmla="*/ 4969566 h 4969566"/>
              <a:gd name="connsiteX3" fmla="*/ 0 w 3432314"/>
              <a:gd name="connsiteY3" fmla="*/ 4956314 h 4969566"/>
              <a:gd name="connsiteX4" fmla="*/ 2888975 w 3432314"/>
              <a:gd name="connsiteY4" fmla="*/ 0 h 4969566"/>
              <a:gd name="connsiteX0" fmla="*/ 3101010 w 3644349"/>
              <a:gd name="connsiteY0" fmla="*/ 0 h 5103717"/>
              <a:gd name="connsiteX1" fmla="*/ 3644349 w 3644349"/>
              <a:gd name="connsiteY1" fmla="*/ 13252 h 5103717"/>
              <a:gd name="connsiteX2" fmla="*/ 728871 w 3644349"/>
              <a:gd name="connsiteY2" fmla="*/ 4969566 h 5103717"/>
              <a:gd name="connsiteX3" fmla="*/ 0 w 3644349"/>
              <a:gd name="connsiteY3" fmla="*/ 5103717 h 5103717"/>
              <a:gd name="connsiteX4" fmla="*/ 3101010 w 3644349"/>
              <a:gd name="connsiteY4" fmla="*/ 0 h 5103717"/>
              <a:gd name="connsiteX0" fmla="*/ 3101010 w 3644349"/>
              <a:gd name="connsiteY0" fmla="*/ 0 h 5103717"/>
              <a:gd name="connsiteX1" fmla="*/ 3644349 w 3644349"/>
              <a:gd name="connsiteY1" fmla="*/ 13252 h 5103717"/>
              <a:gd name="connsiteX2" fmla="*/ 569844 w 3644349"/>
              <a:gd name="connsiteY2" fmla="*/ 5087489 h 5103717"/>
              <a:gd name="connsiteX3" fmla="*/ 0 w 3644349"/>
              <a:gd name="connsiteY3" fmla="*/ 5103717 h 5103717"/>
              <a:gd name="connsiteX4" fmla="*/ 3101010 w 3644349"/>
              <a:gd name="connsiteY4" fmla="*/ 0 h 5103717"/>
              <a:gd name="connsiteX0" fmla="*/ 3101010 w 3644349"/>
              <a:gd name="connsiteY0" fmla="*/ 0 h 5107143"/>
              <a:gd name="connsiteX1" fmla="*/ 3644349 w 3644349"/>
              <a:gd name="connsiteY1" fmla="*/ 13252 h 5107143"/>
              <a:gd name="connsiteX2" fmla="*/ 569844 w 3644349"/>
              <a:gd name="connsiteY2" fmla="*/ 5107143 h 5107143"/>
              <a:gd name="connsiteX3" fmla="*/ 0 w 3644349"/>
              <a:gd name="connsiteY3" fmla="*/ 5103717 h 5107143"/>
              <a:gd name="connsiteX4" fmla="*/ 3101010 w 3644349"/>
              <a:gd name="connsiteY4" fmla="*/ 0 h 5107143"/>
              <a:gd name="connsiteX0" fmla="*/ 3101010 w 3682158"/>
              <a:gd name="connsiteY0" fmla="*/ 0 h 5107143"/>
              <a:gd name="connsiteX1" fmla="*/ 3682158 w 3682158"/>
              <a:gd name="connsiteY1" fmla="*/ 3425 h 5107143"/>
              <a:gd name="connsiteX2" fmla="*/ 569844 w 3682158"/>
              <a:gd name="connsiteY2" fmla="*/ 5107143 h 5107143"/>
              <a:gd name="connsiteX3" fmla="*/ 0 w 3682158"/>
              <a:gd name="connsiteY3" fmla="*/ 5103717 h 5107143"/>
              <a:gd name="connsiteX4" fmla="*/ 3101010 w 3682158"/>
              <a:gd name="connsiteY4" fmla="*/ 0 h 510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158" h="5107143">
                <a:moveTo>
                  <a:pt x="3101010" y="0"/>
                </a:moveTo>
                <a:lnTo>
                  <a:pt x="3682158" y="3425"/>
                </a:lnTo>
                <a:lnTo>
                  <a:pt x="569844" y="5107143"/>
                </a:lnTo>
                <a:lnTo>
                  <a:pt x="0" y="5103717"/>
                </a:lnTo>
                <a:lnTo>
                  <a:pt x="3101010" y="0"/>
                </a:lnTo>
                <a:close/>
              </a:path>
            </a:pathLst>
          </a:cu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userDrawn="1"/>
        </p:nvPicPr>
        <p:blipFill rotWithShape="1">
          <a:blip r:embed="rId2" cstate="screen">
            <a:biLevel thresh="25000"/>
            <a:alphaModFix amt="10000"/>
            <a:extLst>
              <a:ext uri="{28A0092B-C50C-407E-A947-70E740481C1C}">
                <a14:useLocalDpi xmlns:a14="http://schemas.microsoft.com/office/drawing/2010/main"/>
              </a:ext>
            </a:extLst>
          </a:blip>
          <a:srcRect b="-4010"/>
          <a:stretch/>
        </p:blipFill>
        <p:spPr>
          <a:xfrm rot="10800000">
            <a:off x="-289208" y="-433076"/>
            <a:ext cx="3299791" cy="5090734"/>
          </a:xfrm>
          <a:prstGeom prst="rect">
            <a:avLst/>
          </a:prstGeom>
        </p:spPr>
      </p:pic>
      <p:cxnSp>
        <p:nvCxnSpPr>
          <p:cNvPr id="27" name="Straight Connector 26"/>
          <p:cNvCxnSpPr/>
          <p:nvPr userDrawn="1"/>
        </p:nvCxnSpPr>
        <p:spPr>
          <a:xfrm flipH="1">
            <a:off x="6275355" y="1725078"/>
            <a:ext cx="5569265" cy="0"/>
          </a:xfrm>
          <a:prstGeom prst="line">
            <a:avLst/>
          </a:prstGeom>
          <a:ln w="28575">
            <a:solidFill>
              <a:srgbClr val="7F4182"/>
            </a:solidFill>
          </a:ln>
        </p:spPr>
        <p:style>
          <a:lnRef idx="1">
            <a:schemeClr val="accent1"/>
          </a:lnRef>
          <a:fillRef idx="0">
            <a:schemeClr val="accent1"/>
          </a:fillRef>
          <a:effectRef idx="0">
            <a:schemeClr val="accent1"/>
          </a:effectRef>
          <a:fontRef idx="minor">
            <a:schemeClr val="tx1"/>
          </a:fontRef>
        </p:style>
      </p:cxnSp>
      <p:sp>
        <p:nvSpPr>
          <p:cNvPr id="29" name="Text Placeholder 23"/>
          <p:cNvSpPr>
            <a:spLocks noGrp="1"/>
          </p:cNvSpPr>
          <p:nvPr userDrawn="1">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30" name="Text Placeholder 25"/>
          <p:cNvSpPr>
            <a:spLocks noGrp="1"/>
          </p:cNvSpPr>
          <p:nvPr userDrawn="1">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2" name="Text Placeholder 23"/>
          <p:cNvSpPr>
            <a:spLocks noGrp="1"/>
          </p:cNvSpPr>
          <p:nvPr userDrawn="1">
            <p:ph type="body" sz="quarter" idx="14" hasCustomPrompt="1"/>
          </p:nvPr>
        </p:nvSpPr>
        <p:spPr>
          <a:xfrm>
            <a:off x="3990197" y="5158502"/>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3" name="Text Placeholder 23"/>
          <p:cNvSpPr>
            <a:spLocks noGrp="1"/>
          </p:cNvSpPr>
          <p:nvPr userDrawn="1">
            <p:ph type="body" sz="quarter" idx="15" hasCustomPrompt="1"/>
          </p:nvPr>
        </p:nvSpPr>
        <p:spPr>
          <a:xfrm>
            <a:off x="397379" y="2544123"/>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Text Placeholder 23"/>
          <p:cNvSpPr>
            <a:spLocks noGrp="1"/>
          </p:cNvSpPr>
          <p:nvPr userDrawn="1">
            <p:ph type="body" sz="quarter" idx="13" hasCustomPrompt="1"/>
          </p:nvPr>
        </p:nvSpPr>
        <p:spPr>
          <a:xfrm>
            <a:off x="410631" y="3189657"/>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24"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baseline="0" dirty="0">
                <a:solidFill>
                  <a:srgbClr val="7F4182"/>
                </a:solidFill>
                <a:latin typeface="Calibri" charset="0"/>
              </a:rPr>
              <a:t>RESTART + </a:t>
            </a:r>
            <a:r>
              <a:rPr lang="en-US" altLang="ja-JP" sz="1100" b="0" baseline="0" dirty="0">
                <a:solidFill>
                  <a:srgbClr val="6D6E6C"/>
                </a:solidFill>
                <a:latin typeface="Calibri" charset="0"/>
              </a:rPr>
              <a:t>communities in action</a:t>
            </a:r>
            <a:endParaRPr kumimoji="1" lang="ja-JP" altLang="en-US" sz="1100" b="0" dirty="0">
              <a:solidFill>
                <a:srgbClr val="6D6E6C"/>
              </a:solidFill>
              <a:latin typeface="Calibri" charset="0"/>
            </a:endParaRPr>
          </a:p>
        </p:txBody>
      </p:sp>
      <p:pic>
        <p:nvPicPr>
          <p:cNvPr id="25" name="Picture 24"/>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11630420" y="5319048"/>
            <a:ext cx="561580" cy="1557131"/>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with quote box on right ">
    <p:spTree>
      <p:nvGrpSpPr>
        <p:cNvPr id="1" name=""/>
        <p:cNvGrpSpPr/>
        <p:nvPr/>
      </p:nvGrpSpPr>
      <p:grpSpPr>
        <a:xfrm>
          <a:off x="0" y="0"/>
          <a:ext cx="0" cy="0"/>
          <a:chOff x="0" y="0"/>
          <a:chExt cx="0" cy="0"/>
        </a:xfrm>
      </p:grpSpPr>
      <p:grpSp>
        <p:nvGrpSpPr>
          <p:cNvPr id="2" name="Group 1"/>
          <p:cNvGrpSpPr/>
          <p:nvPr userDrawn="1"/>
        </p:nvGrpSpPr>
        <p:grpSpPr>
          <a:xfrm flipH="1">
            <a:off x="6124844" y="-446328"/>
            <a:ext cx="6371956" cy="7304328"/>
            <a:chOff x="-289208" y="-433076"/>
            <a:chExt cx="6371956" cy="7304328"/>
          </a:xfrm>
        </p:grpSpPr>
        <p:sp>
          <p:nvSpPr>
            <p:cNvPr id="16" name="Rectangle 3"/>
            <p:cNvSpPr/>
            <p:nvPr userDrawn="1"/>
          </p:nvSpPr>
          <p:spPr>
            <a:xfrm flipH="1">
              <a:off x="-13253" y="-16075"/>
              <a:ext cx="6047673" cy="6882635"/>
            </a:xfrm>
            <a:custGeom>
              <a:avLst/>
              <a:gdLst>
                <a:gd name="connsiteX0" fmla="*/ 0 w 6069496"/>
                <a:gd name="connsiteY0" fmla="*/ 0 h 5380383"/>
                <a:gd name="connsiteX1" fmla="*/ 6069496 w 6069496"/>
                <a:gd name="connsiteY1" fmla="*/ 0 h 5380383"/>
                <a:gd name="connsiteX2" fmla="*/ 6069496 w 6069496"/>
                <a:gd name="connsiteY2" fmla="*/ 5380383 h 5380383"/>
                <a:gd name="connsiteX3" fmla="*/ 0 w 6069496"/>
                <a:gd name="connsiteY3" fmla="*/ 5380383 h 5380383"/>
                <a:gd name="connsiteX4" fmla="*/ 0 w 6069496"/>
                <a:gd name="connsiteY4" fmla="*/ 0 h 5380383"/>
                <a:gd name="connsiteX0" fmla="*/ 1298713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1298713 w 7368209"/>
                <a:gd name="connsiteY4" fmla="*/ 0 h 5380383"/>
                <a:gd name="connsiteX0" fmla="*/ 2782957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2782957 w 7368209"/>
                <a:gd name="connsiteY4" fmla="*/ 0 h 5380383"/>
                <a:gd name="connsiteX0" fmla="*/ 2822713 w 7407965"/>
                <a:gd name="connsiteY0" fmla="*/ 0 h 5380383"/>
                <a:gd name="connsiteX1" fmla="*/ 7407965 w 7407965"/>
                <a:gd name="connsiteY1" fmla="*/ 0 h 5380383"/>
                <a:gd name="connsiteX2" fmla="*/ 7407965 w 7407965"/>
                <a:gd name="connsiteY2" fmla="*/ 5380383 h 5380383"/>
                <a:gd name="connsiteX3" fmla="*/ 0 w 7407965"/>
                <a:gd name="connsiteY3" fmla="*/ 5221358 h 5380383"/>
                <a:gd name="connsiteX4" fmla="*/ 2822713 w 7407965"/>
                <a:gd name="connsiteY4" fmla="*/ 0 h 5380383"/>
                <a:gd name="connsiteX0" fmla="*/ 2834110 w 7419362"/>
                <a:gd name="connsiteY0" fmla="*/ 0 h 5380383"/>
                <a:gd name="connsiteX1" fmla="*/ 7419362 w 7419362"/>
                <a:gd name="connsiteY1" fmla="*/ 0 h 5380383"/>
                <a:gd name="connsiteX2" fmla="*/ 7419362 w 7419362"/>
                <a:gd name="connsiteY2" fmla="*/ 5380383 h 5380383"/>
                <a:gd name="connsiteX3" fmla="*/ 0 w 7419362"/>
                <a:gd name="connsiteY3" fmla="*/ 5377312 h 5380383"/>
                <a:gd name="connsiteX4" fmla="*/ 2834110 w 7419362"/>
                <a:gd name="connsiteY4" fmla="*/ 0 h 5380383"/>
                <a:gd name="connsiteX0" fmla="*/ 2834110 w 7419362"/>
                <a:gd name="connsiteY0" fmla="*/ 0 h 5377312"/>
                <a:gd name="connsiteX1" fmla="*/ 7419362 w 7419362"/>
                <a:gd name="connsiteY1" fmla="*/ 0 h 5377312"/>
                <a:gd name="connsiteX2" fmla="*/ 7259806 w 7419362"/>
                <a:gd name="connsiteY2" fmla="*/ 5328399 h 5377312"/>
                <a:gd name="connsiteX3" fmla="*/ 0 w 7419362"/>
                <a:gd name="connsiteY3" fmla="*/ 5377312 h 5377312"/>
                <a:gd name="connsiteX4" fmla="*/ 2834110 w 7419362"/>
                <a:gd name="connsiteY4" fmla="*/ 0 h 5377312"/>
                <a:gd name="connsiteX0" fmla="*/ 2834110 w 7419362"/>
                <a:gd name="connsiteY0" fmla="*/ 0 h 5380383"/>
                <a:gd name="connsiteX1" fmla="*/ 7419362 w 7419362"/>
                <a:gd name="connsiteY1" fmla="*/ 0 h 5380383"/>
                <a:gd name="connsiteX2" fmla="*/ 7385172 w 7419362"/>
                <a:gd name="connsiteY2" fmla="*/ 5380383 h 5380383"/>
                <a:gd name="connsiteX3" fmla="*/ 0 w 7419362"/>
                <a:gd name="connsiteY3" fmla="*/ 5377312 h 5380383"/>
                <a:gd name="connsiteX4" fmla="*/ 2834110 w 7419362"/>
                <a:gd name="connsiteY4" fmla="*/ 0 h 538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362" h="5380383">
                  <a:moveTo>
                    <a:pt x="2834110" y="0"/>
                  </a:moveTo>
                  <a:lnTo>
                    <a:pt x="7419362" y="0"/>
                  </a:lnTo>
                  <a:lnTo>
                    <a:pt x="7385172" y="5380383"/>
                  </a:lnTo>
                  <a:lnTo>
                    <a:pt x="0" y="5377312"/>
                  </a:lnTo>
                  <a:lnTo>
                    <a:pt x="2834110" y="0"/>
                  </a:lnTo>
                  <a:close/>
                </a:path>
              </a:pathLst>
            </a:custGeom>
            <a:solidFill>
              <a:srgbClr val="68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4"/>
            <p:cNvSpPr/>
            <p:nvPr userDrawn="1"/>
          </p:nvSpPr>
          <p:spPr>
            <a:xfrm flipH="1">
              <a:off x="3501543" y="-16075"/>
              <a:ext cx="2581205" cy="6887327"/>
            </a:xfrm>
            <a:custGeom>
              <a:avLst/>
              <a:gdLst>
                <a:gd name="connsiteX0" fmla="*/ 0 w 1060174"/>
                <a:gd name="connsiteY0" fmla="*/ 0 h 4916557"/>
                <a:gd name="connsiteX1" fmla="*/ 1060174 w 1060174"/>
                <a:gd name="connsiteY1" fmla="*/ 0 h 4916557"/>
                <a:gd name="connsiteX2" fmla="*/ 1060174 w 1060174"/>
                <a:gd name="connsiteY2" fmla="*/ 4916557 h 4916557"/>
                <a:gd name="connsiteX3" fmla="*/ 0 w 1060174"/>
                <a:gd name="connsiteY3" fmla="*/ 4916557 h 4916557"/>
                <a:gd name="connsiteX4" fmla="*/ 0 w 1060174"/>
                <a:gd name="connsiteY4" fmla="*/ 0 h 4916557"/>
                <a:gd name="connsiteX0" fmla="*/ 2862470 w 3922644"/>
                <a:gd name="connsiteY0" fmla="*/ 0 h 4916557"/>
                <a:gd name="connsiteX1" fmla="*/ 3922644 w 3922644"/>
                <a:gd name="connsiteY1" fmla="*/ 0 h 4916557"/>
                <a:gd name="connsiteX2" fmla="*/ 3922644 w 3922644"/>
                <a:gd name="connsiteY2" fmla="*/ 4916557 h 4916557"/>
                <a:gd name="connsiteX3" fmla="*/ 0 w 3922644"/>
                <a:gd name="connsiteY3" fmla="*/ 4863548 h 4916557"/>
                <a:gd name="connsiteX4" fmla="*/ 2862470 w 3922644"/>
                <a:gd name="connsiteY4" fmla="*/ 0 h 4916557"/>
                <a:gd name="connsiteX0" fmla="*/ 2862470 w 3922644"/>
                <a:gd name="connsiteY0" fmla="*/ 0 h 4969566"/>
                <a:gd name="connsiteX1" fmla="*/ 3922644 w 3922644"/>
                <a:gd name="connsiteY1" fmla="*/ 0 h 4969566"/>
                <a:gd name="connsiteX2" fmla="*/ 490331 w 3922644"/>
                <a:gd name="connsiteY2" fmla="*/ 4969566 h 4969566"/>
                <a:gd name="connsiteX3" fmla="*/ 0 w 3922644"/>
                <a:gd name="connsiteY3" fmla="*/ 4863548 h 4969566"/>
                <a:gd name="connsiteX4" fmla="*/ 2862470 w 3922644"/>
                <a:gd name="connsiteY4" fmla="*/ 0 h 4969566"/>
                <a:gd name="connsiteX0" fmla="*/ 2888975 w 3949149"/>
                <a:gd name="connsiteY0" fmla="*/ 0 h 4969566"/>
                <a:gd name="connsiteX1" fmla="*/ 3949149 w 3949149"/>
                <a:gd name="connsiteY1" fmla="*/ 0 h 4969566"/>
                <a:gd name="connsiteX2" fmla="*/ 516836 w 3949149"/>
                <a:gd name="connsiteY2" fmla="*/ 4969566 h 4969566"/>
                <a:gd name="connsiteX3" fmla="*/ 0 w 3949149"/>
                <a:gd name="connsiteY3" fmla="*/ 4956314 h 4969566"/>
                <a:gd name="connsiteX4" fmla="*/ 2888975 w 3949149"/>
                <a:gd name="connsiteY4" fmla="*/ 0 h 4969566"/>
                <a:gd name="connsiteX0" fmla="*/ 2888975 w 3432314"/>
                <a:gd name="connsiteY0" fmla="*/ 0 h 4969566"/>
                <a:gd name="connsiteX1" fmla="*/ 3432314 w 3432314"/>
                <a:gd name="connsiteY1" fmla="*/ 13252 h 4969566"/>
                <a:gd name="connsiteX2" fmla="*/ 516836 w 3432314"/>
                <a:gd name="connsiteY2" fmla="*/ 4969566 h 4969566"/>
                <a:gd name="connsiteX3" fmla="*/ 0 w 3432314"/>
                <a:gd name="connsiteY3" fmla="*/ 4956314 h 4969566"/>
                <a:gd name="connsiteX4" fmla="*/ 2888975 w 3432314"/>
                <a:gd name="connsiteY4" fmla="*/ 0 h 4969566"/>
                <a:gd name="connsiteX0" fmla="*/ 3101010 w 3644349"/>
                <a:gd name="connsiteY0" fmla="*/ 0 h 5103717"/>
                <a:gd name="connsiteX1" fmla="*/ 3644349 w 3644349"/>
                <a:gd name="connsiteY1" fmla="*/ 13252 h 5103717"/>
                <a:gd name="connsiteX2" fmla="*/ 728871 w 3644349"/>
                <a:gd name="connsiteY2" fmla="*/ 4969566 h 5103717"/>
                <a:gd name="connsiteX3" fmla="*/ 0 w 3644349"/>
                <a:gd name="connsiteY3" fmla="*/ 5103717 h 5103717"/>
                <a:gd name="connsiteX4" fmla="*/ 3101010 w 3644349"/>
                <a:gd name="connsiteY4" fmla="*/ 0 h 5103717"/>
                <a:gd name="connsiteX0" fmla="*/ 3101010 w 3644349"/>
                <a:gd name="connsiteY0" fmla="*/ 0 h 5103717"/>
                <a:gd name="connsiteX1" fmla="*/ 3644349 w 3644349"/>
                <a:gd name="connsiteY1" fmla="*/ 13252 h 5103717"/>
                <a:gd name="connsiteX2" fmla="*/ 569844 w 3644349"/>
                <a:gd name="connsiteY2" fmla="*/ 5087489 h 5103717"/>
                <a:gd name="connsiteX3" fmla="*/ 0 w 3644349"/>
                <a:gd name="connsiteY3" fmla="*/ 5103717 h 5103717"/>
                <a:gd name="connsiteX4" fmla="*/ 3101010 w 3644349"/>
                <a:gd name="connsiteY4" fmla="*/ 0 h 5103717"/>
                <a:gd name="connsiteX0" fmla="*/ 3101010 w 3644349"/>
                <a:gd name="connsiteY0" fmla="*/ 0 h 5107143"/>
                <a:gd name="connsiteX1" fmla="*/ 3644349 w 3644349"/>
                <a:gd name="connsiteY1" fmla="*/ 13252 h 5107143"/>
                <a:gd name="connsiteX2" fmla="*/ 569844 w 3644349"/>
                <a:gd name="connsiteY2" fmla="*/ 5107143 h 5107143"/>
                <a:gd name="connsiteX3" fmla="*/ 0 w 3644349"/>
                <a:gd name="connsiteY3" fmla="*/ 5103717 h 5107143"/>
                <a:gd name="connsiteX4" fmla="*/ 3101010 w 3644349"/>
                <a:gd name="connsiteY4" fmla="*/ 0 h 5107143"/>
                <a:gd name="connsiteX0" fmla="*/ 3101010 w 3682158"/>
                <a:gd name="connsiteY0" fmla="*/ 0 h 5107143"/>
                <a:gd name="connsiteX1" fmla="*/ 3682158 w 3682158"/>
                <a:gd name="connsiteY1" fmla="*/ 3425 h 5107143"/>
                <a:gd name="connsiteX2" fmla="*/ 569844 w 3682158"/>
                <a:gd name="connsiteY2" fmla="*/ 5107143 h 5107143"/>
                <a:gd name="connsiteX3" fmla="*/ 0 w 3682158"/>
                <a:gd name="connsiteY3" fmla="*/ 5103717 h 5107143"/>
                <a:gd name="connsiteX4" fmla="*/ 3101010 w 3682158"/>
                <a:gd name="connsiteY4" fmla="*/ 0 h 510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158" h="5107143">
                  <a:moveTo>
                    <a:pt x="3101010" y="0"/>
                  </a:moveTo>
                  <a:lnTo>
                    <a:pt x="3682158" y="3425"/>
                  </a:lnTo>
                  <a:lnTo>
                    <a:pt x="569844" y="5107143"/>
                  </a:lnTo>
                  <a:lnTo>
                    <a:pt x="0" y="5103717"/>
                  </a:lnTo>
                  <a:lnTo>
                    <a:pt x="3101010" y="0"/>
                  </a:lnTo>
                  <a:close/>
                </a:path>
              </a:pathLst>
            </a:cu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p:cNvPicPr>
              <a:picLocks noChangeAspect="1"/>
            </p:cNvPicPr>
            <p:nvPr userDrawn="1"/>
          </p:nvPicPr>
          <p:blipFill rotWithShape="1">
            <a:blip r:embed="rId2" cstate="screen">
              <a:biLevel thresh="25000"/>
              <a:alphaModFix amt="10000"/>
              <a:extLst>
                <a:ext uri="{28A0092B-C50C-407E-A947-70E740481C1C}">
                  <a14:useLocalDpi xmlns:a14="http://schemas.microsoft.com/office/drawing/2010/main"/>
                </a:ext>
              </a:extLst>
            </a:blip>
            <a:srcRect b="-4010"/>
            <a:stretch/>
          </p:blipFill>
          <p:spPr>
            <a:xfrm rot="10800000">
              <a:off x="-289208" y="-433076"/>
              <a:ext cx="3299791" cy="5090734"/>
            </a:xfrm>
            <a:prstGeom prst="rect">
              <a:avLst/>
            </a:prstGeom>
          </p:spPr>
        </p:pic>
      </p:grpSp>
      <p:sp>
        <p:nvSpPr>
          <p:cNvPr id="17" name="Text Placeholder 23"/>
          <p:cNvSpPr>
            <a:spLocks noGrp="1"/>
          </p:cNvSpPr>
          <p:nvPr>
            <p:ph type="body" sz="quarter" idx="16" hasCustomPrompt="1"/>
          </p:nvPr>
        </p:nvSpPr>
        <p:spPr>
          <a:xfrm>
            <a:off x="554879" y="633132"/>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18" name="Text Placeholder 25"/>
          <p:cNvSpPr>
            <a:spLocks noGrp="1"/>
          </p:cNvSpPr>
          <p:nvPr>
            <p:ph type="body" sz="quarter" idx="17" hasCustomPrompt="1"/>
          </p:nvPr>
        </p:nvSpPr>
        <p:spPr>
          <a:xfrm>
            <a:off x="561827" y="1766611"/>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8" name="Text Placeholder 23"/>
          <p:cNvSpPr>
            <a:spLocks noGrp="1"/>
          </p:cNvSpPr>
          <p:nvPr>
            <p:ph type="body" sz="quarter" idx="14" hasCustomPrompt="1"/>
          </p:nvPr>
        </p:nvSpPr>
        <p:spPr>
          <a:xfrm>
            <a:off x="11231503" y="555035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9" name="Text Placeholder 23"/>
          <p:cNvSpPr>
            <a:spLocks noGrp="1"/>
          </p:cNvSpPr>
          <p:nvPr>
            <p:ph type="body" sz="quarter" idx="15" hasCustomPrompt="1"/>
          </p:nvPr>
        </p:nvSpPr>
        <p:spPr>
          <a:xfrm>
            <a:off x="7619279" y="293597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Text Placeholder 23"/>
          <p:cNvSpPr>
            <a:spLocks noGrp="1"/>
          </p:cNvSpPr>
          <p:nvPr>
            <p:ph type="body" sz="quarter" idx="13" hasCustomPrompt="1"/>
          </p:nvPr>
        </p:nvSpPr>
        <p:spPr>
          <a:xfrm>
            <a:off x="7651937" y="3581509"/>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cxnSp>
        <p:nvCxnSpPr>
          <p:cNvPr id="31" name="Straight Connector 30"/>
          <p:cNvCxnSpPr/>
          <p:nvPr userDrawn="1"/>
        </p:nvCxnSpPr>
        <p:spPr>
          <a:xfrm flipH="1">
            <a:off x="362914" y="1525359"/>
            <a:ext cx="5569265" cy="0"/>
          </a:xfrm>
          <a:prstGeom prst="line">
            <a:avLst/>
          </a:prstGeom>
          <a:ln w="28575">
            <a:solidFill>
              <a:srgbClr val="7F4182"/>
            </a:solidFill>
          </a:ln>
        </p:spPr>
        <p:style>
          <a:lnRef idx="1">
            <a:schemeClr val="accent1"/>
          </a:lnRef>
          <a:fillRef idx="0">
            <a:schemeClr val="accent1"/>
          </a:fillRef>
          <a:effectRef idx="0">
            <a:schemeClr val="accent1"/>
          </a:effectRef>
          <a:fontRef idx="minor">
            <a:schemeClr val="tx1"/>
          </a:fontRef>
        </p:style>
      </p:cxnSp>
      <p:sp>
        <p:nvSpPr>
          <p:cNvPr id="33"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a:solidFill>
                  <a:srgbClr val="7F4182"/>
                </a:solidFill>
                <a:latin typeface="Calibri" charset="0"/>
              </a:rPr>
              <a:t>RESTART + </a:t>
            </a:r>
            <a:r>
              <a:rPr lang="en-US" altLang="ja-JP" sz="1100" b="0" baseline="0">
                <a:solidFill>
                  <a:srgbClr val="6D6E6C"/>
                </a:solidFill>
                <a:latin typeface="Calibri" charset="0"/>
              </a:rPr>
              <a:t>communities </a:t>
            </a:r>
            <a:r>
              <a:rPr lang="en-US" altLang="ja-JP" sz="1100" b="0" baseline="0" dirty="0">
                <a:solidFill>
                  <a:srgbClr val="6D6E6C"/>
                </a:solidFill>
                <a:latin typeface="Calibri" charset="0"/>
              </a:rPr>
              <a:t>in action</a:t>
            </a:r>
            <a:endParaRPr kumimoji="1" lang="ja-JP" altLang="en-US" sz="1100" b="0" dirty="0">
              <a:solidFill>
                <a:srgbClr val="6D6E6C"/>
              </a:solidFill>
              <a:latin typeface="Calibri" charset="0"/>
            </a:endParaRPr>
          </a:p>
        </p:txBody>
      </p:sp>
      <p:pic>
        <p:nvPicPr>
          <p:cNvPr id="34" name="Picture 33"/>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left - right photo">
    <p:spTree>
      <p:nvGrpSpPr>
        <p:cNvPr id="1" name=""/>
        <p:cNvGrpSpPr/>
        <p:nvPr/>
      </p:nvGrpSpPr>
      <p:grpSpPr>
        <a:xfrm>
          <a:off x="0" y="0"/>
          <a:ext cx="0" cy="0"/>
          <a:chOff x="0" y="0"/>
          <a:chExt cx="0" cy="0"/>
        </a:xfrm>
      </p:grpSpPr>
      <p:grpSp>
        <p:nvGrpSpPr>
          <p:cNvPr id="2" name="Group 1"/>
          <p:cNvGrpSpPr/>
          <p:nvPr userDrawn="1"/>
        </p:nvGrpSpPr>
        <p:grpSpPr>
          <a:xfrm>
            <a:off x="-26505" y="-16075"/>
            <a:ext cx="9568070" cy="6887327"/>
            <a:chOff x="-26505" y="-29327"/>
            <a:chExt cx="6096001" cy="6887327"/>
          </a:xfrm>
          <a:solidFill>
            <a:srgbClr val="68BBAF"/>
          </a:solidFill>
        </p:grpSpPr>
        <p:sp>
          <p:nvSpPr>
            <p:cNvPr id="18" name="Rectangle 3"/>
            <p:cNvSpPr/>
            <p:nvPr userDrawn="1"/>
          </p:nvSpPr>
          <p:spPr>
            <a:xfrm flipH="1">
              <a:off x="-26505" y="-29327"/>
              <a:ext cx="6047673" cy="6882635"/>
            </a:xfrm>
            <a:custGeom>
              <a:avLst/>
              <a:gdLst>
                <a:gd name="connsiteX0" fmla="*/ 0 w 6069496"/>
                <a:gd name="connsiteY0" fmla="*/ 0 h 5380383"/>
                <a:gd name="connsiteX1" fmla="*/ 6069496 w 6069496"/>
                <a:gd name="connsiteY1" fmla="*/ 0 h 5380383"/>
                <a:gd name="connsiteX2" fmla="*/ 6069496 w 6069496"/>
                <a:gd name="connsiteY2" fmla="*/ 5380383 h 5380383"/>
                <a:gd name="connsiteX3" fmla="*/ 0 w 6069496"/>
                <a:gd name="connsiteY3" fmla="*/ 5380383 h 5380383"/>
                <a:gd name="connsiteX4" fmla="*/ 0 w 6069496"/>
                <a:gd name="connsiteY4" fmla="*/ 0 h 5380383"/>
                <a:gd name="connsiteX0" fmla="*/ 1298713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1298713 w 7368209"/>
                <a:gd name="connsiteY4" fmla="*/ 0 h 5380383"/>
                <a:gd name="connsiteX0" fmla="*/ 2782957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2782957 w 7368209"/>
                <a:gd name="connsiteY4" fmla="*/ 0 h 5380383"/>
                <a:gd name="connsiteX0" fmla="*/ 2822713 w 7407965"/>
                <a:gd name="connsiteY0" fmla="*/ 0 h 5380383"/>
                <a:gd name="connsiteX1" fmla="*/ 7407965 w 7407965"/>
                <a:gd name="connsiteY1" fmla="*/ 0 h 5380383"/>
                <a:gd name="connsiteX2" fmla="*/ 7407965 w 7407965"/>
                <a:gd name="connsiteY2" fmla="*/ 5380383 h 5380383"/>
                <a:gd name="connsiteX3" fmla="*/ 0 w 7407965"/>
                <a:gd name="connsiteY3" fmla="*/ 5221358 h 5380383"/>
                <a:gd name="connsiteX4" fmla="*/ 2822713 w 7407965"/>
                <a:gd name="connsiteY4" fmla="*/ 0 h 5380383"/>
                <a:gd name="connsiteX0" fmla="*/ 2834110 w 7419362"/>
                <a:gd name="connsiteY0" fmla="*/ 0 h 5380383"/>
                <a:gd name="connsiteX1" fmla="*/ 7419362 w 7419362"/>
                <a:gd name="connsiteY1" fmla="*/ 0 h 5380383"/>
                <a:gd name="connsiteX2" fmla="*/ 7419362 w 7419362"/>
                <a:gd name="connsiteY2" fmla="*/ 5380383 h 5380383"/>
                <a:gd name="connsiteX3" fmla="*/ 0 w 7419362"/>
                <a:gd name="connsiteY3" fmla="*/ 5377312 h 5380383"/>
                <a:gd name="connsiteX4" fmla="*/ 2834110 w 7419362"/>
                <a:gd name="connsiteY4" fmla="*/ 0 h 5380383"/>
                <a:gd name="connsiteX0" fmla="*/ 2834110 w 7419362"/>
                <a:gd name="connsiteY0" fmla="*/ 0 h 5377312"/>
                <a:gd name="connsiteX1" fmla="*/ 7419362 w 7419362"/>
                <a:gd name="connsiteY1" fmla="*/ 0 h 5377312"/>
                <a:gd name="connsiteX2" fmla="*/ 7259806 w 7419362"/>
                <a:gd name="connsiteY2" fmla="*/ 5328399 h 5377312"/>
                <a:gd name="connsiteX3" fmla="*/ 0 w 7419362"/>
                <a:gd name="connsiteY3" fmla="*/ 5377312 h 5377312"/>
                <a:gd name="connsiteX4" fmla="*/ 2834110 w 7419362"/>
                <a:gd name="connsiteY4" fmla="*/ 0 h 5377312"/>
                <a:gd name="connsiteX0" fmla="*/ 2834110 w 7419362"/>
                <a:gd name="connsiteY0" fmla="*/ 0 h 5380383"/>
                <a:gd name="connsiteX1" fmla="*/ 7419362 w 7419362"/>
                <a:gd name="connsiteY1" fmla="*/ 0 h 5380383"/>
                <a:gd name="connsiteX2" fmla="*/ 7385172 w 7419362"/>
                <a:gd name="connsiteY2" fmla="*/ 5380383 h 5380383"/>
                <a:gd name="connsiteX3" fmla="*/ 0 w 7419362"/>
                <a:gd name="connsiteY3" fmla="*/ 5377312 h 5380383"/>
                <a:gd name="connsiteX4" fmla="*/ 2834110 w 7419362"/>
                <a:gd name="connsiteY4" fmla="*/ 0 h 538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362" h="5380383">
                  <a:moveTo>
                    <a:pt x="2834110" y="0"/>
                  </a:moveTo>
                  <a:lnTo>
                    <a:pt x="7419362" y="0"/>
                  </a:lnTo>
                  <a:lnTo>
                    <a:pt x="7385172" y="5380383"/>
                  </a:lnTo>
                  <a:lnTo>
                    <a:pt x="0" y="5377312"/>
                  </a:lnTo>
                  <a:lnTo>
                    <a:pt x="28341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4"/>
            <p:cNvSpPr/>
            <p:nvPr userDrawn="1"/>
          </p:nvSpPr>
          <p:spPr>
            <a:xfrm flipH="1">
              <a:off x="3488291" y="-29327"/>
              <a:ext cx="2581205" cy="6887327"/>
            </a:xfrm>
            <a:custGeom>
              <a:avLst/>
              <a:gdLst>
                <a:gd name="connsiteX0" fmla="*/ 0 w 1060174"/>
                <a:gd name="connsiteY0" fmla="*/ 0 h 4916557"/>
                <a:gd name="connsiteX1" fmla="*/ 1060174 w 1060174"/>
                <a:gd name="connsiteY1" fmla="*/ 0 h 4916557"/>
                <a:gd name="connsiteX2" fmla="*/ 1060174 w 1060174"/>
                <a:gd name="connsiteY2" fmla="*/ 4916557 h 4916557"/>
                <a:gd name="connsiteX3" fmla="*/ 0 w 1060174"/>
                <a:gd name="connsiteY3" fmla="*/ 4916557 h 4916557"/>
                <a:gd name="connsiteX4" fmla="*/ 0 w 1060174"/>
                <a:gd name="connsiteY4" fmla="*/ 0 h 4916557"/>
                <a:gd name="connsiteX0" fmla="*/ 2862470 w 3922644"/>
                <a:gd name="connsiteY0" fmla="*/ 0 h 4916557"/>
                <a:gd name="connsiteX1" fmla="*/ 3922644 w 3922644"/>
                <a:gd name="connsiteY1" fmla="*/ 0 h 4916557"/>
                <a:gd name="connsiteX2" fmla="*/ 3922644 w 3922644"/>
                <a:gd name="connsiteY2" fmla="*/ 4916557 h 4916557"/>
                <a:gd name="connsiteX3" fmla="*/ 0 w 3922644"/>
                <a:gd name="connsiteY3" fmla="*/ 4863548 h 4916557"/>
                <a:gd name="connsiteX4" fmla="*/ 2862470 w 3922644"/>
                <a:gd name="connsiteY4" fmla="*/ 0 h 4916557"/>
                <a:gd name="connsiteX0" fmla="*/ 2862470 w 3922644"/>
                <a:gd name="connsiteY0" fmla="*/ 0 h 4969566"/>
                <a:gd name="connsiteX1" fmla="*/ 3922644 w 3922644"/>
                <a:gd name="connsiteY1" fmla="*/ 0 h 4969566"/>
                <a:gd name="connsiteX2" fmla="*/ 490331 w 3922644"/>
                <a:gd name="connsiteY2" fmla="*/ 4969566 h 4969566"/>
                <a:gd name="connsiteX3" fmla="*/ 0 w 3922644"/>
                <a:gd name="connsiteY3" fmla="*/ 4863548 h 4969566"/>
                <a:gd name="connsiteX4" fmla="*/ 2862470 w 3922644"/>
                <a:gd name="connsiteY4" fmla="*/ 0 h 4969566"/>
                <a:gd name="connsiteX0" fmla="*/ 2888975 w 3949149"/>
                <a:gd name="connsiteY0" fmla="*/ 0 h 4969566"/>
                <a:gd name="connsiteX1" fmla="*/ 3949149 w 3949149"/>
                <a:gd name="connsiteY1" fmla="*/ 0 h 4969566"/>
                <a:gd name="connsiteX2" fmla="*/ 516836 w 3949149"/>
                <a:gd name="connsiteY2" fmla="*/ 4969566 h 4969566"/>
                <a:gd name="connsiteX3" fmla="*/ 0 w 3949149"/>
                <a:gd name="connsiteY3" fmla="*/ 4956314 h 4969566"/>
                <a:gd name="connsiteX4" fmla="*/ 2888975 w 3949149"/>
                <a:gd name="connsiteY4" fmla="*/ 0 h 4969566"/>
                <a:gd name="connsiteX0" fmla="*/ 2888975 w 3432314"/>
                <a:gd name="connsiteY0" fmla="*/ 0 h 4969566"/>
                <a:gd name="connsiteX1" fmla="*/ 3432314 w 3432314"/>
                <a:gd name="connsiteY1" fmla="*/ 13252 h 4969566"/>
                <a:gd name="connsiteX2" fmla="*/ 516836 w 3432314"/>
                <a:gd name="connsiteY2" fmla="*/ 4969566 h 4969566"/>
                <a:gd name="connsiteX3" fmla="*/ 0 w 3432314"/>
                <a:gd name="connsiteY3" fmla="*/ 4956314 h 4969566"/>
                <a:gd name="connsiteX4" fmla="*/ 2888975 w 3432314"/>
                <a:gd name="connsiteY4" fmla="*/ 0 h 4969566"/>
                <a:gd name="connsiteX0" fmla="*/ 3101010 w 3644349"/>
                <a:gd name="connsiteY0" fmla="*/ 0 h 5103717"/>
                <a:gd name="connsiteX1" fmla="*/ 3644349 w 3644349"/>
                <a:gd name="connsiteY1" fmla="*/ 13252 h 5103717"/>
                <a:gd name="connsiteX2" fmla="*/ 728871 w 3644349"/>
                <a:gd name="connsiteY2" fmla="*/ 4969566 h 5103717"/>
                <a:gd name="connsiteX3" fmla="*/ 0 w 3644349"/>
                <a:gd name="connsiteY3" fmla="*/ 5103717 h 5103717"/>
                <a:gd name="connsiteX4" fmla="*/ 3101010 w 3644349"/>
                <a:gd name="connsiteY4" fmla="*/ 0 h 5103717"/>
                <a:gd name="connsiteX0" fmla="*/ 3101010 w 3644349"/>
                <a:gd name="connsiteY0" fmla="*/ 0 h 5103717"/>
                <a:gd name="connsiteX1" fmla="*/ 3644349 w 3644349"/>
                <a:gd name="connsiteY1" fmla="*/ 13252 h 5103717"/>
                <a:gd name="connsiteX2" fmla="*/ 569844 w 3644349"/>
                <a:gd name="connsiteY2" fmla="*/ 5087489 h 5103717"/>
                <a:gd name="connsiteX3" fmla="*/ 0 w 3644349"/>
                <a:gd name="connsiteY3" fmla="*/ 5103717 h 5103717"/>
                <a:gd name="connsiteX4" fmla="*/ 3101010 w 3644349"/>
                <a:gd name="connsiteY4" fmla="*/ 0 h 5103717"/>
                <a:gd name="connsiteX0" fmla="*/ 3101010 w 3644349"/>
                <a:gd name="connsiteY0" fmla="*/ 0 h 5107143"/>
                <a:gd name="connsiteX1" fmla="*/ 3644349 w 3644349"/>
                <a:gd name="connsiteY1" fmla="*/ 13252 h 5107143"/>
                <a:gd name="connsiteX2" fmla="*/ 569844 w 3644349"/>
                <a:gd name="connsiteY2" fmla="*/ 5107143 h 5107143"/>
                <a:gd name="connsiteX3" fmla="*/ 0 w 3644349"/>
                <a:gd name="connsiteY3" fmla="*/ 5103717 h 5107143"/>
                <a:gd name="connsiteX4" fmla="*/ 3101010 w 3644349"/>
                <a:gd name="connsiteY4" fmla="*/ 0 h 5107143"/>
                <a:gd name="connsiteX0" fmla="*/ 3101010 w 3682158"/>
                <a:gd name="connsiteY0" fmla="*/ 0 h 5107143"/>
                <a:gd name="connsiteX1" fmla="*/ 3682158 w 3682158"/>
                <a:gd name="connsiteY1" fmla="*/ 3425 h 5107143"/>
                <a:gd name="connsiteX2" fmla="*/ 569844 w 3682158"/>
                <a:gd name="connsiteY2" fmla="*/ 5107143 h 5107143"/>
                <a:gd name="connsiteX3" fmla="*/ 0 w 3682158"/>
                <a:gd name="connsiteY3" fmla="*/ 5103717 h 5107143"/>
                <a:gd name="connsiteX4" fmla="*/ 3101010 w 3682158"/>
                <a:gd name="connsiteY4" fmla="*/ 0 h 510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158" h="5107143">
                  <a:moveTo>
                    <a:pt x="3101010" y="0"/>
                  </a:moveTo>
                  <a:lnTo>
                    <a:pt x="3682158" y="3425"/>
                  </a:lnTo>
                  <a:lnTo>
                    <a:pt x="569844" y="5107143"/>
                  </a:lnTo>
                  <a:lnTo>
                    <a:pt x="0" y="5103717"/>
                  </a:lnTo>
                  <a:lnTo>
                    <a:pt x="3101010" y="0"/>
                  </a:lnTo>
                  <a:close/>
                </a:path>
              </a:pathLst>
            </a:cu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Picture 25"/>
          <p:cNvPicPr>
            <a:picLocks noChangeAspect="1"/>
          </p:cNvPicPr>
          <p:nvPr userDrawn="1"/>
        </p:nvPicPr>
        <p:blipFill rotWithShape="1">
          <a:blip r:embed="rId2" cstate="screen">
            <a:biLevel thresh="25000"/>
            <a:alphaModFix amt="10000"/>
            <a:extLst>
              <a:ext uri="{28A0092B-C50C-407E-A947-70E740481C1C}">
                <a14:useLocalDpi xmlns:a14="http://schemas.microsoft.com/office/drawing/2010/main"/>
              </a:ext>
            </a:extLst>
          </a:blip>
          <a:srcRect b="-4010"/>
          <a:stretch/>
        </p:blipFill>
        <p:spPr>
          <a:xfrm rot="10800000">
            <a:off x="-273904" y="-504539"/>
            <a:ext cx="3299791" cy="5090734"/>
          </a:xfrm>
          <a:prstGeom prst="rect">
            <a:avLst/>
          </a:prstGeom>
        </p:spPr>
      </p:pic>
      <p:sp>
        <p:nvSpPr>
          <p:cNvPr id="27" name="Text Placeholder 23"/>
          <p:cNvSpPr>
            <a:spLocks noGrp="1"/>
          </p:cNvSpPr>
          <p:nvPr userDrawn="1">
            <p:ph type="body" sz="quarter" idx="16" hasCustomPrompt="1"/>
          </p:nvPr>
        </p:nvSpPr>
        <p:spPr>
          <a:xfrm>
            <a:off x="633773" y="977689"/>
            <a:ext cx="5279028" cy="697353"/>
          </a:xfrm>
        </p:spPr>
        <p:txBody>
          <a:bodyPr>
            <a:normAutofit/>
          </a:bodyPr>
          <a:lstStyle>
            <a:lvl1pPr marL="0" indent="0" algn="ctr">
              <a:buNone/>
              <a:defRPr sz="3600">
                <a:solidFill>
                  <a:schemeClr val="bg1"/>
                </a:solidFill>
                <a:latin typeface="+mn-lt"/>
              </a:defRPr>
            </a:lvl1pPr>
          </a:lstStyle>
          <a:p>
            <a:pPr lvl="0"/>
            <a:r>
              <a:rPr lang="en-US" dirty="0"/>
              <a:t>TITLE</a:t>
            </a:r>
          </a:p>
        </p:txBody>
      </p:sp>
      <p:sp>
        <p:nvSpPr>
          <p:cNvPr id="28" name="Text Placeholder 25"/>
          <p:cNvSpPr>
            <a:spLocks noGrp="1"/>
          </p:cNvSpPr>
          <p:nvPr userDrawn="1">
            <p:ph type="body" sz="quarter" idx="17" hasCustomPrompt="1"/>
          </p:nvPr>
        </p:nvSpPr>
        <p:spPr>
          <a:xfrm>
            <a:off x="640721" y="2111168"/>
            <a:ext cx="5273104" cy="3947440"/>
          </a:xfrm>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32" name="Straight Connector 31"/>
          <p:cNvCxnSpPr/>
          <p:nvPr userDrawn="1"/>
        </p:nvCxnSpPr>
        <p:spPr>
          <a:xfrm flipH="1">
            <a:off x="441808" y="1869916"/>
            <a:ext cx="5569265" cy="0"/>
          </a:xfrm>
          <a:prstGeom prst="line">
            <a:avLst/>
          </a:prstGeom>
          <a:ln w="28575">
            <a:solidFill>
              <a:srgbClr val="A3CEC2"/>
            </a:solidFill>
          </a:ln>
        </p:spPr>
        <p:style>
          <a:lnRef idx="1">
            <a:schemeClr val="accent1"/>
          </a:lnRef>
          <a:fillRef idx="0">
            <a:schemeClr val="accent1"/>
          </a:fillRef>
          <a:effectRef idx="0">
            <a:schemeClr val="accent1"/>
          </a:effectRef>
          <a:fontRef idx="minor">
            <a:schemeClr val="tx1"/>
          </a:fontRef>
        </p:style>
      </p:cxnSp>
      <p:sp>
        <p:nvSpPr>
          <p:cNvPr id="35"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dirty="0">
                <a:solidFill>
                  <a:schemeClr val="bg1"/>
                </a:solidFill>
                <a:latin typeface="Calibri" charset="0"/>
              </a:rPr>
              <a:t>RESTART + </a:t>
            </a:r>
            <a:r>
              <a:rPr lang="en-US" altLang="ja-JP" sz="1100" b="0" baseline="0" dirty="0">
                <a:solidFill>
                  <a:schemeClr val="bg1"/>
                </a:solidFill>
                <a:latin typeface="Calibri" charset="0"/>
              </a:rPr>
              <a:t>communities in action</a:t>
            </a:r>
            <a:endParaRPr kumimoji="1" lang="ja-JP" altLang="en-US" sz="1100" b="0" dirty="0">
              <a:solidFill>
                <a:schemeClr val="bg1"/>
              </a:solidFill>
              <a:latin typeface="Calibri" charset="0"/>
            </a:endParaRPr>
          </a:p>
        </p:txBody>
      </p:sp>
      <p:pic>
        <p:nvPicPr>
          <p:cNvPr id="36" name="Picture 3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sp>
        <p:nvSpPr>
          <p:cNvPr id="4" name="Picture Placeholder 3"/>
          <p:cNvSpPr>
            <a:spLocks noGrp="1"/>
          </p:cNvSpPr>
          <p:nvPr>
            <p:ph type="pic" sz="quarter" idx="18"/>
          </p:nvPr>
        </p:nvSpPr>
        <p:spPr>
          <a:xfrm>
            <a:off x="6082195" y="0"/>
            <a:ext cx="6109805" cy="6858000"/>
          </a:xfrm>
          <a:custGeom>
            <a:avLst/>
            <a:gdLst>
              <a:gd name="connsiteX0" fmla="*/ 0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0 w 6388100"/>
              <a:gd name="connsiteY4" fmla="*/ 0 h 6858000"/>
              <a:gd name="connsiteX0" fmla="*/ 278295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278295 w 6388100"/>
              <a:gd name="connsiteY4" fmla="*/ 0 h 6858000"/>
              <a:gd name="connsiteX0" fmla="*/ 0 w 6109805"/>
              <a:gd name="connsiteY0" fmla="*/ 0 h 6858000"/>
              <a:gd name="connsiteX1" fmla="*/ 6109805 w 6109805"/>
              <a:gd name="connsiteY1" fmla="*/ 0 h 6858000"/>
              <a:gd name="connsiteX2" fmla="*/ 6109805 w 6109805"/>
              <a:gd name="connsiteY2" fmla="*/ 6858000 h 6858000"/>
              <a:gd name="connsiteX3" fmla="*/ 3458818 w 6109805"/>
              <a:gd name="connsiteY3" fmla="*/ 6858000 h 6858000"/>
              <a:gd name="connsiteX4" fmla="*/ 0 w 610980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9805" h="6858000">
                <a:moveTo>
                  <a:pt x="0" y="0"/>
                </a:moveTo>
                <a:lnTo>
                  <a:pt x="6109805" y="0"/>
                </a:lnTo>
                <a:lnTo>
                  <a:pt x="6109805" y="6858000"/>
                </a:lnTo>
                <a:lnTo>
                  <a:pt x="3458818" y="6858000"/>
                </a:lnTo>
                <a:lnTo>
                  <a:pt x="0" y="0"/>
                </a:lnTo>
                <a:close/>
              </a:path>
            </a:pathLst>
          </a:custGeom>
          <a:ln>
            <a:noFill/>
          </a:ln>
        </p:spPr>
        <p:txBody>
          <a:bodyPr>
            <a:normAutofit/>
          </a:bodyPr>
          <a:lstStyle>
            <a:lvl1pPr algn="ctr">
              <a:defRPr sz="2400">
                <a:solidFill>
                  <a:schemeClr val="bg1">
                    <a:lumMod val="50000"/>
                  </a:schemeClr>
                </a:solidFill>
              </a:defRPr>
            </a:lvl1pPr>
          </a:lstStyle>
          <a:p>
            <a:endParaRPr lang="en-US" dirty="0"/>
          </a:p>
          <a:p>
            <a:endParaRPr lang="en-US" dirty="0"/>
          </a:p>
          <a:p>
            <a:r>
              <a:rPr lang="en-US" dirty="0"/>
              <a:t>Click here to add photo</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ext left - right photo">
    <p:spTree>
      <p:nvGrpSpPr>
        <p:cNvPr id="1" name=""/>
        <p:cNvGrpSpPr/>
        <p:nvPr/>
      </p:nvGrpSpPr>
      <p:grpSpPr>
        <a:xfrm>
          <a:off x="0" y="0"/>
          <a:ext cx="0" cy="0"/>
          <a:chOff x="0" y="0"/>
          <a:chExt cx="0" cy="0"/>
        </a:xfrm>
      </p:grpSpPr>
      <p:grpSp>
        <p:nvGrpSpPr>
          <p:cNvPr id="2" name="Group 1"/>
          <p:cNvGrpSpPr/>
          <p:nvPr userDrawn="1"/>
        </p:nvGrpSpPr>
        <p:grpSpPr>
          <a:xfrm>
            <a:off x="-41096" y="-16075"/>
            <a:ext cx="9568070" cy="6887327"/>
            <a:chOff x="-26505" y="-29327"/>
            <a:chExt cx="6096001" cy="6887327"/>
          </a:xfrm>
          <a:solidFill>
            <a:srgbClr val="7F4182"/>
          </a:solidFill>
        </p:grpSpPr>
        <p:sp>
          <p:nvSpPr>
            <p:cNvPr id="18" name="Rectangle 3"/>
            <p:cNvSpPr/>
            <p:nvPr userDrawn="1"/>
          </p:nvSpPr>
          <p:spPr>
            <a:xfrm flipH="1">
              <a:off x="-26505" y="-29327"/>
              <a:ext cx="6047673" cy="6882635"/>
            </a:xfrm>
            <a:custGeom>
              <a:avLst/>
              <a:gdLst>
                <a:gd name="connsiteX0" fmla="*/ 0 w 6069496"/>
                <a:gd name="connsiteY0" fmla="*/ 0 h 5380383"/>
                <a:gd name="connsiteX1" fmla="*/ 6069496 w 6069496"/>
                <a:gd name="connsiteY1" fmla="*/ 0 h 5380383"/>
                <a:gd name="connsiteX2" fmla="*/ 6069496 w 6069496"/>
                <a:gd name="connsiteY2" fmla="*/ 5380383 h 5380383"/>
                <a:gd name="connsiteX3" fmla="*/ 0 w 6069496"/>
                <a:gd name="connsiteY3" fmla="*/ 5380383 h 5380383"/>
                <a:gd name="connsiteX4" fmla="*/ 0 w 6069496"/>
                <a:gd name="connsiteY4" fmla="*/ 0 h 5380383"/>
                <a:gd name="connsiteX0" fmla="*/ 1298713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1298713 w 7368209"/>
                <a:gd name="connsiteY4" fmla="*/ 0 h 5380383"/>
                <a:gd name="connsiteX0" fmla="*/ 2782957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2782957 w 7368209"/>
                <a:gd name="connsiteY4" fmla="*/ 0 h 5380383"/>
                <a:gd name="connsiteX0" fmla="*/ 2822713 w 7407965"/>
                <a:gd name="connsiteY0" fmla="*/ 0 h 5380383"/>
                <a:gd name="connsiteX1" fmla="*/ 7407965 w 7407965"/>
                <a:gd name="connsiteY1" fmla="*/ 0 h 5380383"/>
                <a:gd name="connsiteX2" fmla="*/ 7407965 w 7407965"/>
                <a:gd name="connsiteY2" fmla="*/ 5380383 h 5380383"/>
                <a:gd name="connsiteX3" fmla="*/ 0 w 7407965"/>
                <a:gd name="connsiteY3" fmla="*/ 5221358 h 5380383"/>
                <a:gd name="connsiteX4" fmla="*/ 2822713 w 7407965"/>
                <a:gd name="connsiteY4" fmla="*/ 0 h 5380383"/>
                <a:gd name="connsiteX0" fmla="*/ 2834110 w 7419362"/>
                <a:gd name="connsiteY0" fmla="*/ 0 h 5380383"/>
                <a:gd name="connsiteX1" fmla="*/ 7419362 w 7419362"/>
                <a:gd name="connsiteY1" fmla="*/ 0 h 5380383"/>
                <a:gd name="connsiteX2" fmla="*/ 7419362 w 7419362"/>
                <a:gd name="connsiteY2" fmla="*/ 5380383 h 5380383"/>
                <a:gd name="connsiteX3" fmla="*/ 0 w 7419362"/>
                <a:gd name="connsiteY3" fmla="*/ 5377312 h 5380383"/>
                <a:gd name="connsiteX4" fmla="*/ 2834110 w 7419362"/>
                <a:gd name="connsiteY4" fmla="*/ 0 h 5380383"/>
                <a:gd name="connsiteX0" fmla="*/ 2834110 w 7419362"/>
                <a:gd name="connsiteY0" fmla="*/ 0 h 5377312"/>
                <a:gd name="connsiteX1" fmla="*/ 7419362 w 7419362"/>
                <a:gd name="connsiteY1" fmla="*/ 0 h 5377312"/>
                <a:gd name="connsiteX2" fmla="*/ 7259806 w 7419362"/>
                <a:gd name="connsiteY2" fmla="*/ 5328399 h 5377312"/>
                <a:gd name="connsiteX3" fmla="*/ 0 w 7419362"/>
                <a:gd name="connsiteY3" fmla="*/ 5377312 h 5377312"/>
                <a:gd name="connsiteX4" fmla="*/ 2834110 w 7419362"/>
                <a:gd name="connsiteY4" fmla="*/ 0 h 5377312"/>
                <a:gd name="connsiteX0" fmla="*/ 2834110 w 7419362"/>
                <a:gd name="connsiteY0" fmla="*/ 0 h 5380383"/>
                <a:gd name="connsiteX1" fmla="*/ 7419362 w 7419362"/>
                <a:gd name="connsiteY1" fmla="*/ 0 h 5380383"/>
                <a:gd name="connsiteX2" fmla="*/ 7385172 w 7419362"/>
                <a:gd name="connsiteY2" fmla="*/ 5380383 h 5380383"/>
                <a:gd name="connsiteX3" fmla="*/ 0 w 7419362"/>
                <a:gd name="connsiteY3" fmla="*/ 5377312 h 5380383"/>
                <a:gd name="connsiteX4" fmla="*/ 2834110 w 7419362"/>
                <a:gd name="connsiteY4" fmla="*/ 0 h 538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362" h="5380383">
                  <a:moveTo>
                    <a:pt x="2834110" y="0"/>
                  </a:moveTo>
                  <a:lnTo>
                    <a:pt x="7419362" y="0"/>
                  </a:lnTo>
                  <a:lnTo>
                    <a:pt x="7385172" y="5380383"/>
                  </a:lnTo>
                  <a:lnTo>
                    <a:pt x="0" y="5377312"/>
                  </a:lnTo>
                  <a:lnTo>
                    <a:pt x="28341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4"/>
            <p:cNvSpPr/>
            <p:nvPr userDrawn="1"/>
          </p:nvSpPr>
          <p:spPr>
            <a:xfrm flipH="1">
              <a:off x="3488291" y="-29327"/>
              <a:ext cx="2581205" cy="6887327"/>
            </a:xfrm>
            <a:custGeom>
              <a:avLst/>
              <a:gdLst>
                <a:gd name="connsiteX0" fmla="*/ 0 w 1060174"/>
                <a:gd name="connsiteY0" fmla="*/ 0 h 4916557"/>
                <a:gd name="connsiteX1" fmla="*/ 1060174 w 1060174"/>
                <a:gd name="connsiteY1" fmla="*/ 0 h 4916557"/>
                <a:gd name="connsiteX2" fmla="*/ 1060174 w 1060174"/>
                <a:gd name="connsiteY2" fmla="*/ 4916557 h 4916557"/>
                <a:gd name="connsiteX3" fmla="*/ 0 w 1060174"/>
                <a:gd name="connsiteY3" fmla="*/ 4916557 h 4916557"/>
                <a:gd name="connsiteX4" fmla="*/ 0 w 1060174"/>
                <a:gd name="connsiteY4" fmla="*/ 0 h 4916557"/>
                <a:gd name="connsiteX0" fmla="*/ 2862470 w 3922644"/>
                <a:gd name="connsiteY0" fmla="*/ 0 h 4916557"/>
                <a:gd name="connsiteX1" fmla="*/ 3922644 w 3922644"/>
                <a:gd name="connsiteY1" fmla="*/ 0 h 4916557"/>
                <a:gd name="connsiteX2" fmla="*/ 3922644 w 3922644"/>
                <a:gd name="connsiteY2" fmla="*/ 4916557 h 4916557"/>
                <a:gd name="connsiteX3" fmla="*/ 0 w 3922644"/>
                <a:gd name="connsiteY3" fmla="*/ 4863548 h 4916557"/>
                <a:gd name="connsiteX4" fmla="*/ 2862470 w 3922644"/>
                <a:gd name="connsiteY4" fmla="*/ 0 h 4916557"/>
                <a:gd name="connsiteX0" fmla="*/ 2862470 w 3922644"/>
                <a:gd name="connsiteY0" fmla="*/ 0 h 4969566"/>
                <a:gd name="connsiteX1" fmla="*/ 3922644 w 3922644"/>
                <a:gd name="connsiteY1" fmla="*/ 0 h 4969566"/>
                <a:gd name="connsiteX2" fmla="*/ 490331 w 3922644"/>
                <a:gd name="connsiteY2" fmla="*/ 4969566 h 4969566"/>
                <a:gd name="connsiteX3" fmla="*/ 0 w 3922644"/>
                <a:gd name="connsiteY3" fmla="*/ 4863548 h 4969566"/>
                <a:gd name="connsiteX4" fmla="*/ 2862470 w 3922644"/>
                <a:gd name="connsiteY4" fmla="*/ 0 h 4969566"/>
                <a:gd name="connsiteX0" fmla="*/ 2888975 w 3949149"/>
                <a:gd name="connsiteY0" fmla="*/ 0 h 4969566"/>
                <a:gd name="connsiteX1" fmla="*/ 3949149 w 3949149"/>
                <a:gd name="connsiteY1" fmla="*/ 0 h 4969566"/>
                <a:gd name="connsiteX2" fmla="*/ 516836 w 3949149"/>
                <a:gd name="connsiteY2" fmla="*/ 4969566 h 4969566"/>
                <a:gd name="connsiteX3" fmla="*/ 0 w 3949149"/>
                <a:gd name="connsiteY3" fmla="*/ 4956314 h 4969566"/>
                <a:gd name="connsiteX4" fmla="*/ 2888975 w 3949149"/>
                <a:gd name="connsiteY4" fmla="*/ 0 h 4969566"/>
                <a:gd name="connsiteX0" fmla="*/ 2888975 w 3432314"/>
                <a:gd name="connsiteY0" fmla="*/ 0 h 4969566"/>
                <a:gd name="connsiteX1" fmla="*/ 3432314 w 3432314"/>
                <a:gd name="connsiteY1" fmla="*/ 13252 h 4969566"/>
                <a:gd name="connsiteX2" fmla="*/ 516836 w 3432314"/>
                <a:gd name="connsiteY2" fmla="*/ 4969566 h 4969566"/>
                <a:gd name="connsiteX3" fmla="*/ 0 w 3432314"/>
                <a:gd name="connsiteY3" fmla="*/ 4956314 h 4969566"/>
                <a:gd name="connsiteX4" fmla="*/ 2888975 w 3432314"/>
                <a:gd name="connsiteY4" fmla="*/ 0 h 4969566"/>
                <a:gd name="connsiteX0" fmla="*/ 3101010 w 3644349"/>
                <a:gd name="connsiteY0" fmla="*/ 0 h 5103717"/>
                <a:gd name="connsiteX1" fmla="*/ 3644349 w 3644349"/>
                <a:gd name="connsiteY1" fmla="*/ 13252 h 5103717"/>
                <a:gd name="connsiteX2" fmla="*/ 728871 w 3644349"/>
                <a:gd name="connsiteY2" fmla="*/ 4969566 h 5103717"/>
                <a:gd name="connsiteX3" fmla="*/ 0 w 3644349"/>
                <a:gd name="connsiteY3" fmla="*/ 5103717 h 5103717"/>
                <a:gd name="connsiteX4" fmla="*/ 3101010 w 3644349"/>
                <a:gd name="connsiteY4" fmla="*/ 0 h 5103717"/>
                <a:gd name="connsiteX0" fmla="*/ 3101010 w 3644349"/>
                <a:gd name="connsiteY0" fmla="*/ 0 h 5103717"/>
                <a:gd name="connsiteX1" fmla="*/ 3644349 w 3644349"/>
                <a:gd name="connsiteY1" fmla="*/ 13252 h 5103717"/>
                <a:gd name="connsiteX2" fmla="*/ 569844 w 3644349"/>
                <a:gd name="connsiteY2" fmla="*/ 5087489 h 5103717"/>
                <a:gd name="connsiteX3" fmla="*/ 0 w 3644349"/>
                <a:gd name="connsiteY3" fmla="*/ 5103717 h 5103717"/>
                <a:gd name="connsiteX4" fmla="*/ 3101010 w 3644349"/>
                <a:gd name="connsiteY4" fmla="*/ 0 h 5103717"/>
                <a:gd name="connsiteX0" fmla="*/ 3101010 w 3644349"/>
                <a:gd name="connsiteY0" fmla="*/ 0 h 5107143"/>
                <a:gd name="connsiteX1" fmla="*/ 3644349 w 3644349"/>
                <a:gd name="connsiteY1" fmla="*/ 13252 h 5107143"/>
                <a:gd name="connsiteX2" fmla="*/ 569844 w 3644349"/>
                <a:gd name="connsiteY2" fmla="*/ 5107143 h 5107143"/>
                <a:gd name="connsiteX3" fmla="*/ 0 w 3644349"/>
                <a:gd name="connsiteY3" fmla="*/ 5103717 h 5107143"/>
                <a:gd name="connsiteX4" fmla="*/ 3101010 w 3644349"/>
                <a:gd name="connsiteY4" fmla="*/ 0 h 5107143"/>
                <a:gd name="connsiteX0" fmla="*/ 3101010 w 3682158"/>
                <a:gd name="connsiteY0" fmla="*/ 0 h 5107143"/>
                <a:gd name="connsiteX1" fmla="*/ 3682158 w 3682158"/>
                <a:gd name="connsiteY1" fmla="*/ 3425 h 5107143"/>
                <a:gd name="connsiteX2" fmla="*/ 569844 w 3682158"/>
                <a:gd name="connsiteY2" fmla="*/ 5107143 h 5107143"/>
                <a:gd name="connsiteX3" fmla="*/ 0 w 3682158"/>
                <a:gd name="connsiteY3" fmla="*/ 5103717 h 5107143"/>
                <a:gd name="connsiteX4" fmla="*/ 3101010 w 3682158"/>
                <a:gd name="connsiteY4" fmla="*/ 0 h 510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158" h="5107143">
                  <a:moveTo>
                    <a:pt x="3101010" y="0"/>
                  </a:moveTo>
                  <a:lnTo>
                    <a:pt x="3682158" y="3425"/>
                  </a:lnTo>
                  <a:lnTo>
                    <a:pt x="569844" y="5107143"/>
                  </a:lnTo>
                  <a:lnTo>
                    <a:pt x="0" y="5103717"/>
                  </a:lnTo>
                  <a:lnTo>
                    <a:pt x="31010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Picture 25"/>
          <p:cNvPicPr>
            <a:picLocks noChangeAspect="1"/>
          </p:cNvPicPr>
          <p:nvPr userDrawn="1"/>
        </p:nvPicPr>
        <p:blipFill rotWithShape="1">
          <a:blip r:embed="rId2" cstate="screen">
            <a:biLevel thresh="25000"/>
            <a:alphaModFix amt="10000"/>
            <a:extLst>
              <a:ext uri="{28A0092B-C50C-407E-A947-70E740481C1C}">
                <a14:useLocalDpi xmlns:a14="http://schemas.microsoft.com/office/drawing/2010/main"/>
              </a:ext>
            </a:extLst>
          </a:blip>
          <a:srcRect b="-4010"/>
          <a:stretch/>
        </p:blipFill>
        <p:spPr>
          <a:xfrm rot="10800000">
            <a:off x="-291326" y="-270086"/>
            <a:ext cx="3299791" cy="5090734"/>
          </a:xfrm>
          <a:prstGeom prst="rect">
            <a:avLst/>
          </a:prstGeom>
        </p:spPr>
      </p:pic>
      <p:sp>
        <p:nvSpPr>
          <p:cNvPr id="27" name="Text Placeholder 23"/>
          <p:cNvSpPr>
            <a:spLocks noGrp="1"/>
          </p:cNvSpPr>
          <p:nvPr userDrawn="1">
            <p:ph type="body" sz="quarter" idx="16" hasCustomPrompt="1"/>
          </p:nvPr>
        </p:nvSpPr>
        <p:spPr>
          <a:xfrm>
            <a:off x="679467" y="229567"/>
            <a:ext cx="5279028" cy="697353"/>
          </a:xfrm>
        </p:spPr>
        <p:txBody>
          <a:bodyPr>
            <a:normAutofit/>
          </a:bodyPr>
          <a:lstStyle>
            <a:lvl1pPr marL="0" indent="0" algn="ctr">
              <a:buNone/>
              <a:defRPr sz="3600">
                <a:solidFill>
                  <a:schemeClr val="bg1"/>
                </a:solidFill>
                <a:latin typeface="+mn-lt"/>
              </a:defRPr>
            </a:lvl1pPr>
          </a:lstStyle>
          <a:p>
            <a:pPr lvl="0"/>
            <a:r>
              <a:rPr lang="en-US" dirty="0"/>
              <a:t>TITLE</a:t>
            </a:r>
          </a:p>
        </p:txBody>
      </p:sp>
      <p:sp>
        <p:nvSpPr>
          <p:cNvPr id="28" name="Text Placeholder 25"/>
          <p:cNvSpPr>
            <a:spLocks noGrp="1"/>
          </p:cNvSpPr>
          <p:nvPr userDrawn="1">
            <p:ph type="body" sz="quarter" idx="17" hasCustomPrompt="1"/>
          </p:nvPr>
        </p:nvSpPr>
        <p:spPr>
          <a:xfrm>
            <a:off x="640721" y="1515269"/>
            <a:ext cx="5273104" cy="3947440"/>
          </a:xfrm>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32" name="Straight Connector 31"/>
          <p:cNvCxnSpPr/>
          <p:nvPr userDrawn="1"/>
        </p:nvCxnSpPr>
        <p:spPr>
          <a:xfrm flipH="1">
            <a:off x="526735" y="1150725"/>
            <a:ext cx="5569265" cy="0"/>
          </a:xfrm>
          <a:prstGeom prst="line">
            <a:avLst/>
          </a:prstGeom>
          <a:ln w="28575">
            <a:solidFill>
              <a:srgbClr val="A3CEC2"/>
            </a:solidFill>
          </a:ln>
        </p:spPr>
        <p:style>
          <a:lnRef idx="1">
            <a:schemeClr val="accent1"/>
          </a:lnRef>
          <a:fillRef idx="0">
            <a:schemeClr val="accent1"/>
          </a:fillRef>
          <a:effectRef idx="0">
            <a:schemeClr val="accent1"/>
          </a:effectRef>
          <a:fontRef idx="minor">
            <a:schemeClr val="tx1"/>
          </a:fontRef>
        </p:style>
      </p:cxnSp>
      <p:sp>
        <p:nvSpPr>
          <p:cNvPr id="35"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baseline="0" dirty="0">
                <a:solidFill>
                  <a:srgbClr val="7F4182"/>
                </a:solidFill>
                <a:latin typeface="Calibri" charset="0"/>
              </a:rPr>
              <a:t>RESTART + </a:t>
            </a:r>
            <a:r>
              <a:rPr lang="en-US" altLang="ja-JP" sz="1100" b="0" baseline="0" dirty="0">
                <a:solidFill>
                  <a:srgbClr val="7F4182"/>
                </a:solidFill>
                <a:latin typeface="Calibri" charset="0"/>
              </a:rPr>
              <a:t>communities in action</a:t>
            </a:r>
            <a:endParaRPr kumimoji="1" lang="ja-JP" altLang="en-US" sz="1100" b="0" dirty="0">
              <a:solidFill>
                <a:srgbClr val="7F4182"/>
              </a:solidFill>
              <a:latin typeface="Calibri" charset="0"/>
            </a:endParaRPr>
          </a:p>
        </p:txBody>
      </p:sp>
      <p:pic>
        <p:nvPicPr>
          <p:cNvPr id="36" name="Picture 3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sp>
        <p:nvSpPr>
          <p:cNvPr id="4" name="Picture Placeholder 3"/>
          <p:cNvSpPr>
            <a:spLocks noGrp="1"/>
          </p:cNvSpPr>
          <p:nvPr>
            <p:ph type="pic" sz="quarter" idx="18"/>
          </p:nvPr>
        </p:nvSpPr>
        <p:spPr>
          <a:xfrm>
            <a:off x="6082195" y="0"/>
            <a:ext cx="6109805" cy="6858000"/>
          </a:xfrm>
          <a:custGeom>
            <a:avLst/>
            <a:gdLst>
              <a:gd name="connsiteX0" fmla="*/ 0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0 w 6388100"/>
              <a:gd name="connsiteY4" fmla="*/ 0 h 6858000"/>
              <a:gd name="connsiteX0" fmla="*/ 278295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278295 w 6388100"/>
              <a:gd name="connsiteY4" fmla="*/ 0 h 6858000"/>
              <a:gd name="connsiteX0" fmla="*/ 0 w 6109805"/>
              <a:gd name="connsiteY0" fmla="*/ 0 h 6858000"/>
              <a:gd name="connsiteX1" fmla="*/ 6109805 w 6109805"/>
              <a:gd name="connsiteY1" fmla="*/ 0 h 6858000"/>
              <a:gd name="connsiteX2" fmla="*/ 6109805 w 6109805"/>
              <a:gd name="connsiteY2" fmla="*/ 6858000 h 6858000"/>
              <a:gd name="connsiteX3" fmla="*/ 3458818 w 6109805"/>
              <a:gd name="connsiteY3" fmla="*/ 6858000 h 6858000"/>
              <a:gd name="connsiteX4" fmla="*/ 0 w 610980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9805" h="6858000">
                <a:moveTo>
                  <a:pt x="0" y="0"/>
                </a:moveTo>
                <a:lnTo>
                  <a:pt x="6109805" y="0"/>
                </a:lnTo>
                <a:lnTo>
                  <a:pt x="6109805" y="6858000"/>
                </a:lnTo>
                <a:lnTo>
                  <a:pt x="3458818" y="6858000"/>
                </a:lnTo>
                <a:lnTo>
                  <a:pt x="0" y="0"/>
                </a:lnTo>
                <a:close/>
              </a:path>
            </a:pathLst>
          </a:custGeom>
          <a:ln>
            <a:noFill/>
          </a:ln>
        </p:spPr>
        <p:txBody>
          <a:bodyPr>
            <a:normAutofit/>
          </a:bodyPr>
          <a:lstStyle>
            <a:lvl1pPr algn="ctr">
              <a:defRPr sz="2400">
                <a:solidFill>
                  <a:schemeClr val="bg1">
                    <a:lumMod val="50000"/>
                  </a:schemeClr>
                </a:solidFill>
              </a:defRPr>
            </a:lvl1pPr>
          </a:lstStyle>
          <a:p>
            <a:endParaRPr lang="en-US" dirty="0"/>
          </a:p>
          <a:p>
            <a:endParaRPr lang="en-US" dirty="0"/>
          </a:p>
          <a:p>
            <a:r>
              <a:rPr lang="en-US" dirty="0"/>
              <a:t>Click here to add photo</a:t>
            </a:r>
          </a:p>
        </p:txBody>
      </p:sp>
    </p:spTree>
    <p:extLst>
      <p:ext uri="{BB962C8B-B14F-4D97-AF65-F5344CB8AC3E}">
        <p14:creationId xmlns:p14="http://schemas.microsoft.com/office/powerpoint/2010/main" val="12783950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ext left - right photo">
    <p:spTree>
      <p:nvGrpSpPr>
        <p:cNvPr id="1" name=""/>
        <p:cNvGrpSpPr/>
        <p:nvPr/>
      </p:nvGrpSpPr>
      <p:grpSpPr>
        <a:xfrm>
          <a:off x="0" y="0"/>
          <a:ext cx="0" cy="0"/>
          <a:chOff x="0" y="0"/>
          <a:chExt cx="0" cy="0"/>
        </a:xfrm>
      </p:grpSpPr>
      <p:grpSp>
        <p:nvGrpSpPr>
          <p:cNvPr id="2" name="Group 1"/>
          <p:cNvGrpSpPr/>
          <p:nvPr userDrawn="1"/>
        </p:nvGrpSpPr>
        <p:grpSpPr>
          <a:xfrm>
            <a:off x="-26505" y="-16075"/>
            <a:ext cx="9568070" cy="6887327"/>
            <a:chOff x="-26505" y="-29327"/>
            <a:chExt cx="6096001" cy="6887327"/>
          </a:xfrm>
          <a:solidFill>
            <a:srgbClr val="AB5AB0"/>
          </a:solidFill>
        </p:grpSpPr>
        <p:sp>
          <p:nvSpPr>
            <p:cNvPr id="18" name="Rectangle 3"/>
            <p:cNvSpPr/>
            <p:nvPr userDrawn="1"/>
          </p:nvSpPr>
          <p:spPr>
            <a:xfrm flipH="1">
              <a:off x="-26505" y="-29327"/>
              <a:ext cx="6047673" cy="6882635"/>
            </a:xfrm>
            <a:custGeom>
              <a:avLst/>
              <a:gdLst>
                <a:gd name="connsiteX0" fmla="*/ 0 w 6069496"/>
                <a:gd name="connsiteY0" fmla="*/ 0 h 5380383"/>
                <a:gd name="connsiteX1" fmla="*/ 6069496 w 6069496"/>
                <a:gd name="connsiteY1" fmla="*/ 0 h 5380383"/>
                <a:gd name="connsiteX2" fmla="*/ 6069496 w 6069496"/>
                <a:gd name="connsiteY2" fmla="*/ 5380383 h 5380383"/>
                <a:gd name="connsiteX3" fmla="*/ 0 w 6069496"/>
                <a:gd name="connsiteY3" fmla="*/ 5380383 h 5380383"/>
                <a:gd name="connsiteX4" fmla="*/ 0 w 6069496"/>
                <a:gd name="connsiteY4" fmla="*/ 0 h 5380383"/>
                <a:gd name="connsiteX0" fmla="*/ 1298713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1298713 w 7368209"/>
                <a:gd name="connsiteY4" fmla="*/ 0 h 5380383"/>
                <a:gd name="connsiteX0" fmla="*/ 2782957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2782957 w 7368209"/>
                <a:gd name="connsiteY4" fmla="*/ 0 h 5380383"/>
                <a:gd name="connsiteX0" fmla="*/ 2822713 w 7407965"/>
                <a:gd name="connsiteY0" fmla="*/ 0 h 5380383"/>
                <a:gd name="connsiteX1" fmla="*/ 7407965 w 7407965"/>
                <a:gd name="connsiteY1" fmla="*/ 0 h 5380383"/>
                <a:gd name="connsiteX2" fmla="*/ 7407965 w 7407965"/>
                <a:gd name="connsiteY2" fmla="*/ 5380383 h 5380383"/>
                <a:gd name="connsiteX3" fmla="*/ 0 w 7407965"/>
                <a:gd name="connsiteY3" fmla="*/ 5221358 h 5380383"/>
                <a:gd name="connsiteX4" fmla="*/ 2822713 w 7407965"/>
                <a:gd name="connsiteY4" fmla="*/ 0 h 5380383"/>
                <a:gd name="connsiteX0" fmla="*/ 2834110 w 7419362"/>
                <a:gd name="connsiteY0" fmla="*/ 0 h 5380383"/>
                <a:gd name="connsiteX1" fmla="*/ 7419362 w 7419362"/>
                <a:gd name="connsiteY1" fmla="*/ 0 h 5380383"/>
                <a:gd name="connsiteX2" fmla="*/ 7419362 w 7419362"/>
                <a:gd name="connsiteY2" fmla="*/ 5380383 h 5380383"/>
                <a:gd name="connsiteX3" fmla="*/ 0 w 7419362"/>
                <a:gd name="connsiteY3" fmla="*/ 5377312 h 5380383"/>
                <a:gd name="connsiteX4" fmla="*/ 2834110 w 7419362"/>
                <a:gd name="connsiteY4" fmla="*/ 0 h 5380383"/>
                <a:gd name="connsiteX0" fmla="*/ 2834110 w 7419362"/>
                <a:gd name="connsiteY0" fmla="*/ 0 h 5377312"/>
                <a:gd name="connsiteX1" fmla="*/ 7419362 w 7419362"/>
                <a:gd name="connsiteY1" fmla="*/ 0 h 5377312"/>
                <a:gd name="connsiteX2" fmla="*/ 7259806 w 7419362"/>
                <a:gd name="connsiteY2" fmla="*/ 5328399 h 5377312"/>
                <a:gd name="connsiteX3" fmla="*/ 0 w 7419362"/>
                <a:gd name="connsiteY3" fmla="*/ 5377312 h 5377312"/>
                <a:gd name="connsiteX4" fmla="*/ 2834110 w 7419362"/>
                <a:gd name="connsiteY4" fmla="*/ 0 h 5377312"/>
                <a:gd name="connsiteX0" fmla="*/ 2834110 w 7419362"/>
                <a:gd name="connsiteY0" fmla="*/ 0 h 5380383"/>
                <a:gd name="connsiteX1" fmla="*/ 7419362 w 7419362"/>
                <a:gd name="connsiteY1" fmla="*/ 0 h 5380383"/>
                <a:gd name="connsiteX2" fmla="*/ 7385172 w 7419362"/>
                <a:gd name="connsiteY2" fmla="*/ 5380383 h 5380383"/>
                <a:gd name="connsiteX3" fmla="*/ 0 w 7419362"/>
                <a:gd name="connsiteY3" fmla="*/ 5377312 h 5380383"/>
                <a:gd name="connsiteX4" fmla="*/ 2834110 w 7419362"/>
                <a:gd name="connsiteY4" fmla="*/ 0 h 538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362" h="5380383">
                  <a:moveTo>
                    <a:pt x="2834110" y="0"/>
                  </a:moveTo>
                  <a:lnTo>
                    <a:pt x="7419362" y="0"/>
                  </a:lnTo>
                  <a:lnTo>
                    <a:pt x="7385172" y="5380383"/>
                  </a:lnTo>
                  <a:lnTo>
                    <a:pt x="0" y="5377312"/>
                  </a:lnTo>
                  <a:lnTo>
                    <a:pt x="28341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4"/>
            <p:cNvSpPr/>
            <p:nvPr userDrawn="1"/>
          </p:nvSpPr>
          <p:spPr>
            <a:xfrm flipH="1">
              <a:off x="3488291" y="-29327"/>
              <a:ext cx="2581205" cy="6887327"/>
            </a:xfrm>
            <a:custGeom>
              <a:avLst/>
              <a:gdLst>
                <a:gd name="connsiteX0" fmla="*/ 0 w 1060174"/>
                <a:gd name="connsiteY0" fmla="*/ 0 h 4916557"/>
                <a:gd name="connsiteX1" fmla="*/ 1060174 w 1060174"/>
                <a:gd name="connsiteY1" fmla="*/ 0 h 4916557"/>
                <a:gd name="connsiteX2" fmla="*/ 1060174 w 1060174"/>
                <a:gd name="connsiteY2" fmla="*/ 4916557 h 4916557"/>
                <a:gd name="connsiteX3" fmla="*/ 0 w 1060174"/>
                <a:gd name="connsiteY3" fmla="*/ 4916557 h 4916557"/>
                <a:gd name="connsiteX4" fmla="*/ 0 w 1060174"/>
                <a:gd name="connsiteY4" fmla="*/ 0 h 4916557"/>
                <a:gd name="connsiteX0" fmla="*/ 2862470 w 3922644"/>
                <a:gd name="connsiteY0" fmla="*/ 0 h 4916557"/>
                <a:gd name="connsiteX1" fmla="*/ 3922644 w 3922644"/>
                <a:gd name="connsiteY1" fmla="*/ 0 h 4916557"/>
                <a:gd name="connsiteX2" fmla="*/ 3922644 w 3922644"/>
                <a:gd name="connsiteY2" fmla="*/ 4916557 h 4916557"/>
                <a:gd name="connsiteX3" fmla="*/ 0 w 3922644"/>
                <a:gd name="connsiteY3" fmla="*/ 4863548 h 4916557"/>
                <a:gd name="connsiteX4" fmla="*/ 2862470 w 3922644"/>
                <a:gd name="connsiteY4" fmla="*/ 0 h 4916557"/>
                <a:gd name="connsiteX0" fmla="*/ 2862470 w 3922644"/>
                <a:gd name="connsiteY0" fmla="*/ 0 h 4969566"/>
                <a:gd name="connsiteX1" fmla="*/ 3922644 w 3922644"/>
                <a:gd name="connsiteY1" fmla="*/ 0 h 4969566"/>
                <a:gd name="connsiteX2" fmla="*/ 490331 w 3922644"/>
                <a:gd name="connsiteY2" fmla="*/ 4969566 h 4969566"/>
                <a:gd name="connsiteX3" fmla="*/ 0 w 3922644"/>
                <a:gd name="connsiteY3" fmla="*/ 4863548 h 4969566"/>
                <a:gd name="connsiteX4" fmla="*/ 2862470 w 3922644"/>
                <a:gd name="connsiteY4" fmla="*/ 0 h 4969566"/>
                <a:gd name="connsiteX0" fmla="*/ 2888975 w 3949149"/>
                <a:gd name="connsiteY0" fmla="*/ 0 h 4969566"/>
                <a:gd name="connsiteX1" fmla="*/ 3949149 w 3949149"/>
                <a:gd name="connsiteY1" fmla="*/ 0 h 4969566"/>
                <a:gd name="connsiteX2" fmla="*/ 516836 w 3949149"/>
                <a:gd name="connsiteY2" fmla="*/ 4969566 h 4969566"/>
                <a:gd name="connsiteX3" fmla="*/ 0 w 3949149"/>
                <a:gd name="connsiteY3" fmla="*/ 4956314 h 4969566"/>
                <a:gd name="connsiteX4" fmla="*/ 2888975 w 3949149"/>
                <a:gd name="connsiteY4" fmla="*/ 0 h 4969566"/>
                <a:gd name="connsiteX0" fmla="*/ 2888975 w 3432314"/>
                <a:gd name="connsiteY0" fmla="*/ 0 h 4969566"/>
                <a:gd name="connsiteX1" fmla="*/ 3432314 w 3432314"/>
                <a:gd name="connsiteY1" fmla="*/ 13252 h 4969566"/>
                <a:gd name="connsiteX2" fmla="*/ 516836 w 3432314"/>
                <a:gd name="connsiteY2" fmla="*/ 4969566 h 4969566"/>
                <a:gd name="connsiteX3" fmla="*/ 0 w 3432314"/>
                <a:gd name="connsiteY3" fmla="*/ 4956314 h 4969566"/>
                <a:gd name="connsiteX4" fmla="*/ 2888975 w 3432314"/>
                <a:gd name="connsiteY4" fmla="*/ 0 h 4969566"/>
                <a:gd name="connsiteX0" fmla="*/ 3101010 w 3644349"/>
                <a:gd name="connsiteY0" fmla="*/ 0 h 5103717"/>
                <a:gd name="connsiteX1" fmla="*/ 3644349 w 3644349"/>
                <a:gd name="connsiteY1" fmla="*/ 13252 h 5103717"/>
                <a:gd name="connsiteX2" fmla="*/ 728871 w 3644349"/>
                <a:gd name="connsiteY2" fmla="*/ 4969566 h 5103717"/>
                <a:gd name="connsiteX3" fmla="*/ 0 w 3644349"/>
                <a:gd name="connsiteY3" fmla="*/ 5103717 h 5103717"/>
                <a:gd name="connsiteX4" fmla="*/ 3101010 w 3644349"/>
                <a:gd name="connsiteY4" fmla="*/ 0 h 5103717"/>
                <a:gd name="connsiteX0" fmla="*/ 3101010 w 3644349"/>
                <a:gd name="connsiteY0" fmla="*/ 0 h 5103717"/>
                <a:gd name="connsiteX1" fmla="*/ 3644349 w 3644349"/>
                <a:gd name="connsiteY1" fmla="*/ 13252 h 5103717"/>
                <a:gd name="connsiteX2" fmla="*/ 569844 w 3644349"/>
                <a:gd name="connsiteY2" fmla="*/ 5087489 h 5103717"/>
                <a:gd name="connsiteX3" fmla="*/ 0 w 3644349"/>
                <a:gd name="connsiteY3" fmla="*/ 5103717 h 5103717"/>
                <a:gd name="connsiteX4" fmla="*/ 3101010 w 3644349"/>
                <a:gd name="connsiteY4" fmla="*/ 0 h 5103717"/>
                <a:gd name="connsiteX0" fmla="*/ 3101010 w 3644349"/>
                <a:gd name="connsiteY0" fmla="*/ 0 h 5107143"/>
                <a:gd name="connsiteX1" fmla="*/ 3644349 w 3644349"/>
                <a:gd name="connsiteY1" fmla="*/ 13252 h 5107143"/>
                <a:gd name="connsiteX2" fmla="*/ 569844 w 3644349"/>
                <a:gd name="connsiteY2" fmla="*/ 5107143 h 5107143"/>
                <a:gd name="connsiteX3" fmla="*/ 0 w 3644349"/>
                <a:gd name="connsiteY3" fmla="*/ 5103717 h 5107143"/>
                <a:gd name="connsiteX4" fmla="*/ 3101010 w 3644349"/>
                <a:gd name="connsiteY4" fmla="*/ 0 h 5107143"/>
                <a:gd name="connsiteX0" fmla="*/ 3101010 w 3682158"/>
                <a:gd name="connsiteY0" fmla="*/ 0 h 5107143"/>
                <a:gd name="connsiteX1" fmla="*/ 3682158 w 3682158"/>
                <a:gd name="connsiteY1" fmla="*/ 3425 h 5107143"/>
                <a:gd name="connsiteX2" fmla="*/ 569844 w 3682158"/>
                <a:gd name="connsiteY2" fmla="*/ 5107143 h 5107143"/>
                <a:gd name="connsiteX3" fmla="*/ 0 w 3682158"/>
                <a:gd name="connsiteY3" fmla="*/ 5103717 h 5107143"/>
                <a:gd name="connsiteX4" fmla="*/ 3101010 w 3682158"/>
                <a:gd name="connsiteY4" fmla="*/ 0 h 510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158" h="5107143">
                  <a:moveTo>
                    <a:pt x="3101010" y="0"/>
                  </a:moveTo>
                  <a:lnTo>
                    <a:pt x="3682158" y="3425"/>
                  </a:lnTo>
                  <a:lnTo>
                    <a:pt x="569844" y="5107143"/>
                  </a:lnTo>
                  <a:lnTo>
                    <a:pt x="0" y="5103717"/>
                  </a:lnTo>
                  <a:lnTo>
                    <a:pt x="31010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Picture 25"/>
          <p:cNvPicPr>
            <a:picLocks noChangeAspect="1"/>
          </p:cNvPicPr>
          <p:nvPr userDrawn="1"/>
        </p:nvPicPr>
        <p:blipFill rotWithShape="1">
          <a:blip r:embed="rId2" cstate="screen">
            <a:biLevel thresh="25000"/>
            <a:alphaModFix amt="10000"/>
            <a:extLst>
              <a:ext uri="{28A0092B-C50C-407E-A947-70E740481C1C}">
                <a14:useLocalDpi xmlns:a14="http://schemas.microsoft.com/office/drawing/2010/main"/>
              </a:ext>
            </a:extLst>
          </a:blip>
          <a:srcRect b="-4010"/>
          <a:stretch/>
        </p:blipFill>
        <p:spPr>
          <a:xfrm rot="10800000">
            <a:off x="-273904" y="-504539"/>
            <a:ext cx="3299791" cy="5090734"/>
          </a:xfrm>
          <a:prstGeom prst="rect">
            <a:avLst/>
          </a:prstGeom>
        </p:spPr>
      </p:pic>
      <p:sp>
        <p:nvSpPr>
          <p:cNvPr id="27" name="Text Placeholder 23"/>
          <p:cNvSpPr>
            <a:spLocks noGrp="1"/>
          </p:cNvSpPr>
          <p:nvPr userDrawn="1">
            <p:ph type="body" sz="quarter" idx="16" hasCustomPrompt="1"/>
          </p:nvPr>
        </p:nvSpPr>
        <p:spPr>
          <a:xfrm>
            <a:off x="633773" y="977689"/>
            <a:ext cx="5279028" cy="697353"/>
          </a:xfrm>
        </p:spPr>
        <p:txBody>
          <a:bodyPr>
            <a:normAutofit/>
          </a:bodyPr>
          <a:lstStyle>
            <a:lvl1pPr marL="0" indent="0" algn="ctr">
              <a:buNone/>
              <a:defRPr sz="3600">
                <a:solidFill>
                  <a:schemeClr val="bg1"/>
                </a:solidFill>
                <a:latin typeface="+mn-lt"/>
              </a:defRPr>
            </a:lvl1pPr>
          </a:lstStyle>
          <a:p>
            <a:pPr lvl="0"/>
            <a:r>
              <a:rPr lang="en-US" dirty="0"/>
              <a:t>TITLE</a:t>
            </a:r>
          </a:p>
        </p:txBody>
      </p:sp>
      <p:sp>
        <p:nvSpPr>
          <p:cNvPr id="28" name="Text Placeholder 25"/>
          <p:cNvSpPr>
            <a:spLocks noGrp="1"/>
          </p:cNvSpPr>
          <p:nvPr userDrawn="1">
            <p:ph type="body" sz="quarter" idx="17" hasCustomPrompt="1"/>
          </p:nvPr>
        </p:nvSpPr>
        <p:spPr>
          <a:xfrm>
            <a:off x="640721" y="2111168"/>
            <a:ext cx="5273104" cy="3947440"/>
          </a:xfrm>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32" name="Straight Connector 31"/>
          <p:cNvCxnSpPr/>
          <p:nvPr userDrawn="1"/>
        </p:nvCxnSpPr>
        <p:spPr>
          <a:xfrm flipH="1">
            <a:off x="441808" y="1869916"/>
            <a:ext cx="5569265" cy="0"/>
          </a:xfrm>
          <a:prstGeom prst="line">
            <a:avLst/>
          </a:prstGeom>
          <a:ln w="28575">
            <a:solidFill>
              <a:srgbClr val="A3CEC2"/>
            </a:solidFill>
          </a:ln>
        </p:spPr>
        <p:style>
          <a:lnRef idx="1">
            <a:schemeClr val="accent1"/>
          </a:lnRef>
          <a:fillRef idx="0">
            <a:schemeClr val="accent1"/>
          </a:fillRef>
          <a:effectRef idx="0">
            <a:schemeClr val="accent1"/>
          </a:effectRef>
          <a:fontRef idx="minor">
            <a:schemeClr val="tx1"/>
          </a:fontRef>
        </p:style>
      </p:cxnSp>
      <p:sp>
        <p:nvSpPr>
          <p:cNvPr id="35"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baseline="0" dirty="0">
                <a:solidFill>
                  <a:schemeClr val="bg1"/>
                </a:solidFill>
                <a:latin typeface="Calibri" charset="0"/>
              </a:rPr>
              <a:t>RESTART + </a:t>
            </a:r>
            <a:r>
              <a:rPr lang="en-US" altLang="ja-JP" sz="1100" b="0" baseline="0" dirty="0">
                <a:solidFill>
                  <a:schemeClr val="bg1"/>
                </a:solidFill>
                <a:latin typeface="Calibri" charset="0"/>
              </a:rPr>
              <a:t>communities in action</a:t>
            </a:r>
            <a:endParaRPr kumimoji="1" lang="ja-JP" altLang="en-US" sz="1100" b="0" dirty="0">
              <a:solidFill>
                <a:schemeClr val="bg1"/>
              </a:solidFill>
              <a:latin typeface="Calibri" charset="0"/>
            </a:endParaRPr>
          </a:p>
        </p:txBody>
      </p:sp>
      <p:pic>
        <p:nvPicPr>
          <p:cNvPr id="36" name="Picture 3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sp>
        <p:nvSpPr>
          <p:cNvPr id="4" name="Picture Placeholder 3"/>
          <p:cNvSpPr>
            <a:spLocks noGrp="1"/>
          </p:cNvSpPr>
          <p:nvPr>
            <p:ph type="pic" sz="quarter" idx="18"/>
          </p:nvPr>
        </p:nvSpPr>
        <p:spPr>
          <a:xfrm>
            <a:off x="6082195" y="0"/>
            <a:ext cx="6109805" cy="6858000"/>
          </a:xfrm>
          <a:custGeom>
            <a:avLst/>
            <a:gdLst>
              <a:gd name="connsiteX0" fmla="*/ 0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0 w 6388100"/>
              <a:gd name="connsiteY4" fmla="*/ 0 h 6858000"/>
              <a:gd name="connsiteX0" fmla="*/ 278295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278295 w 6388100"/>
              <a:gd name="connsiteY4" fmla="*/ 0 h 6858000"/>
              <a:gd name="connsiteX0" fmla="*/ 0 w 6109805"/>
              <a:gd name="connsiteY0" fmla="*/ 0 h 6858000"/>
              <a:gd name="connsiteX1" fmla="*/ 6109805 w 6109805"/>
              <a:gd name="connsiteY1" fmla="*/ 0 h 6858000"/>
              <a:gd name="connsiteX2" fmla="*/ 6109805 w 6109805"/>
              <a:gd name="connsiteY2" fmla="*/ 6858000 h 6858000"/>
              <a:gd name="connsiteX3" fmla="*/ 3458818 w 6109805"/>
              <a:gd name="connsiteY3" fmla="*/ 6858000 h 6858000"/>
              <a:gd name="connsiteX4" fmla="*/ 0 w 610980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9805" h="6858000">
                <a:moveTo>
                  <a:pt x="0" y="0"/>
                </a:moveTo>
                <a:lnTo>
                  <a:pt x="6109805" y="0"/>
                </a:lnTo>
                <a:lnTo>
                  <a:pt x="6109805" y="6858000"/>
                </a:lnTo>
                <a:lnTo>
                  <a:pt x="3458818" y="6858000"/>
                </a:lnTo>
                <a:lnTo>
                  <a:pt x="0" y="0"/>
                </a:lnTo>
                <a:close/>
              </a:path>
            </a:pathLst>
          </a:custGeom>
          <a:ln>
            <a:noFill/>
          </a:ln>
        </p:spPr>
        <p:txBody>
          <a:bodyPr>
            <a:normAutofit/>
          </a:bodyPr>
          <a:lstStyle>
            <a:lvl1pPr algn="ctr">
              <a:defRPr sz="2400">
                <a:solidFill>
                  <a:schemeClr val="bg1">
                    <a:lumMod val="50000"/>
                  </a:schemeClr>
                </a:solidFill>
              </a:defRPr>
            </a:lvl1pPr>
          </a:lstStyle>
          <a:p>
            <a:endParaRPr lang="en-US" dirty="0"/>
          </a:p>
          <a:p>
            <a:endParaRPr lang="en-US" dirty="0"/>
          </a:p>
          <a:p>
            <a:r>
              <a:rPr lang="en-US" dirty="0"/>
              <a:t>Click here to add photo</a:t>
            </a:r>
          </a:p>
        </p:txBody>
      </p:sp>
    </p:spTree>
    <p:extLst>
      <p:ext uri="{BB962C8B-B14F-4D97-AF65-F5344CB8AC3E}">
        <p14:creationId xmlns:p14="http://schemas.microsoft.com/office/powerpoint/2010/main" val="22353555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ext left - right photo">
    <p:spTree>
      <p:nvGrpSpPr>
        <p:cNvPr id="1" name=""/>
        <p:cNvGrpSpPr/>
        <p:nvPr/>
      </p:nvGrpSpPr>
      <p:grpSpPr>
        <a:xfrm>
          <a:off x="0" y="0"/>
          <a:ext cx="0" cy="0"/>
          <a:chOff x="0" y="0"/>
          <a:chExt cx="0" cy="0"/>
        </a:xfrm>
      </p:grpSpPr>
      <p:sp>
        <p:nvSpPr>
          <p:cNvPr id="18" name="Rectangle 3"/>
          <p:cNvSpPr/>
          <p:nvPr userDrawn="1"/>
        </p:nvSpPr>
        <p:spPr>
          <a:xfrm flipH="1">
            <a:off x="-26505" y="-16075"/>
            <a:ext cx="9492216" cy="6882635"/>
          </a:xfrm>
          <a:custGeom>
            <a:avLst/>
            <a:gdLst>
              <a:gd name="connsiteX0" fmla="*/ 0 w 6069496"/>
              <a:gd name="connsiteY0" fmla="*/ 0 h 5380383"/>
              <a:gd name="connsiteX1" fmla="*/ 6069496 w 6069496"/>
              <a:gd name="connsiteY1" fmla="*/ 0 h 5380383"/>
              <a:gd name="connsiteX2" fmla="*/ 6069496 w 6069496"/>
              <a:gd name="connsiteY2" fmla="*/ 5380383 h 5380383"/>
              <a:gd name="connsiteX3" fmla="*/ 0 w 6069496"/>
              <a:gd name="connsiteY3" fmla="*/ 5380383 h 5380383"/>
              <a:gd name="connsiteX4" fmla="*/ 0 w 6069496"/>
              <a:gd name="connsiteY4" fmla="*/ 0 h 5380383"/>
              <a:gd name="connsiteX0" fmla="*/ 1298713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1298713 w 7368209"/>
              <a:gd name="connsiteY4" fmla="*/ 0 h 5380383"/>
              <a:gd name="connsiteX0" fmla="*/ 2782957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2782957 w 7368209"/>
              <a:gd name="connsiteY4" fmla="*/ 0 h 5380383"/>
              <a:gd name="connsiteX0" fmla="*/ 2822713 w 7407965"/>
              <a:gd name="connsiteY0" fmla="*/ 0 h 5380383"/>
              <a:gd name="connsiteX1" fmla="*/ 7407965 w 7407965"/>
              <a:gd name="connsiteY1" fmla="*/ 0 h 5380383"/>
              <a:gd name="connsiteX2" fmla="*/ 7407965 w 7407965"/>
              <a:gd name="connsiteY2" fmla="*/ 5380383 h 5380383"/>
              <a:gd name="connsiteX3" fmla="*/ 0 w 7407965"/>
              <a:gd name="connsiteY3" fmla="*/ 5221358 h 5380383"/>
              <a:gd name="connsiteX4" fmla="*/ 2822713 w 7407965"/>
              <a:gd name="connsiteY4" fmla="*/ 0 h 5380383"/>
              <a:gd name="connsiteX0" fmla="*/ 2834110 w 7419362"/>
              <a:gd name="connsiteY0" fmla="*/ 0 h 5380383"/>
              <a:gd name="connsiteX1" fmla="*/ 7419362 w 7419362"/>
              <a:gd name="connsiteY1" fmla="*/ 0 h 5380383"/>
              <a:gd name="connsiteX2" fmla="*/ 7419362 w 7419362"/>
              <a:gd name="connsiteY2" fmla="*/ 5380383 h 5380383"/>
              <a:gd name="connsiteX3" fmla="*/ 0 w 7419362"/>
              <a:gd name="connsiteY3" fmla="*/ 5377312 h 5380383"/>
              <a:gd name="connsiteX4" fmla="*/ 2834110 w 7419362"/>
              <a:gd name="connsiteY4" fmla="*/ 0 h 5380383"/>
              <a:gd name="connsiteX0" fmla="*/ 2834110 w 7419362"/>
              <a:gd name="connsiteY0" fmla="*/ 0 h 5377312"/>
              <a:gd name="connsiteX1" fmla="*/ 7419362 w 7419362"/>
              <a:gd name="connsiteY1" fmla="*/ 0 h 5377312"/>
              <a:gd name="connsiteX2" fmla="*/ 7259806 w 7419362"/>
              <a:gd name="connsiteY2" fmla="*/ 5328399 h 5377312"/>
              <a:gd name="connsiteX3" fmla="*/ 0 w 7419362"/>
              <a:gd name="connsiteY3" fmla="*/ 5377312 h 5377312"/>
              <a:gd name="connsiteX4" fmla="*/ 2834110 w 7419362"/>
              <a:gd name="connsiteY4" fmla="*/ 0 h 5377312"/>
              <a:gd name="connsiteX0" fmla="*/ 2834110 w 7419362"/>
              <a:gd name="connsiteY0" fmla="*/ 0 h 5380383"/>
              <a:gd name="connsiteX1" fmla="*/ 7419362 w 7419362"/>
              <a:gd name="connsiteY1" fmla="*/ 0 h 5380383"/>
              <a:gd name="connsiteX2" fmla="*/ 7385172 w 7419362"/>
              <a:gd name="connsiteY2" fmla="*/ 5380383 h 5380383"/>
              <a:gd name="connsiteX3" fmla="*/ 0 w 7419362"/>
              <a:gd name="connsiteY3" fmla="*/ 5377312 h 5380383"/>
              <a:gd name="connsiteX4" fmla="*/ 2834110 w 7419362"/>
              <a:gd name="connsiteY4" fmla="*/ 0 h 538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362" h="5380383">
                <a:moveTo>
                  <a:pt x="2834110" y="0"/>
                </a:moveTo>
                <a:lnTo>
                  <a:pt x="7419362" y="0"/>
                </a:lnTo>
                <a:lnTo>
                  <a:pt x="7385172" y="5380383"/>
                </a:lnTo>
                <a:lnTo>
                  <a:pt x="0" y="5377312"/>
                </a:lnTo>
                <a:lnTo>
                  <a:pt x="2834110" y="0"/>
                </a:lnTo>
                <a:close/>
              </a:path>
            </a:pathLst>
          </a:custGeom>
          <a:solidFill>
            <a:srgbClr val="BA0A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userDrawn="1"/>
        </p:nvPicPr>
        <p:blipFill rotWithShape="1">
          <a:blip r:embed="rId2" cstate="screen">
            <a:biLevel thresh="25000"/>
            <a:alphaModFix amt="10000"/>
            <a:extLst>
              <a:ext uri="{28A0092B-C50C-407E-A947-70E740481C1C}">
                <a14:useLocalDpi xmlns:a14="http://schemas.microsoft.com/office/drawing/2010/main"/>
              </a:ext>
            </a:extLst>
          </a:blip>
          <a:srcRect b="-4010"/>
          <a:stretch/>
        </p:blipFill>
        <p:spPr>
          <a:xfrm rot="10800000">
            <a:off x="-273904" y="-504539"/>
            <a:ext cx="3299791" cy="5090734"/>
          </a:xfrm>
          <a:prstGeom prst="rect">
            <a:avLst/>
          </a:prstGeom>
        </p:spPr>
      </p:pic>
      <p:sp>
        <p:nvSpPr>
          <p:cNvPr id="27" name="Text Placeholder 23"/>
          <p:cNvSpPr>
            <a:spLocks noGrp="1"/>
          </p:cNvSpPr>
          <p:nvPr userDrawn="1">
            <p:ph type="body" sz="quarter" idx="16" hasCustomPrompt="1"/>
          </p:nvPr>
        </p:nvSpPr>
        <p:spPr>
          <a:xfrm>
            <a:off x="633773" y="977689"/>
            <a:ext cx="5279028" cy="697353"/>
          </a:xfrm>
        </p:spPr>
        <p:txBody>
          <a:bodyPr>
            <a:normAutofit/>
          </a:bodyPr>
          <a:lstStyle>
            <a:lvl1pPr marL="0" indent="0" algn="ctr">
              <a:buNone/>
              <a:defRPr sz="3600">
                <a:solidFill>
                  <a:schemeClr val="bg1"/>
                </a:solidFill>
                <a:latin typeface="+mn-lt"/>
              </a:defRPr>
            </a:lvl1pPr>
          </a:lstStyle>
          <a:p>
            <a:pPr lvl="0"/>
            <a:r>
              <a:rPr lang="en-US" dirty="0"/>
              <a:t>TITLE</a:t>
            </a:r>
          </a:p>
        </p:txBody>
      </p:sp>
      <p:sp>
        <p:nvSpPr>
          <p:cNvPr id="28" name="Text Placeholder 25"/>
          <p:cNvSpPr>
            <a:spLocks noGrp="1"/>
          </p:cNvSpPr>
          <p:nvPr userDrawn="1">
            <p:ph type="body" sz="quarter" idx="17" hasCustomPrompt="1"/>
          </p:nvPr>
        </p:nvSpPr>
        <p:spPr>
          <a:xfrm>
            <a:off x="640721" y="2111168"/>
            <a:ext cx="5273104" cy="3947440"/>
          </a:xfrm>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32" name="Straight Connector 31"/>
          <p:cNvCxnSpPr/>
          <p:nvPr userDrawn="1"/>
        </p:nvCxnSpPr>
        <p:spPr>
          <a:xfrm flipH="1">
            <a:off x="441808" y="1869916"/>
            <a:ext cx="5569265" cy="0"/>
          </a:xfrm>
          <a:prstGeom prst="line">
            <a:avLst/>
          </a:prstGeom>
          <a:ln w="28575">
            <a:solidFill>
              <a:srgbClr val="A3CEC2"/>
            </a:solidFill>
          </a:ln>
        </p:spPr>
        <p:style>
          <a:lnRef idx="1">
            <a:schemeClr val="accent1"/>
          </a:lnRef>
          <a:fillRef idx="0">
            <a:schemeClr val="accent1"/>
          </a:fillRef>
          <a:effectRef idx="0">
            <a:schemeClr val="accent1"/>
          </a:effectRef>
          <a:fontRef idx="minor">
            <a:schemeClr val="tx1"/>
          </a:fontRef>
        </p:style>
      </p:cxnSp>
      <p:sp>
        <p:nvSpPr>
          <p:cNvPr id="35"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dirty="0">
                <a:solidFill>
                  <a:schemeClr val="bg1"/>
                </a:solidFill>
                <a:latin typeface="Calibri" charset="0"/>
              </a:rPr>
              <a:t>RESTART + </a:t>
            </a:r>
            <a:r>
              <a:rPr lang="en-US" altLang="ja-JP" sz="1100" b="0" baseline="0" dirty="0">
                <a:solidFill>
                  <a:schemeClr val="bg1"/>
                </a:solidFill>
                <a:latin typeface="Calibri" charset="0"/>
              </a:rPr>
              <a:t>communities in action</a:t>
            </a:r>
            <a:endParaRPr kumimoji="1" lang="ja-JP" altLang="en-US" sz="1100" b="0" dirty="0">
              <a:solidFill>
                <a:schemeClr val="bg1"/>
              </a:solidFill>
              <a:latin typeface="Calibri" charset="0"/>
            </a:endParaRPr>
          </a:p>
        </p:txBody>
      </p:sp>
      <p:pic>
        <p:nvPicPr>
          <p:cNvPr id="36" name="Picture 3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sp>
        <p:nvSpPr>
          <p:cNvPr id="4" name="Picture Placeholder 3"/>
          <p:cNvSpPr>
            <a:spLocks noGrp="1"/>
          </p:cNvSpPr>
          <p:nvPr>
            <p:ph type="pic" sz="quarter" idx="18"/>
          </p:nvPr>
        </p:nvSpPr>
        <p:spPr>
          <a:xfrm>
            <a:off x="5788087" y="-24706"/>
            <a:ext cx="6479257" cy="6858000"/>
          </a:xfrm>
          <a:custGeom>
            <a:avLst/>
            <a:gdLst>
              <a:gd name="connsiteX0" fmla="*/ 0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0 w 6388100"/>
              <a:gd name="connsiteY4" fmla="*/ 0 h 6858000"/>
              <a:gd name="connsiteX0" fmla="*/ 278295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278295 w 6388100"/>
              <a:gd name="connsiteY4" fmla="*/ 0 h 6858000"/>
              <a:gd name="connsiteX0" fmla="*/ 0 w 6109805"/>
              <a:gd name="connsiteY0" fmla="*/ 0 h 6858000"/>
              <a:gd name="connsiteX1" fmla="*/ 6109805 w 6109805"/>
              <a:gd name="connsiteY1" fmla="*/ 0 h 6858000"/>
              <a:gd name="connsiteX2" fmla="*/ 6109805 w 6109805"/>
              <a:gd name="connsiteY2" fmla="*/ 6858000 h 6858000"/>
              <a:gd name="connsiteX3" fmla="*/ 3458818 w 6109805"/>
              <a:gd name="connsiteY3" fmla="*/ 6858000 h 6858000"/>
              <a:gd name="connsiteX4" fmla="*/ 0 w 610980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9805" h="6858000">
                <a:moveTo>
                  <a:pt x="0" y="0"/>
                </a:moveTo>
                <a:lnTo>
                  <a:pt x="6109805" y="0"/>
                </a:lnTo>
                <a:lnTo>
                  <a:pt x="6109805" y="6858000"/>
                </a:lnTo>
                <a:lnTo>
                  <a:pt x="3458818" y="6858000"/>
                </a:lnTo>
                <a:lnTo>
                  <a:pt x="0" y="0"/>
                </a:lnTo>
                <a:close/>
              </a:path>
            </a:pathLst>
          </a:custGeom>
          <a:ln>
            <a:noFill/>
          </a:ln>
        </p:spPr>
        <p:txBody>
          <a:bodyPr>
            <a:normAutofit/>
          </a:bodyPr>
          <a:lstStyle>
            <a:lvl1pPr algn="ctr">
              <a:defRPr sz="2400">
                <a:solidFill>
                  <a:schemeClr val="bg1">
                    <a:lumMod val="50000"/>
                  </a:schemeClr>
                </a:solidFill>
              </a:defRPr>
            </a:lvl1pPr>
          </a:lstStyle>
          <a:p>
            <a:endParaRPr lang="en-US" dirty="0"/>
          </a:p>
          <a:p>
            <a:endParaRPr lang="en-US" dirty="0"/>
          </a:p>
          <a:p>
            <a:r>
              <a:rPr lang="en-US" dirty="0"/>
              <a:t>Click here to add photo</a:t>
            </a:r>
          </a:p>
        </p:txBody>
      </p:sp>
    </p:spTree>
    <p:extLst>
      <p:ext uri="{BB962C8B-B14F-4D97-AF65-F5344CB8AC3E}">
        <p14:creationId xmlns:p14="http://schemas.microsoft.com/office/powerpoint/2010/main" val="14856337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ext left - right photo">
    <p:spTree>
      <p:nvGrpSpPr>
        <p:cNvPr id="1" name=""/>
        <p:cNvGrpSpPr/>
        <p:nvPr/>
      </p:nvGrpSpPr>
      <p:grpSpPr>
        <a:xfrm>
          <a:off x="0" y="0"/>
          <a:ext cx="0" cy="0"/>
          <a:chOff x="0" y="0"/>
          <a:chExt cx="0" cy="0"/>
        </a:xfrm>
      </p:grpSpPr>
      <p:grpSp>
        <p:nvGrpSpPr>
          <p:cNvPr id="2" name="Group 1"/>
          <p:cNvGrpSpPr/>
          <p:nvPr userDrawn="1"/>
        </p:nvGrpSpPr>
        <p:grpSpPr>
          <a:xfrm>
            <a:off x="-26505" y="-16075"/>
            <a:ext cx="9568070" cy="6887327"/>
            <a:chOff x="-26505" y="-29327"/>
            <a:chExt cx="6096001" cy="6887327"/>
          </a:xfrm>
          <a:solidFill>
            <a:srgbClr val="68BBAF"/>
          </a:solidFill>
        </p:grpSpPr>
        <p:sp>
          <p:nvSpPr>
            <p:cNvPr id="18" name="Rectangle 3"/>
            <p:cNvSpPr/>
            <p:nvPr userDrawn="1"/>
          </p:nvSpPr>
          <p:spPr>
            <a:xfrm flipH="1">
              <a:off x="-26505" y="-29327"/>
              <a:ext cx="6047673" cy="6882635"/>
            </a:xfrm>
            <a:custGeom>
              <a:avLst/>
              <a:gdLst>
                <a:gd name="connsiteX0" fmla="*/ 0 w 6069496"/>
                <a:gd name="connsiteY0" fmla="*/ 0 h 5380383"/>
                <a:gd name="connsiteX1" fmla="*/ 6069496 w 6069496"/>
                <a:gd name="connsiteY1" fmla="*/ 0 h 5380383"/>
                <a:gd name="connsiteX2" fmla="*/ 6069496 w 6069496"/>
                <a:gd name="connsiteY2" fmla="*/ 5380383 h 5380383"/>
                <a:gd name="connsiteX3" fmla="*/ 0 w 6069496"/>
                <a:gd name="connsiteY3" fmla="*/ 5380383 h 5380383"/>
                <a:gd name="connsiteX4" fmla="*/ 0 w 6069496"/>
                <a:gd name="connsiteY4" fmla="*/ 0 h 5380383"/>
                <a:gd name="connsiteX0" fmla="*/ 1298713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1298713 w 7368209"/>
                <a:gd name="connsiteY4" fmla="*/ 0 h 5380383"/>
                <a:gd name="connsiteX0" fmla="*/ 2782957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2782957 w 7368209"/>
                <a:gd name="connsiteY4" fmla="*/ 0 h 5380383"/>
                <a:gd name="connsiteX0" fmla="*/ 2822713 w 7407965"/>
                <a:gd name="connsiteY0" fmla="*/ 0 h 5380383"/>
                <a:gd name="connsiteX1" fmla="*/ 7407965 w 7407965"/>
                <a:gd name="connsiteY1" fmla="*/ 0 h 5380383"/>
                <a:gd name="connsiteX2" fmla="*/ 7407965 w 7407965"/>
                <a:gd name="connsiteY2" fmla="*/ 5380383 h 5380383"/>
                <a:gd name="connsiteX3" fmla="*/ 0 w 7407965"/>
                <a:gd name="connsiteY3" fmla="*/ 5221358 h 5380383"/>
                <a:gd name="connsiteX4" fmla="*/ 2822713 w 7407965"/>
                <a:gd name="connsiteY4" fmla="*/ 0 h 5380383"/>
                <a:gd name="connsiteX0" fmla="*/ 2834110 w 7419362"/>
                <a:gd name="connsiteY0" fmla="*/ 0 h 5380383"/>
                <a:gd name="connsiteX1" fmla="*/ 7419362 w 7419362"/>
                <a:gd name="connsiteY1" fmla="*/ 0 h 5380383"/>
                <a:gd name="connsiteX2" fmla="*/ 7419362 w 7419362"/>
                <a:gd name="connsiteY2" fmla="*/ 5380383 h 5380383"/>
                <a:gd name="connsiteX3" fmla="*/ 0 w 7419362"/>
                <a:gd name="connsiteY3" fmla="*/ 5377312 h 5380383"/>
                <a:gd name="connsiteX4" fmla="*/ 2834110 w 7419362"/>
                <a:gd name="connsiteY4" fmla="*/ 0 h 5380383"/>
                <a:gd name="connsiteX0" fmla="*/ 2834110 w 7419362"/>
                <a:gd name="connsiteY0" fmla="*/ 0 h 5377312"/>
                <a:gd name="connsiteX1" fmla="*/ 7419362 w 7419362"/>
                <a:gd name="connsiteY1" fmla="*/ 0 h 5377312"/>
                <a:gd name="connsiteX2" fmla="*/ 7259806 w 7419362"/>
                <a:gd name="connsiteY2" fmla="*/ 5328399 h 5377312"/>
                <a:gd name="connsiteX3" fmla="*/ 0 w 7419362"/>
                <a:gd name="connsiteY3" fmla="*/ 5377312 h 5377312"/>
                <a:gd name="connsiteX4" fmla="*/ 2834110 w 7419362"/>
                <a:gd name="connsiteY4" fmla="*/ 0 h 5377312"/>
                <a:gd name="connsiteX0" fmla="*/ 2834110 w 7419362"/>
                <a:gd name="connsiteY0" fmla="*/ 0 h 5380383"/>
                <a:gd name="connsiteX1" fmla="*/ 7419362 w 7419362"/>
                <a:gd name="connsiteY1" fmla="*/ 0 h 5380383"/>
                <a:gd name="connsiteX2" fmla="*/ 7385172 w 7419362"/>
                <a:gd name="connsiteY2" fmla="*/ 5380383 h 5380383"/>
                <a:gd name="connsiteX3" fmla="*/ 0 w 7419362"/>
                <a:gd name="connsiteY3" fmla="*/ 5377312 h 5380383"/>
                <a:gd name="connsiteX4" fmla="*/ 2834110 w 7419362"/>
                <a:gd name="connsiteY4" fmla="*/ 0 h 538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362" h="5380383">
                  <a:moveTo>
                    <a:pt x="2834110" y="0"/>
                  </a:moveTo>
                  <a:lnTo>
                    <a:pt x="7419362" y="0"/>
                  </a:lnTo>
                  <a:lnTo>
                    <a:pt x="7385172" y="5380383"/>
                  </a:lnTo>
                  <a:lnTo>
                    <a:pt x="0" y="5377312"/>
                  </a:lnTo>
                  <a:lnTo>
                    <a:pt x="28341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4"/>
            <p:cNvSpPr/>
            <p:nvPr userDrawn="1"/>
          </p:nvSpPr>
          <p:spPr>
            <a:xfrm flipH="1">
              <a:off x="3488291" y="-29327"/>
              <a:ext cx="2581205" cy="6887327"/>
            </a:xfrm>
            <a:custGeom>
              <a:avLst/>
              <a:gdLst>
                <a:gd name="connsiteX0" fmla="*/ 0 w 1060174"/>
                <a:gd name="connsiteY0" fmla="*/ 0 h 4916557"/>
                <a:gd name="connsiteX1" fmla="*/ 1060174 w 1060174"/>
                <a:gd name="connsiteY1" fmla="*/ 0 h 4916557"/>
                <a:gd name="connsiteX2" fmla="*/ 1060174 w 1060174"/>
                <a:gd name="connsiteY2" fmla="*/ 4916557 h 4916557"/>
                <a:gd name="connsiteX3" fmla="*/ 0 w 1060174"/>
                <a:gd name="connsiteY3" fmla="*/ 4916557 h 4916557"/>
                <a:gd name="connsiteX4" fmla="*/ 0 w 1060174"/>
                <a:gd name="connsiteY4" fmla="*/ 0 h 4916557"/>
                <a:gd name="connsiteX0" fmla="*/ 2862470 w 3922644"/>
                <a:gd name="connsiteY0" fmla="*/ 0 h 4916557"/>
                <a:gd name="connsiteX1" fmla="*/ 3922644 w 3922644"/>
                <a:gd name="connsiteY1" fmla="*/ 0 h 4916557"/>
                <a:gd name="connsiteX2" fmla="*/ 3922644 w 3922644"/>
                <a:gd name="connsiteY2" fmla="*/ 4916557 h 4916557"/>
                <a:gd name="connsiteX3" fmla="*/ 0 w 3922644"/>
                <a:gd name="connsiteY3" fmla="*/ 4863548 h 4916557"/>
                <a:gd name="connsiteX4" fmla="*/ 2862470 w 3922644"/>
                <a:gd name="connsiteY4" fmla="*/ 0 h 4916557"/>
                <a:gd name="connsiteX0" fmla="*/ 2862470 w 3922644"/>
                <a:gd name="connsiteY0" fmla="*/ 0 h 4969566"/>
                <a:gd name="connsiteX1" fmla="*/ 3922644 w 3922644"/>
                <a:gd name="connsiteY1" fmla="*/ 0 h 4969566"/>
                <a:gd name="connsiteX2" fmla="*/ 490331 w 3922644"/>
                <a:gd name="connsiteY2" fmla="*/ 4969566 h 4969566"/>
                <a:gd name="connsiteX3" fmla="*/ 0 w 3922644"/>
                <a:gd name="connsiteY3" fmla="*/ 4863548 h 4969566"/>
                <a:gd name="connsiteX4" fmla="*/ 2862470 w 3922644"/>
                <a:gd name="connsiteY4" fmla="*/ 0 h 4969566"/>
                <a:gd name="connsiteX0" fmla="*/ 2888975 w 3949149"/>
                <a:gd name="connsiteY0" fmla="*/ 0 h 4969566"/>
                <a:gd name="connsiteX1" fmla="*/ 3949149 w 3949149"/>
                <a:gd name="connsiteY1" fmla="*/ 0 h 4969566"/>
                <a:gd name="connsiteX2" fmla="*/ 516836 w 3949149"/>
                <a:gd name="connsiteY2" fmla="*/ 4969566 h 4969566"/>
                <a:gd name="connsiteX3" fmla="*/ 0 w 3949149"/>
                <a:gd name="connsiteY3" fmla="*/ 4956314 h 4969566"/>
                <a:gd name="connsiteX4" fmla="*/ 2888975 w 3949149"/>
                <a:gd name="connsiteY4" fmla="*/ 0 h 4969566"/>
                <a:gd name="connsiteX0" fmla="*/ 2888975 w 3432314"/>
                <a:gd name="connsiteY0" fmla="*/ 0 h 4969566"/>
                <a:gd name="connsiteX1" fmla="*/ 3432314 w 3432314"/>
                <a:gd name="connsiteY1" fmla="*/ 13252 h 4969566"/>
                <a:gd name="connsiteX2" fmla="*/ 516836 w 3432314"/>
                <a:gd name="connsiteY2" fmla="*/ 4969566 h 4969566"/>
                <a:gd name="connsiteX3" fmla="*/ 0 w 3432314"/>
                <a:gd name="connsiteY3" fmla="*/ 4956314 h 4969566"/>
                <a:gd name="connsiteX4" fmla="*/ 2888975 w 3432314"/>
                <a:gd name="connsiteY4" fmla="*/ 0 h 4969566"/>
                <a:gd name="connsiteX0" fmla="*/ 3101010 w 3644349"/>
                <a:gd name="connsiteY0" fmla="*/ 0 h 5103717"/>
                <a:gd name="connsiteX1" fmla="*/ 3644349 w 3644349"/>
                <a:gd name="connsiteY1" fmla="*/ 13252 h 5103717"/>
                <a:gd name="connsiteX2" fmla="*/ 728871 w 3644349"/>
                <a:gd name="connsiteY2" fmla="*/ 4969566 h 5103717"/>
                <a:gd name="connsiteX3" fmla="*/ 0 w 3644349"/>
                <a:gd name="connsiteY3" fmla="*/ 5103717 h 5103717"/>
                <a:gd name="connsiteX4" fmla="*/ 3101010 w 3644349"/>
                <a:gd name="connsiteY4" fmla="*/ 0 h 5103717"/>
                <a:gd name="connsiteX0" fmla="*/ 3101010 w 3644349"/>
                <a:gd name="connsiteY0" fmla="*/ 0 h 5103717"/>
                <a:gd name="connsiteX1" fmla="*/ 3644349 w 3644349"/>
                <a:gd name="connsiteY1" fmla="*/ 13252 h 5103717"/>
                <a:gd name="connsiteX2" fmla="*/ 569844 w 3644349"/>
                <a:gd name="connsiteY2" fmla="*/ 5087489 h 5103717"/>
                <a:gd name="connsiteX3" fmla="*/ 0 w 3644349"/>
                <a:gd name="connsiteY3" fmla="*/ 5103717 h 5103717"/>
                <a:gd name="connsiteX4" fmla="*/ 3101010 w 3644349"/>
                <a:gd name="connsiteY4" fmla="*/ 0 h 5103717"/>
                <a:gd name="connsiteX0" fmla="*/ 3101010 w 3644349"/>
                <a:gd name="connsiteY0" fmla="*/ 0 h 5107143"/>
                <a:gd name="connsiteX1" fmla="*/ 3644349 w 3644349"/>
                <a:gd name="connsiteY1" fmla="*/ 13252 h 5107143"/>
                <a:gd name="connsiteX2" fmla="*/ 569844 w 3644349"/>
                <a:gd name="connsiteY2" fmla="*/ 5107143 h 5107143"/>
                <a:gd name="connsiteX3" fmla="*/ 0 w 3644349"/>
                <a:gd name="connsiteY3" fmla="*/ 5103717 h 5107143"/>
                <a:gd name="connsiteX4" fmla="*/ 3101010 w 3644349"/>
                <a:gd name="connsiteY4" fmla="*/ 0 h 5107143"/>
                <a:gd name="connsiteX0" fmla="*/ 3101010 w 3682158"/>
                <a:gd name="connsiteY0" fmla="*/ 0 h 5107143"/>
                <a:gd name="connsiteX1" fmla="*/ 3682158 w 3682158"/>
                <a:gd name="connsiteY1" fmla="*/ 3425 h 5107143"/>
                <a:gd name="connsiteX2" fmla="*/ 569844 w 3682158"/>
                <a:gd name="connsiteY2" fmla="*/ 5107143 h 5107143"/>
                <a:gd name="connsiteX3" fmla="*/ 0 w 3682158"/>
                <a:gd name="connsiteY3" fmla="*/ 5103717 h 5107143"/>
                <a:gd name="connsiteX4" fmla="*/ 3101010 w 3682158"/>
                <a:gd name="connsiteY4" fmla="*/ 0 h 510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158" h="5107143">
                  <a:moveTo>
                    <a:pt x="3101010" y="0"/>
                  </a:moveTo>
                  <a:lnTo>
                    <a:pt x="3682158" y="3425"/>
                  </a:lnTo>
                  <a:lnTo>
                    <a:pt x="569844" y="5107143"/>
                  </a:lnTo>
                  <a:lnTo>
                    <a:pt x="0" y="5103717"/>
                  </a:lnTo>
                  <a:lnTo>
                    <a:pt x="31010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Picture 25"/>
          <p:cNvPicPr>
            <a:picLocks noChangeAspect="1"/>
          </p:cNvPicPr>
          <p:nvPr userDrawn="1"/>
        </p:nvPicPr>
        <p:blipFill rotWithShape="1">
          <a:blip r:embed="rId2" cstate="screen">
            <a:biLevel thresh="25000"/>
            <a:alphaModFix amt="10000"/>
            <a:extLst>
              <a:ext uri="{28A0092B-C50C-407E-A947-70E740481C1C}">
                <a14:useLocalDpi xmlns:a14="http://schemas.microsoft.com/office/drawing/2010/main"/>
              </a:ext>
            </a:extLst>
          </a:blip>
          <a:srcRect b="-4010"/>
          <a:stretch/>
        </p:blipFill>
        <p:spPr>
          <a:xfrm rot="10800000">
            <a:off x="-273904" y="-504539"/>
            <a:ext cx="3299791" cy="5090734"/>
          </a:xfrm>
          <a:prstGeom prst="rect">
            <a:avLst/>
          </a:prstGeom>
        </p:spPr>
      </p:pic>
      <p:sp>
        <p:nvSpPr>
          <p:cNvPr id="27" name="Text Placeholder 23"/>
          <p:cNvSpPr>
            <a:spLocks noGrp="1"/>
          </p:cNvSpPr>
          <p:nvPr userDrawn="1">
            <p:ph type="body" sz="quarter" idx="16" hasCustomPrompt="1"/>
          </p:nvPr>
        </p:nvSpPr>
        <p:spPr>
          <a:xfrm>
            <a:off x="633773" y="977689"/>
            <a:ext cx="5279028" cy="697353"/>
          </a:xfrm>
        </p:spPr>
        <p:txBody>
          <a:bodyPr>
            <a:normAutofit/>
          </a:bodyPr>
          <a:lstStyle>
            <a:lvl1pPr marL="0" indent="0" algn="ctr">
              <a:buNone/>
              <a:defRPr sz="3600">
                <a:solidFill>
                  <a:schemeClr val="bg1"/>
                </a:solidFill>
                <a:latin typeface="+mn-lt"/>
              </a:defRPr>
            </a:lvl1pPr>
          </a:lstStyle>
          <a:p>
            <a:pPr lvl="0"/>
            <a:r>
              <a:rPr lang="en-US" dirty="0"/>
              <a:t>TITLE</a:t>
            </a:r>
          </a:p>
        </p:txBody>
      </p:sp>
      <p:sp>
        <p:nvSpPr>
          <p:cNvPr id="28" name="Text Placeholder 25"/>
          <p:cNvSpPr>
            <a:spLocks noGrp="1"/>
          </p:cNvSpPr>
          <p:nvPr userDrawn="1">
            <p:ph type="body" sz="quarter" idx="17" hasCustomPrompt="1"/>
          </p:nvPr>
        </p:nvSpPr>
        <p:spPr>
          <a:xfrm>
            <a:off x="640721" y="2111168"/>
            <a:ext cx="5273104" cy="3947440"/>
          </a:xfrm>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32" name="Straight Connector 31"/>
          <p:cNvCxnSpPr/>
          <p:nvPr userDrawn="1"/>
        </p:nvCxnSpPr>
        <p:spPr>
          <a:xfrm flipH="1">
            <a:off x="441808" y="1869916"/>
            <a:ext cx="5569265" cy="0"/>
          </a:xfrm>
          <a:prstGeom prst="line">
            <a:avLst/>
          </a:prstGeom>
          <a:ln w="28575">
            <a:solidFill>
              <a:srgbClr val="A3CEC2"/>
            </a:solidFill>
          </a:ln>
        </p:spPr>
        <p:style>
          <a:lnRef idx="1">
            <a:schemeClr val="accent1"/>
          </a:lnRef>
          <a:fillRef idx="0">
            <a:schemeClr val="accent1"/>
          </a:fillRef>
          <a:effectRef idx="0">
            <a:schemeClr val="accent1"/>
          </a:effectRef>
          <a:fontRef idx="minor">
            <a:schemeClr val="tx1"/>
          </a:fontRef>
        </p:style>
      </p:cxnSp>
      <p:sp>
        <p:nvSpPr>
          <p:cNvPr id="35"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baseline="0" dirty="0">
                <a:solidFill>
                  <a:schemeClr val="bg1"/>
                </a:solidFill>
                <a:latin typeface="Calibri" charset="0"/>
              </a:rPr>
              <a:t>RESTART + </a:t>
            </a:r>
            <a:r>
              <a:rPr lang="en-US" altLang="ja-JP" sz="1100" b="0" baseline="0" dirty="0">
                <a:solidFill>
                  <a:schemeClr val="bg1"/>
                </a:solidFill>
                <a:latin typeface="Calibri" charset="0"/>
              </a:rPr>
              <a:t>communities in action</a:t>
            </a:r>
            <a:endParaRPr kumimoji="1" lang="ja-JP" altLang="en-US" sz="1100" b="0" dirty="0">
              <a:solidFill>
                <a:schemeClr val="bg1"/>
              </a:solidFill>
              <a:latin typeface="Calibri" charset="0"/>
            </a:endParaRPr>
          </a:p>
        </p:txBody>
      </p:sp>
      <p:pic>
        <p:nvPicPr>
          <p:cNvPr id="36" name="Picture 3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sp>
        <p:nvSpPr>
          <p:cNvPr id="4" name="Picture Placeholder 3"/>
          <p:cNvSpPr>
            <a:spLocks noGrp="1"/>
          </p:cNvSpPr>
          <p:nvPr>
            <p:ph type="pic" sz="quarter" idx="18"/>
          </p:nvPr>
        </p:nvSpPr>
        <p:spPr>
          <a:xfrm>
            <a:off x="6082195" y="0"/>
            <a:ext cx="6109805" cy="6858000"/>
          </a:xfrm>
          <a:custGeom>
            <a:avLst/>
            <a:gdLst>
              <a:gd name="connsiteX0" fmla="*/ 0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0 w 6388100"/>
              <a:gd name="connsiteY4" fmla="*/ 0 h 6858000"/>
              <a:gd name="connsiteX0" fmla="*/ 278295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278295 w 6388100"/>
              <a:gd name="connsiteY4" fmla="*/ 0 h 6858000"/>
              <a:gd name="connsiteX0" fmla="*/ 0 w 6109805"/>
              <a:gd name="connsiteY0" fmla="*/ 0 h 6858000"/>
              <a:gd name="connsiteX1" fmla="*/ 6109805 w 6109805"/>
              <a:gd name="connsiteY1" fmla="*/ 0 h 6858000"/>
              <a:gd name="connsiteX2" fmla="*/ 6109805 w 6109805"/>
              <a:gd name="connsiteY2" fmla="*/ 6858000 h 6858000"/>
              <a:gd name="connsiteX3" fmla="*/ 3458818 w 6109805"/>
              <a:gd name="connsiteY3" fmla="*/ 6858000 h 6858000"/>
              <a:gd name="connsiteX4" fmla="*/ 0 w 610980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9805" h="6858000">
                <a:moveTo>
                  <a:pt x="0" y="0"/>
                </a:moveTo>
                <a:lnTo>
                  <a:pt x="6109805" y="0"/>
                </a:lnTo>
                <a:lnTo>
                  <a:pt x="6109805" y="6858000"/>
                </a:lnTo>
                <a:lnTo>
                  <a:pt x="3458818" y="6858000"/>
                </a:lnTo>
                <a:lnTo>
                  <a:pt x="0" y="0"/>
                </a:lnTo>
                <a:close/>
              </a:path>
            </a:pathLst>
          </a:custGeom>
          <a:ln>
            <a:noFill/>
          </a:ln>
        </p:spPr>
        <p:txBody>
          <a:bodyPr>
            <a:normAutofit/>
          </a:bodyPr>
          <a:lstStyle>
            <a:lvl1pPr algn="ctr">
              <a:defRPr sz="2400">
                <a:solidFill>
                  <a:schemeClr val="bg1">
                    <a:lumMod val="50000"/>
                  </a:schemeClr>
                </a:solidFill>
              </a:defRPr>
            </a:lvl1pPr>
          </a:lstStyle>
          <a:p>
            <a:endParaRPr lang="en-US" dirty="0"/>
          </a:p>
          <a:p>
            <a:endParaRPr lang="en-US" dirty="0"/>
          </a:p>
          <a:p>
            <a:r>
              <a:rPr lang="en-US" dirty="0"/>
              <a:t>Click here to add photo</a:t>
            </a:r>
          </a:p>
        </p:txBody>
      </p:sp>
    </p:spTree>
    <p:extLst>
      <p:ext uri="{BB962C8B-B14F-4D97-AF65-F5344CB8AC3E}">
        <p14:creationId xmlns:p14="http://schemas.microsoft.com/office/powerpoint/2010/main" val="17840928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ext left - right photo">
    <p:spTree>
      <p:nvGrpSpPr>
        <p:cNvPr id="1" name=""/>
        <p:cNvGrpSpPr/>
        <p:nvPr/>
      </p:nvGrpSpPr>
      <p:grpSpPr>
        <a:xfrm>
          <a:off x="0" y="0"/>
          <a:ext cx="0" cy="0"/>
          <a:chOff x="0" y="0"/>
          <a:chExt cx="0" cy="0"/>
        </a:xfrm>
      </p:grpSpPr>
      <p:grpSp>
        <p:nvGrpSpPr>
          <p:cNvPr id="2" name="Group 1"/>
          <p:cNvGrpSpPr/>
          <p:nvPr userDrawn="1"/>
        </p:nvGrpSpPr>
        <p:grpSpPr>
          <a:xfrm>
            <a:off x="-26505" y="-16075"/>
            <a:ext cx="9568070" cy="6887327"/>
            <a:chOff x="-26505" y="-29327"/>
            <a:chExt cx="6096001" cy="6887327"/>
          </a:xfrm>
          <a:solidFill>
            <a:srgbClr val="68BBAF"/>
          </a:solidFill>
        </p:grpSpPr>
        <p:sp>
          <p:nvSpPr>
            <p:cNvPr id="18" name="Rectangle 3"/>
            <p:cNvSpPr/>
            <p:nvPr userDrawn="1"/>
          </p:nvSpPr>
          <p:spPr>
            <a:xfrm flipH="1">
              <a:off x="-26505" y="-29327"/>
              <a:ext cx="6047673" cy="6882635"/>
            </a:xfrm>
            <a:custGeom>
              <a:avLst/>
              <a:gdLst>
                <a:gd name="connsiteX0" fmla="*/ 0 w 6069496"/>
                <a:gd name="connsiteY0" fmla="*/ 0 h 5380383"/>
                <a:gd name="connsiteX1" fmla="*/ 6069496 w 6069496"/>
                <a:gd name="connsiteY1" fmla="*/ 0 h 5380383"/>
                <a:gd name="connsiteX2" fmla="*/ 6069496 w 6069496"/>
                <a:gd name="connsiteY2" fmla="*/ 5380383 h 5380383"/>
                <a:gd name="connsiteX3" fmla="*/ 0 w 6069496"/>
                <a:gd name="connsiteY3" fmla="*/ 5380383 h 5380383"/>
                <a:gd name="connsiteX4" fmla="*/ 0 w 6069496"/>
                <a:gd name="connsiteY4" fmla="*/ 0 h 5380383"/>
                <a:gd name="connsiteX0" fmla="*/ 1298713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1298713 w 7368209"/>
                <a:gd name="connsiteY4" fmla="*/ 0 h 5380383"/>
                <a:gd name="connsiteX0" fmla="*/ 2782957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2782957 w 7368209"/>
                <a:gd name="connsiteY4" fmla="*/ 0 h 5380383"/>
                <a:gd name="connsiteX0" fmla="*/ 2822713 w 7407965"/>
                <a:gd name="connsiteY0" fmla="*/ 0 h 5380383"/>
                <a:gd name="connsiteX1" fmla="*/ 7407965 w 7407965"/>
                <a:gd name="connsiteY1" fmla="*/ 0 h 5380383"/>
                <a:gd name="connsiteX2" fmla="*/ 7407965 w 7407965"/>
                <a:gd name="connsiteY2" fmla="*/ 5380383 h 5380383"/>
                <a:gd name="connsiteX3" fmla="*/ 0 w 7407965"/>
                <a:gd name="connsiteY3" fmla="*/ 5221358 h 5380383"/>
                <a:gd name="connsiteX4" fmla="*/ 2822713 w 7407965"/>
                <a:gd name="connsiteY4" fmla="*/ 0 h 5380383"/>
                <a:gd name="connsiteX0" fmla="*/ 2834110 w 7419362"/>
                <a:gd name="connsiteY0" fmla="*/ 0 h 5380383"/>
                <a:gd name="connsiteX1" fmla="*/ 7419362 w 7419362"/>
                <a:gd name="connsiteY1" fmla="*/ 0 h 5380383"/>
                <a:gd name="connsiteX2" fmla="*/ 7419362 w 7419362"/>
                <a:gd name="connsiteY2" fmla="*/ 5380383 h 5380383"/>
                <a:gd name="connsiteX3" fmla="*/ 0 w 7419362"/>
                <a:gd name="connsiteY3" fmla="*/ 5377312 h 5380383"/>
                <a:gd name="connsiteX4" fmla="*/ 2834110 w 7419362"/>
                <a:gd name="connsiteY4" fmla="*/ 0 h 5380383"/>
                <a:gd name="connsiteX0" fmla="*/ 2834110 w 7419362"/>
                <a:gd name="connsiteY0" fmla="*/ 0 h 5377312"/>
                <a:gd name="connsiteX1" fmla="*/ 7419362 w 7419362"/>
                <a:gd name="connsiteY1" fmla="*/ 0 h 5377312"/>
                <a:gd name="connsiteX2" fmla="*/ 7259806 w 7419362"/>
                <a:gd name="connsiteY2" fmla="*/ 5328399 h 5377312"/>
                <a:gd name="connsiteX3" fmla="*/ 0 w 7419362"/>
                <a:gd name="connsiteY3" fmla="*/ 5377312 h 5377312"/>
                <a:gd name="connsiteX4" fmla="*/ 2834110 w 7419362"/>
                <a:gd name="connsiteY4" fmla="*/ 0 h 5377312"/>
                <a:gd name="connsiteX0" fmla="*/ 2834110 w 7419362"/>
                <a:gd name="connsiteY0" fmla="*/ 0 h 5380383"/>
                <a:gd name="connsiteX1" fmla="*/ 7419362 w 7419362"/>
                <a:gd name="connsiteY1" fmla="*/ 0 h 5380383"/>
                <a:gd name="connsiteX2" fmla="*/ 7385172 w 7419362"/>
                <a:gd name="connsiteY2" fmla="*/ 5380383 h 5380383"/>
                <a:gd name="connsiteX3" fmla="*/ 0 w 7419362"/>
                <a:gd name="connsiteY3" fmla="*/ 5377312 h 5380383"/>
                <a:gd name="connsiteX4" fmla="*/ 2834110 w 7419362"/>
                <a:gd name="connsiteY4" fmla="*/ 0 h 538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362" h="5380383">
                  <a:moveTo>
                    <a:pt x="2834110" y="0"/>
                  </a:moveTo>
                  <a:lnTo>
                    <a:pt x="7419362" y="0"/>
                  </a:lnTo>
                  <a:lnTo>
                    <a:pt x="7385172" y="5380383"/>
                  </a:lnTo>
                  <a:lnTo>
                    <a:pt x="0" y="5377312"/>
                  </a:lnTo>
                  <a:lnTo>
                    <a:pt x="28341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4"/>
            <p:cNvSpPr/>
            <p:nvPr userDrawn="1"/>
          </p:nvSpPr>
          <p:spPr>
            <a:xfrm flipH="1">
              <a:off x="3488291" y="-29327"/>
              <a:ext cx="2581205" cy="6887327"/>
            </a:xfrm>
            <a:custGeom>
              <a:avLst/>
              <a:gdLst>
                <a:gd name="connsiteX0" fmla="*/ 0 w 1060174"/>
                <a:gd name="connsiteY0" fmla="*/ 0 h 4916557"/>
                <a:gd name="connsiteX1" fmla="*/ 1060174 w 1060174"/>
                <a:gd name="connsiteY1" fmla="*/ 0 h 4916557"/>
                <a:gd name="connsiteX2" fmla="*/ 1060174 w 1060174"/>
                <a:gd name="connsiteY2" fmla="*/ 4916557 h 4916557"/>
                <a:gd name="connsiteX3" fmla="*/ 0 w 1060174"/>
                <a:gd name="connsiteY3" fmla="*/ 4916557 h 4916557"/>
                <a:gd name="connsiteX4" fmla="*/ 0 w 1060174"/>
                <a:gd name="connsiteY4" fmla="*/ 0 h 4916557"/>
                <a:gd name="connsiteX0" fmla="*/ 2862470 w 3922644"/>
                <a:gd name="connsiteY0" fmla="*/ 0 h 4916557"/>
                <a:gd name="connsiteX1" fmla="*/ 3922644 w 3922644"/>
                <a:gd name="connsiteY1" fmla="*/ 0 h 4916557"/>
                <a:gd name="connsiteX2" fmla="*/ 3922644 w 3922644"/>
                <a:gd name="connsiteY2" fmla="*/ 4916557 h 4916557"/>
                <a:gd name="connsiteX3" fmla="*/ 0 w 3922644"/>
                <a:gd name="connsiteY3" fmla="*/ 4863548 h 4916557"/>
                <a:gd name="connsiteX4" fmla="*/ 2862470 w 3922644"/>
                <a:gd name="connsiteY4" fmla="*/ 0 h 4916557"/>
                <a:gd name="connsiteX0" fmla="*/ 2862470 w 3922644"/>
                <a:gd name="connsiteY0" fmla="*/ 0 h 4969566"/>
                <a:gd name="connsiteX1" fmla="*/ 3922644 w 3922644"/>
                <a:gd name="connsiteY1" fmla="*/ 0 h 4969566"/>
                <a:gd name="connsiteX2" fmla="*/ 490331 w 3922644"/>
                <a:gd name="connsiteY2" fmla="*/ 4969566 h 4969566"/>
                <a:gd name="connsiteX3" fmla="*/ 0 w 3922644"/>
                <a:gd name="connsiteY3" fmla="*/ 4863548 h 4969566"/>
                <a:gd name="connsiteX4" fmla="*/ 2862470 w 3922644"/>
                <a:gd name="connsiteY4" fmla="*/ 0 h 4969566"/>
                <a:gd name="connsiteX0" fmla="*/ 2888975 w 3949149"/>
                <a:gd name="connsiteY0" fmla="*/ 0 h 4969566"/>
                <a:gd name="connsiteX1" fmla="*/ 3949149 w 3949149"/>
                <a:gd name="connsiteY1" fmla="*/ 0 h 4969566"/>
                <a:gd name="connsiteX2" fmla="*/ 516836 w 3949149"/>
                <a:gd name="connsiteY2" fmla="*/ 4969566 h 4969566"/>
                <a:gd name="connsiteX3" fmla="*/ 0 w 3949149"/>
                <a:gd name="connsiteY3" fmla="*/ 4956314 h 4969566"/>
                <a:gd name="connsiteX4" fmla="*/ 2888975 w 3949149"/>
                <a:gd name="connsiteY4" fmla="*/ 0 h 4969566"/>
                <a:gd name="connsiteX0" fmla="*/ 2888975 w 3432314"/>
                <a:gd name="connsiteY0" fmla="*/ 0 h 4969566"/>
                <a:gd name="connsiteX1" fmla="*/ 3432314 w 3432314"/>
                <a:gd name="connsiteY1" fmla="*/ 13252 h 4969566"/>
                <a:gd name="connsiteX2" fmla="*/ 516836 w 3432314"/>
                <a:gd name="connsiteY2" fmla="*/ 4969566 h 4969566"/>
                <a:gd name="connsiteX3" fmla="*/ 0 w 3432314"/>
                <a:gd name="connsiteY3" fmla="*/ 4956314 h 4969566"/>
                <a:gd name="connsiteX4" fmla="*/ 2888975 w 3432314"/>
                <a:gd name="connsiteY4" fmla="*/ 0 h 4969566"/>
                <a:gd name="connsiteX0" fmla="*/ 3101010 w 3644349"/>
                <a:gd name="connsiteY0" fmla="*/ 0 h 5103717"/>
                <a:gd name="connsiteX1" fmla="*/ 3644349 w 3644349"/>
                <a:gd name="connsiteY1" fmla="*/ 13252 h 5103717"/>
                <a:gd name="connsiteX2" fmla="*/ 728871 w 3644349"/>
                <a:gd name="connsiteY2" fmla="*/ 4969566 h 5103717"/>
                <a:gd name="connsiteX3" fmla="*/ 0 w 3644349"/>
                <a:gd name="connsiteY3" fmla="*/ 5103717 h 5103717"/>
                <a:gd name="connsiteX4" fmla="*/ 3101010 w 3644349"/>
                <a:gd name="connsiteY4" fmla="*/ 0 h 5103717"/>
                <a:gd name="connsiteX0" fmla="*/ 3101010 w 3644349"/>
                <a:gd name="connsiteY0" fmla="*/ 0 h 5103717"/>
                <a:gd name="connsiteX1" fmla="*/ 3644349 w 3644349"/>
                <a:gd name="connsiteY1" fmla="*/ 13252 h 5103717"/>
                <a:gd name="connsiteX2" fmla="*/ 569844 w 3644349"/>
                <a:gd name="connsiteY2" fmla="*/ 5087489 h 5103717"/>
                <a:gd name="connsiteX3" fmla="*/ 0 w 3644349"/>
                <a:gd name="connsiteY3" fmla="*/ 5103717 h 5103717"/>
                <a:gd name="connsiteX4" fmla="*/ 3101010 w 3644349"/>
                <a:gd name="connsiteY4" fmla="*/ 0 h 5103717"/>
                <a:gd name="connsiteX0" fmla="*/ 3101010 w 3644349"/>
                <a:gd name="connsiteY0" fmla="*/ 0 h 5107143"/>
                <a:gd name="connsiteX1" fmla="*/ 3644349 w 3644349"/>
                <a:gd name="connsiteY1" fmla="*/ 13252 h 5107143"/>
                <a:gd name="connsiteX2" fmla="*/ 569844 w 3644349"/>
                <a:gd name="connsiteY2" fmla="*/ 5107143 h 5107143"/>
                <a:gd name="connsiteX3" fmla="*/ 0 w 3644349"/>
                <a:gd name="connsiteY3" fmla="*/ 5103717 h 5107143"/>
                <a:gd name="connsiteX4" fmla="*/ 3101010 w 3644349"/>
                <a:gd name="connsiteY4" fmla="*/ 0 h 5107143"/>
                <a:gd name="connsiteX0" fmla="*/ 3101010 w 3682158"/>
                <a:gd name="connsiteY0" fmla="*/ 0 h 5107143"/>
                <a:gd name="connsiteX1" fmla="*/ 3682158 w 3682158"/>
                <a:gd name="connsiteY1" fmla="*/ 3425 h 5107143"/>
                <a:gd name="connsiteX2" fmla="*/ 569844 w 3682158"/>
                <a:gd name="connsiteY2" fmla="*/ 5107143 h 5107143"/>
                <a:gd name="connsiteX3" fmla="*/ 0 w 3682158"/>
                <a:gd name="connsiteY3" fmla="*/ 5103717 h 5107143"/>
                <a:gd name="connsiteX4" fmla="*/ 3101010 w 3682158"/>
                <a:gd name="connsiteY4" fmla="*/ 0 h 510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158" h="5107143">
                  <a:moveTo>
                    <a:pt x="3101010" y="0"/>
                  </a:moveTo>
                  <a:lnTo>
                    <a:pt x="3682158" y="3425"/>
                  </a:lnTo>
                  <a:lnTo>
                    <a:pt x="569844" y="5107143"/>
                  </a:lnTo>
                  <a:lnTo>
                    <a:pt x="0" y="5103717"/>
                  </a:lnTo>
                  <a:lnTo>
                    <a:pt x="3101010" y="0"/>
                  </a:lnTo>
                  <a:close/>
                </a:path>
              </a:pathLst>
            </a:cu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Picture 25"/>
          <p:cNvPicPr>
            <a:picLocks noChangeAspect="1"/>
          </p:cNvPicPr>
          <p:nvPr userDrawn="1"/>
        </p:nvPicPr>
        <p:blipFill rotWithShape="1">
          <a:blip r:embed="rId2" cstate="screen">
            <a:biLevel thresh="25000"/>
            <a:alphaModFix amt="10000"/>
            <a:extLst>
              <a:ext uri="{28A0092B-C50C-407E-A947-70E740481C1C}">
                <a14:useLocalDpi xmlns:a14="http://schemas.microsoft.com/office/drawing/2010/main"/>
              </a:ext>
            </a:extLst>
          </a:blip>
          <a:srcRect b="-4010"/>
          <a:stretch/>
        </p:blipFill>
        <p:spPr>
          <a:xfrm rot="10800000">
            <a:off x="-273904" y="-504539"/>
            <a:ext cx="3299791" cy="5090734"/>
          </a:xfrm>
          <a:prstGeom prst="rect">
            <a:avLst/>
          </a:prstGeom>
        </p:spPr>
      </p:pic>
      <p:sp>
        <p:nvSpPr>
          <p:cNvPr id="27" name="Text Placeholder 23"/>
          <p:cNvSpPr>
            <a:spLocks noGrp="1"/>
          </p:cNvSpPr>
          <p:nvPr userDrawn="1">
            <p:ph type="body" sz="quarter" idx="16" hasCustomPrompt="1"/>
          </p:nvPr>
        </p:nvSpPr>
        <p:spPr>
          <a:xfrm>
            <a:off x="633773" y="977689"/>
            <a:ext cx="5279028" cy="697353"/>
          </a:xfrm>
        </p:spPr>
        <p:txBody>
          <a:bodyPr>
            <a:normAutofit/>
          </a:bodyPr>
          <a:lstStyle>
            <a:lvl1pPr marL="0" indent="0" algn="ctr">
              <a:buNone/>
              <a:defRPr sz="3600">
                <a:solidFill>
                  <a:schemeClr val="bg1"/>
                </a:solidFill>
                <a:latin typeface="+mn-lt"/>
              </a:defRPr>
            </a:lvl1pPr>
          </a:lstStyle>
          <a:p>
            <a:pPr lvl="0"/>
            <a:r>
              <a:rPr lang="en-US" dirty="0"/>
              <a:t>TITLE</a:t>
            </a:r>
          </a:p>
        </p:txBody>
      </p:sp>
      <p:sp>
        <p:nvSpPr>
          <p:cNvPr id="28" name="Text Placeholder 25"/>
          <p:cNvSpPr>
            <a:spLocks noGrp="1"/>
          </p:cNvSpPr>
          <p:nvPr userDrawn="1">
            <p:ph type="body" sz="quarter" idx="17" hasCustomPrompt="1"/>
          </p:nvPr>
        </p:nvSpPr>
        <p:spPr>
          <a:xfrm>
            <a:off x="640721" y="2111168"/>
            <a:ext cx="5273104" cy="3947440"/>
          </a:xfrm>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32" name="Straight Connector 31"/>
          <p:cNvCxnSpPr/>
          <p:nvPr userDrawn="1"/>
        </p:nvCxnSpPr>
        <p:spPr>
          <a:xfrm flipH="1">
            <a:off x="441808" y="1869916"/>
            <a:ext cx="5569265" cy="0"/>
          </a:xfrm>
          <a:prstGeom prst="line">
            <a:avLst/>
          </a:prstGeom>
          <a:ln w="28575">
            <a:solidFill>
              <a:srgbClr val="A3CEC2"/>
            </a:solidFill>
          </a:ln>
        </p:spPr>
        <p:style>
          <a:lnRef idx="1">
            <a:schemeClr val="accent1"/>
          </a:lnRef>
          <a:fillRef idx="0">
            <a:schemeClr val="accent1"/>
          </a:fillRef>
          <a:effectRef idx="0">
            <a:schemeClr val="accent1"/>
          </a:effectRef>
          <a:fontRef idx="minor">
            <a:schemeClr val="tx1"/>
          </a:fontRef>
        </p:style>
      </p:cxnSp>
      <p:sp>
        <p:nvSpPr>
          <p:cNvPr id="35"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dirty="0">
                <a:solidFill>
                  <a:schemeClr val="bg1"/>
                </a:solidFill>
                <a:latin typeface="Calibri" charset="0"/>
              </a:rPr>
              <a:t>RESTART + </a:t>
            </a:r>
            <a:r>
              <a:rPr lang="en-US" altLang="ja-JP" sz="1100" b="0" baseline="0" dirty="0">
                <a:solidFill>
                  <a:schemeClr val="bg1"/>
                </a:solidFill>
                <a:latin typeface="Calibri" charset="0"/>
              </a:rPr>
              <a:t>communities in action</a:t>
            </a:r>
            <a:endParaRPr kumimoji="1" lang="ja-JP" altLang="en-US" sz="1100" b="0" dirty="0">
              <a:solidFill>
                <a:schemeClr val="bg1"/>
              </a:solidFill>
              <a:latin typeface="Calibri" charset="0"/>
            </a:endParaRPr>
          </a:p>
        </p:txBody>
      </p:sp>
      <p:pic>
        <p:nvPicPr>
          <p:cNvPr id="36" name="Picture 3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sp>
        <p:nvSpPr>
          <p:cNvPr id="4" name="Picture Placeholder 3"/>
          <p:cNvSpPr>
            <a:spLocks noGrp="1"/>
          </p:cNvSpPr>
          <p:nvPr>
            <p:ph type="pic" sz="quarter" idx="18"/>
          </p:nvPr>
        </p:nvSpPr>
        <p:spPr>
          <a:xfrm>
            <a:off x="6082195" y="0"/>
            <a:ext cx="6109805" cy="6858000"/>
          </a:xfrm>
          <a:custGeom>
            <a:avLst/>
            <a:gdLst>
              <a:gd name="connsiteX0" fmla="*/ 0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0 w 6388100"/>
              <a:gd name="connsiteY4" fmla="*/ 0 h 6858000"/>
              <a:gd name="connsiteX0" fmla="*/ 278295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278295 w 6388100"/>
              <a:gd name="connsiteY4" fmla="*/ 0 h 6858000"/>
              <a:gd name="connsiteX0" fmla="*/ 0 w 6109805"/>
              <a:gd name="connsiteY0" fmla="*/ 0 h 6858000"/>
              <a:gd name="connsiteX1" fmla="*/ 6109805 w 6109805"/>
              <a:gd name="connsiteY1" fmla="*/ 0 h 6858000"/>
              <a:gd name="connsiteX2" fmla="*/ 6109805 w 6109805"/>
              <a:gd name="connsiteY2" fmla="*/ 6858000 h 6858000"/>
              <a:gd name="connsiteX3" fmla="*/ 3458818 w 6109805"/>
              <a:gd name="connsiteY3" fmla="*/ 6858000 h 6858000"/>
              <a:gd name="connsiteX4" fmla="*/ 0 w 610980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9805" h="6858000">
                <a:moveTo>
                  <a:pt x="0" y="0"/>
                </a:moveTo>
                <a:lnTo>
                  <a:pt x="6109805" y="0"/>
                </a:lnTo>
                <a:lnTo>
                  <a:pt x="6109805" y="6858000"/>
                </a:lnTo>
                <a:lnTo>
                  <a:pt x="3458818" y="6858000"/>
                </a:lnTo>
                <a:lnTo>
                  <a:pt x="0" y="0"/>
                </a:lnTo>
                <a:close/>
              </a:path>
            </a:pathLst>
          </a:custGeom>
          <a:ln>
            <a:noFill/>
          </a:ln>
        </p:spPr>
        <p:txBody>
          <a:bodyPr>
            <a:normAutofit/>
          </a:bodyPr>
          <a:lstStyle>
            <a:lvl1pPr algn="ctr">
              <a:defRPr sz="2400">
                <a:solidFill>
                  <a:schemeClr val="bg1">
                    <a:lumMod val="50000"/>
                  </a:schemeClr>
                </a:solidFill>
              </a:defRPr>
            </a:lvl1pPr>
          </a:lstStyle>
          <a:p>
            <a:endParaRPr lang="en-US" dirty="0"/>
          </a:p>
          <a:p>
            <a:endParaRPr lang="en-US" dirty="0"/>
          </a:p>
          <a:p>
            <a:r>
              <a:rPr lang="en-US" dirty="0"/>
              <a:t>Click here to add photo</a:t>
            </a:r>
          </a:p>
        </p:txBody>
      </p:sp>
    </p:spTree>
    <p:extLst>
      <p:ext uri="{BB962C8B-B14F-4D97-AF65-F5344CB8AC3E}">
        <p14:creationId xmlns:p14="http://schemas.microsoft.com/office/powerpoint/2010/main" val="13376409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eft Photo - Right Text">
    <p:spTree>
      <p:nvGrpSpPr>
        <p:cNvPr id="1" name=""/>
        <p:cNvGrpSpPr/>
        <p:nvPr/>
      </p:nvGrpSpPr>
      <p:grpSpPr>
        <a:xfrm>
          <a:off x="0" y="0"/>
          <a:ext cx="0" cy="0"/>
          <a:chOff x="0" y="0"/>
          <a:chExt cx="0" cy="0"/>
        </a:xfrm>
      </p:grpSpPr>
      <p:sp>
        <p:nvSpPr>
          <p:cNvPr id="18" name="Rectangle 3"/>
          <p:cNvSpPr/>
          <p:nvPr userDrawn="1"/>
        </p:nvSpPr>
        <p:spPr>
          <a:xfrm>
            <a:off x="2757243" y="-16075"/>
            <a:ext cx="9492216" cy="6882635"/>
          </a:xfrm>
          <a:custGeom>
            <a:avLst/>
            <a:gdLst>
              <a:gd name="connsiteX0" fmla="*/ 0 w 6069496"/>
              <a:gd name="connsiteY0" fmla="*/ 0 h 5380383"/>
              <a:gd name="connsiteX1" fmla="*/ 6069496 w 6069496"/>
              <a:gd name="connsiteY1" fmla="*/ 0 h 5380383"/>
              <a:gd name="connsiteX2" fmla="*/ 6069496 w 6069496"/>
              <a:gd name="connsiteY2" fmla="*/ 5380383 h 5380383"/>
              <a:gd name="connsiteX3" fmla="*/ 0 w 6069496"/>
              <a:gd name="connsiteY3" fmla="*/ 5380383 h 5380383"/>
              <a:gd name="connsiteX4" fmla="*/ 0 w 6069496"/>
              <a:gd name="connsiteY4" fmla="*/ 0 h 5380383"/>
              <a:gd name="connsiteX0" fmla="*/ 1298713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1298713 w 7368209"/>
              <a:gd name="connsiteY4" fmla="*/ 0 h 5380383"/>
              <a:gd name="connsiteX0" fmla="*/ 2782957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2782957 w 7368209"/>
              <a:gd name="connsiteY4" fmla="*/ 0 h 5380383"/>
              <a:gd name="connsiteX0" fmla="*/ 2822713 w 7407965"/>
              <a:gd name="connsiteY0" fmla="*/ 0 h 5380383"/>
              <a:gd name="connsiteX1" fmla="*/ 7407965 w 7407965"/>
              <a:gd name="connsiteY1" fmla="*/ 0 h 5380383"/>
              <a:gd name="connsiteX2" fmla="*/ 7407965 w 7407965"/>
              <a:gd name="connsiteY2" fmla="*/ 5380383 h 5380383"/>
              <a:gd name="connsiteX3" fmla="*/ 0 w 7407965"/>
              <a:gd name="connsiteY3" fmla="*/ 5221358 h 5380383"/>
              <a:gd name="connsiteX4" fmla="*/ 2822713 w 7407965"/>
              <a:gd name="connsiteY4" fmla="*/ 0 h 5380383"/>
              <a:gd name="connsiteX0" fmla="*/ 2834110 w 7419362"/>
              <a:gd name="connsiteY0" fmla="*/ 0 h 5380383"/>
              <a:gd name="connsiteX1" fmla="*/ 7419362 w 7419362"/>
              <a:gd name="connsiteY1" fmla="*/ 0 h 5380383"/>
              <a:gd name="connsiteX2" fmla="*/ 7419362 w 7419362"/>
              <a:gd name="connsiteY2" fmla="*/ 5380383 h 5380383"/>
              <a:gd name="connsiteX3" fmla="*/ 0 w 7419362"/>
              <a:gd name="connsiteY3" fmla="*/ 5377312 h 5380383"/>
              <a:gd name="connsiteX4" fmla="*/ 2834110 w 7419362"/>
              <a:gd name="connsiteY4" fmla="*/ 0 h 5380383"/>
              <a:gd name="connsiteX0" fmla="*/ 2834110 w 7419362"/>
              <a:gd name="connsiteY0" fmla="*/ 0 h 5377312"/>
              <a:gd name="connsiteX1" fmla="*/ 7419362 w 7419362"/>
              <a:gd name="connsiteY1" fmla="*/ 0 h 5377312"/>
              <a:gd name="connsiteX2" fmla="*/ 7259806 w 7419362"/>
              <a:gd name="connsiteY2" fmla="*/ 5328399 h 5377312"/>
              <a:gd name="connsiteX3" fmla="*/ 0 w 7419362"/>
              <a:gd name="connsiteY3" fmla="*/ 5377312 h 5377312"/>
              <a:gd name="connsiteX4" fmla="*/ 2834110 w 7419362"/>
              <a:gd name="connsiteY4" fmla="*/ 0 h 5377312"/>
              <a:gd name="connsiteX0" fmla="*/ 2834110 w 7419362"/>
              <a:gd name="connsiteY0" fmla="*/ 0 h 5380383"/>
              <a:gd name="connsiteX1" fmla="*/ 7419362 w 7419362"/>
              <a:gd name="connsiteY1" fmla="*/ 0 h 5380383"/>
              <a:gd name="connsiteX2" fmla="*/ 7385172 w 7419362"/>
              <a:gd name="connsiteY2" fmla="*/ 5380383 h 5380383"/>
              <a:gd name="connsiteX3" fmla="*/ 0 w 7419362"/>
              <a:gd name="connsiteY3" fmla="*/ 5377312 h 5380383"/>
              <a:gd name="connsiteX4" fmla="*/ 2834110 w 7419362"/>
              <a:gd name="connsiteY4" fmla="*/ 0 h 538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362" h="5380383">
                <a:moveTo>
                  <a:pt x="2834110" y="0"/>
                </a:moveTo>
                <a:lnTo>
                  <a:pt x="7419362" y="0"/>
                </a:lnTo>
                <a:lnTo>
                  <a:pt x="7385172" y="5380383"/>
                </a:lnTo>
                <a:lnTo>
                  <a:pt x="0" y="5377312"/>
                </a:lnTo>
                <a:lnTo>
                  <a:pt x="2834110" y="0"/>
                </a:lnTo>
                <a:close/>
              </a:path>
            </a:pathLst>
          </a:custGeom>
          <a:solidFill>
            <a:srgbClr val="68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4"/>
          <p:cNvSpPr/>
          <p:nvPr userDrawn="1"/>
        </p:nvSpPr>
        <p:spPr>
          <a:xfrm>
            <a:off x="2681389" y="-16075"/>
            <a:ext cx="4051369" cy="6887327"/>
          </a:xfrm>
          <a:custGeom>
            <a:avLst/>
            <a:gdLst>
              <a:gd name="connsiteX0" fmla="*/ 0 w 1060174"/>
              <a:gd name="connsiteY0" fmla="*/ 0 h 4916557"/>
              <a:gd name="connsiteX1" fmla="*/ 1060174 w 1060174"/>
              <a:gd name="connsiteY1" fmla="*/ 0 h 4916557"/>
              <a:gd name="connsiteX2" fmla="*/ 1060174 w 1060174"/>
              <a:gd name="connsiteY2" fmla="*/ 4916557 h 4916557"/>
              <a:gd name="connsiteX3" fmla="*/ 0 w 1060174"/>
              <a:gd name="connsiteY3" fmla="*/ 4916557 h 4916557"/>
              <a:gd name="connsiteX4" fmla="*/ 0 w 1060174"/>
              <a:gd name="connsiteY4" fmla="*/ 0 h 4916557"/>
              <a:gd name="connsiteX0" fmla="*/ 2862470 w 3922644"/>
              <a:gd name="connsiteY0" fmla="*/ 0 h 4916557"/>
              <a:gd name="connsiteX1" fmla="*/ 3922644 w 3922644"/>
              <a:gd name="connsiteY1" fmla="*/ 0 h 4916557"/>
              <a:gd name="connsiteX2" fmla="*/ 3922644 w 3922644"/>
              <a:gd name="connsiteY2" fmla="*/ 4916557 h 4916557"/>
              <a:gd name="connsiteX3" fmla="*/ 0 w 3922644"/>
              <a:gd name="connsiteY3" fmla="*/ 4863548 h 4916557"/>
              <a:gd name="connsiteX4" fmla="*/ 2862470 w 3922644"/>
              <a:gd name="connsiteY4" fmla="*/ 0 h 4916557"/>
              <a:gd name="connsiteX0" fmla="*/ 2862470 w 3922644"/>
              <a:gd name="connsiteY0" fmla="*/ 0 h 4969566"/>
              <a:gd name="connsiteX1" fmla="*/ 3922644 w 3922644"/>
              <a:gd name="connsiteY1" fmla="*/ 0 h 4969566"/>
              <a:gd name="connsiteX2" fmla="*/ 490331 w 3922644"/>
              <a:gd name="connsiteY2" fmla="*/ 4969566 h 4969566"/>
              <a:gd name="connsiteX3" fmla="*/ 0 w 3922644"/>
              <a:gd name="connsiteY3" fmla="*/ 4863548 h 4969566"/>
              <a:gd name="connsiteX4" fmla="*/ 2862470 w 3922644"/>
              <a:gd name="connsiteY4" fmla="*/ 0 h 4969566"/>
              <a:gd name="connsiteX0" fmla="*/ 2888975 w 3949149"/>
              <a:gd name="connsiteY0" fmla="*/ 0 h 4969566"/>
              <a:gd name="connsiteX1" fmla="*/ 3949149 w 3949149"/>
              <a:gd name="connsiteY1" fmla="*/ 0 h 4969566"/>
              <a:gd name="connsiteX2" fmla="*/ 516836 w 3949149"/>
              <a:gd name="connsiteY2" fmla="*/ 4969566 h 4969566"/>
              <a:gd name="connsiteX3" fmla="*/ 0 w 3949149"/>
              <a:gd name="connsiteY3" fmla="*/ 4956314 h 4969566"/>
              <a:gd name="connsiteX4" fmla="*/ 2888975 w 3949149"/>
              <a:gd name="connsiteY4" fmla="*/ 0 h 4969566"/>
              <a:gd name="connsiteX0" fmla="*/ 2888975 w 3432314"/>
              <a:gd name="connsiteY0" fmla="*/ 0 h 4969566"/>
              <a:gd name="connsiteX1" fmla="*/ 3432314 w 3432314"/>
              <a:gd name="connsiteY1" fmla="*/ 13252 h 4969566"/>
              <a:gd name="connsiteX2" fmla="*/ 516836 w 3432314"/>
              <a:gd name="connsiteY2" fmla="*/ 4969566 h 4969566"/>
              <a:gd name="connsiteX3" fmla="*/ 0 w 3432314"/>
              <a:gd name="connsiteY3" fmla="*/ 4956314 h 4969566"/>
              <a:gd name="connsiteX4" fmla="*/ 2888975 w 3432314"/>
              <a:gd name="connsiteY4" fmla="*/ 0 h 4969566"/>
              <a:gd name="connsiteX0" fmla="*/ 3101010 w 3644349"/>
              <a:gd name="connsiteY0" fmla="*/ 0 h 5103717"/>
              <a:gd name="connsiteX1" fmla="*/ 3644349 w 3644349"/>
              <a:gd name="connsiteY1" fmla="*/ 13252 h 5103717"/>
              <a:gd name="connsiteX2" fmla="*/ 728871 w 3644349"/>
              <a:gd name="connsiteY2" fmla="*/ 4969566 h 5103717"/>
              <a:gd name="connsiteX3" fmla="*/ 0 w 3644349"/>
              <a:gd name="connsiteY3" fmla="*/ 5103717 h 5103717"/>
              <a:gd name="connsiteX4" fmla="*/ 3101010 w 3644349"/>
              <a:gd name="connsiteY4" fmla="*/ 0 h 5103717"/>
              <a:gd name="connsiteX0" fmla="*/ 3101010 w 3644349"/>
              <a:gd name="connsiteY0" fmla="*/ 0 h 5103717"/>
              <a:gd name="connsiteX1" fmla="*/ 3644349 w 3644349"/>
              <a:gd name="connsiteY1" fmla="*/ 13252 h 5103717"/>
              <a:gd name="connsiteX2" fmla="*/ 569844 w 3644349"/>
              <a:gd name="connsiteY2" fmla="*/ 5087489 h 5103717"/>
              <a:gd name="connsiteX3" fmla="*/ 0 w 3644349"/>
              <a:gd name="connsiteY3" fmla="*/ 5103717 h 5103717"/>
              <a:gd name="connsiteX4" fmla="*/ 3101010 w 3644349"/>
              <a:gd name="connsiteY4" fmla="*/ 0 h 5103717"/>
              <a:gd name="connsiteX0" fmla="*/ 3101010 w 3644349"/>
              <a:gd name="connsiteY0" fmla="*/ 0 h 5107143"/>
              <a:gd name="connsiteX1" fmla="*/ 3644349 w 3644349"/>
              <a:gd name="connsiteY1" fmla="*/ 13252 h 5107143"/>
              <a:gd name="connsiteX2" fmla="*/ 569844 w 3644349"/>
              <a:gd name="connsiteY2" fmla="*/ 5107143 h 5107143"/>
              <a:gd name="connsiteX3" fmla="*/ 0 w 3644349"/>
              <a:gd name="connsiteY3" fmla="*/ 5103717 h 5107143"/>
              <a:gd name="connsiteX4" fmla="*/ 3101010 w 3644349"/>
              <a:gd name="connsiteY4" fmla="*/ 0 h 5107143"/>
              <a:gd name="connsiteX0" fmla="*/ 3101010 w 3682158"/>
              <a:gd name="connsiteY0" fmla="*/ 0 h 5107143"/>
              <a:gd name="connsiteX1" fmla="*/ 3682158 w 3682158"/>
              <a:gd name="connsiteY1" fmla="*/ 3425 h 5107143"/>
              <a:gd name="connsiteX2" fmla="*/ 569844 w 3682158"/>
              <a:gd name="connsiteY2" fmla="*/ 5107143 h 5107143"/>
              <a:gd name="connsiteX3" fmla="*/ 0 w 3682158"/>
              <a:gd name="connsiteY3" fmla="*/ 5103717 h 5107143"/>
              <a:gd name="connsiteX4" fmla="*/ 3101010 w 3682158"/>
              <a:gd name="connsiteY4" fmla="*/ 0 h 510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158" h="5107143">
                <a:moveTo>
                  <a:pt x="3101010" y="0"/>
                </a:moveTo>
                <a:lnTo>
                  <a:pt x="3682158" y="3425"/>
                </a:lnTo>
                <a:lnTo>
                  <a:pt x="569844" y="5107143"/>
                </a:lnTo>
                <a:lnTo>
                  <a:pt x="0" y="5103717"/>
                </a:lnTo>
                <a:lnTo>
                  <a:pt x="3101010" y="0"/>
                </a:lnTo>
                <a:close/>
              </a:path>
            </a:pathLst>
          </a:cu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userDrawn="1"/>
        </p:nvPicPr>
        <p:blipFill rotWithShape="1">
          <a:blip r:embed="rId2" cstate="screen">
            <a:biLevel thresh="25000"/>
            <a:alphaModFix amt="10000"/>
            <a:extLst>
              <a:ext uri="{28A0092B-C50C-407E-A947-70E740481C1C}">
                <a14:useLocalDpi xmlns:a14="http://schemas.microsoft.com/office/drawing/2010/main"/>
              </a:ext>
            </a:extLst>
          </a:blip>
          <a:srcRect b="-4010"/>
          <a:stretch/>
        </p:blipFill>
        <p:spPr>
          <a:xfrm rot="10800000" flipH="1">
            <a:off x="9316278" y="-438891"/>
            <a:ext cx="3299791" cy="5090734"/>
          </a:xfrm>
          <a:prstGeom prst="rect">
            <a:avLst/>
          </a:prstGeom>
        </p:spPr>
      </p:pic>
      <p:sp>
        <p:nvSpPr>
          <p:cNvPr id="27" name="Text Placeholder 23"/>
          <p:cNvSpPr>
            <a:spLocks noGrp="1"/>
          </p:cNvSpPr>
          <p:nvPr userDrawn="1">
            <p:ph type="body" sz="quarter" idx="16" hasCustomPrompt="1"/>
          </p:nvPr>
        </p:nvSpPr>
        <p:spPr>
          <a:xfrm>
            <a:off x="6213053" y="1057202"/>
            <a:ext cx="5279028" cy="697353"/>
          </a:xfrm>
        </p:spPr>
        <p:txBody>
          <a:bodyPr>
            <a:normAutofit/>
          </a:bodyPr>
          <a:lstStyle>
            <a:lvl1pPr marL="0" indent="0" algn="ctr">
              <a:buNone/>
              <a:defRPr sz="3600">
                <a:solidFill>
                  <a:schemeClr val="bg1"/>
                </a:solidFill>
                <a:latin typeface="+mn-lt"/>
              </a:defRPr>
            </a:lvl1pPr>
          </a:lstStyle>
          <a:p>
            <a:pPr lvl="0"/>
            <a:r>
              <a:rPr lang="en-US" dirty="0"/>
              <a:t>TITLE</a:t>
            </a:r>
          </a:p>
        </p:txBody>
      </p:sp>
      <p:sp>
        <p:nvSpPr>
          <p:cNvPr id="28" name="Text Placeholder 25"/>
          <p:cNvSpPr>
            <a:spLocks noGrp="1"/>
          </p:cNvSpPr>
          <p:nvPr userDrawn="1">
            <p:ph type="body" sz="quarter" idx="17" hasCustomPrompt="1"/>
          </p:nvPr>
        </p:nvSpPr>
        <p:spPr>
          <a:xfrm>
            <a:off x="6220001" y="2190681"/>
            <a:ext cx="5273104" cy="3947440"/>
          </a:xfrm>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9" name="Straight Connector 28"/>
          <p:cNvCxnSpPr/>
          <p:nvPr userDrawn="1"/>
        </p:nvCxnSpPr>
        <p:spPr>
          <a:xfrm flipH="1">
            <a:off x="6021088" y="1949429"/>
            <a:ext cx="5569265" cy="0"/>
          </a:xfrm>
          <a:prstGeom prst="line">
            <a:avLst/>
          </a:prstGeom>
          <a:ln w="28575">
            <a:solidFill>
              <a:srgbClr val="A3CEC2"/>
            </a:solidFill>
          </a:ln>
        </p:spPr>
        <p:style>
          <a:lnRef idx="1">
            <a:schemeClr val="accent1"/>
          </a:lnRef>
          <a:fillRef idx="0">
            <a:schemeClr val="accent1"/>
          </a:fillRef>
          <a:effectRef idx="0">
            <a:schemeClr val="accent1"/>
          </a:effectRef>
          <a:fontRef idx="minor">
            <a:schemeClr val="tx1"/>
          </a:fontRef>
        </p:style>
      </p:cxnSp>
      <p:sp>
        <p:nvSpPr>
          <p:cNvPr id="30"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dirty="0">
                <a:solidFill>
                  <a:schemeClr val="bg1"/>
                </a:solidFill>
                <a:latin typeface="Calibri" charset="0"/>
              </a:rPr>
              <a:t>RESTART + </a:t>
            </a:r>
            <a:r>
              <a:rPr lang="en-US" altLang="ja-JP" sz="1100" b="0" baseline="0" dirty="0">
                <a:solidFill>
                  <a:schemeClr val="bg1"/>
                </a:solidFill>
                <a:latin typeface="Calibri" charset="0"/>
              </a:rPr>
              <a:t>communities in action</a:t>
            </a:r>
            <a:endParaRPr kumimoji="1" lang="ja-JP" altLang="en-US" sz="1100" b="0" dirty="0">
              <a:solidFill>
                <a:schemeClr val="bg1"/>
              </a:solidFill>
              <a:latin typeface="Calibri" charset="0"/>
            </a:endParaRPr>
          </a:p>
        </p:txBody>
      </p:sp>
      <p:sp>
        <p:nvSpPr>
          <p:cNvPr id="33"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baseline="0" dirty="0">
                <a:solidFill>
                  <a:schemeClr val="bg1"/>
                </a:solidFill>
                <a:latin typeface="Calibri" charset="0"/>
              </a:rPr>
              <a:t>RESTART + </a:t>
            </a:r>
            <a:r>
              <a:rPr lang="en-US" altLang="ja-JP" sz="1100" b="0" baseline="0" dirty="0">
                <a:solidFill>
                  <a:schemeClr val="bg1"/>
                </a:solidFill>
                <a:latin typeface="Calibri" charset="0"/>
              </a:rPr>
              <a:t>communities in action</a:t>
            </a:r>
            <a:endParaRPr kumimoji="1" lang="ja-JP" altLang="en-US" sz="1100" b="0" dirty="0">
              <a:solidFill>
                <a:schemeClr val="bg1"/>
              </a:solidFill>
              <a:latin typeface="Calibri" charset="0"/>
            </a:endParaRPr>
          </a:p>
        </p:txBody>
      </p:sp>
      <p:pic>
        <p:nvPicPr>
          <p:cNvPr id="34" name="Picture 33"/>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11630420" y="5319048"/>
            <a:ext cx="561580" cy="1557131"/>
          </a:xfrm>
          <a:prstGeom prst="rect">
            <a:avLst/>
          </a:prstGeom>
        </p:spPr>
      </p:pic>
      <p:sp>
        <p:nvSpPr>
          <p:cNvPr id="4" name="Picture Placeholder 3"/>
          <p:cNvSpPr>
            <a:spLocks noGrp="1"/>
          </p:cNvSpPr>
          <p:nvPr userDrawn="1">
            <p:ph type="pic" sz="quarter" idx="18"/>
          </p:nvPr>
        </p:nvSpPr>
        <p:spPr>
          <a:xfrm>
            <a:off x="0" y="0"/>
            <a:ext cx="6080953" cy="6875463"/>
          </a:xfrm>
          <a:custGeom>
            <a:avLst/>
            <a:gdLst>
              <a:gd name="connsiteX0" fmla="*/ 0 w 6213475"/>
              <a:gd name="connsiteY0" fmla="*/ 0 h 6875463"/>
              <a:gd name="connsiteX1" fmla="*/ 6213475 w 6213475"/>
              <a:gd name="connsiteY1" fmla="*/ 0 h 6875463"/>
              <a:gd name="connsiteX2" fmla="*/ 6213475 w 6213475"/>
              <a:gd name="connsiteY2" fmla="*/ 6875463 h 6875463"/>
              <a:gd name="connsiteX3" fmla="*/ 0 w 6213475"/>
              <a:gd name="connsiteY3" fmla="*/ 6875463 h 6875463"/>
              <a:gd name="connsiteX4" fmla="*/ 0 w 6213475"/>
              <a:gd name="connsiteY4" fmla="*/ 0 h 6875463"/>
              <a:gd name="connsiteX0" fmla="*/ 0 w 6213475"/>
              <a:gd name="connsiteY0" fmla="*/ 0 h 6875463"/>
              <a:gd name="connsiteX1" fmla="*/ 6080953 w 6213475"/>
              <a:gd name="connsiteY1" fmla="*/ 0 h 6875463"/>
              <a:gd name="connsiteX2" fmla="*/ 6213475 w 6213475"/>
              <a:gd name="connsiteY2" fmla="*/ 6875463 h 6875463"/>
              <a:gd name="connsiteX3" fmla="*/ 0 w 6213475"/>
              <a:gd name="connsiteY3" fmla="*/ 6875463 h 6875463"/>
              <a:gd name="connsiteX4" fmla="*/ 0 w 6213475"/>
              <a:gd name="connsiteY4" fmla="*/ 0 h 6875463"/>
              <a:gd name="connsiteX0" fmla="*/ 0 w 6080953"/>
              <a:gd name="connsiteY0" fmla="*/ 0 h 6875463"/>
              <a:gd name="connsiteX1" fmla="*/ 6080953 w 6080953"/>
              <a:gd name="connsiteY1" fmla="*/ 0 h 6875463"/>
              <a:gd name="connsiteX2" fmla="*/ 2688397 w 6080953"/>
              <a:gd name="connsiteY2" fmla="*/ 6862211 h 6875463"/>
              <a:gd name="connsiteX3" fmla="*/ 0 w 6080953"/>
              <a:gd name="connsiteY3" fmla="*/ 6875463 h 6875463"/>
              <a:gd name="connsiteX4" fmla="*/ 0 w 6080953"/>
              <a:gd name="connsiteY4" fmla="*/ 0 h 6875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0953" h="6875463">
                <a:moveTo>
                  <a:pt x="0" y="0"/>
                </a:moveTo>
                <a:lnTo>
                  <a:pt x="6080953" y="0"/>
                </a:lnTo>
                <a:lnTo>
                  <a:pt x="2688397" y="6862211"/>
                </a:lnTo>
                <a:lnTo>
                  <a:pt x="0" y="6875463"/>
                </a:lnTo>
                <a:lnTo>
                  <a:pt x="0" y="0"/>
                </a:lnTo>
                <a:close/>
              </a:path>
            </a:pathLst>
          </a:custGeom>
        </p:spPr>
        <p:txBody>
          <a:bodyPr>
            <a:normAutofit/>
          </a:bodyPr>
          <a:lstStyle>
            <a:lvl1pPr algn="ctr">
              <a:defRPr sz="2400" baseline="0">
                <a:solidFill>
                  <a:schemeClr val="bg1">
                    <a:lumMod val="50000"/>
                  </a:schemeClr>
                </a:solidFill>
              </a:defRPr>
            </a:lvl1pPr>
          </a:lstStyle>
          <a:p>
            <a:endParaRPr lang="en-US" dirty="0"/>
          </a:p>
          <a:p>
            <a:endParaRPr lang="en-US" dirty="0"/>
          </a:p>
          <a:p>
            <a:endParaRPr lang="en-US" dirty="0"/>
          </a:p>
          <a:p>
            <a:r>
              <a:rPr lang="en-US" dirty="0"/>
              <a:t>Click here to add photo</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nt Typeface &amp; Size">
    <p:spTree>
      <p:nvGrpSpPr>
        <p:cNvPr id="1" name=""/>
        <p:cNvGrpSpPr/>
        <p:nvPr/>
      </p:nvGrpSpPr>
      <p:grpSpPr>
        <a:xfrm>
          <a:off x="0" y="0"/>
          <a:ext cx="0" cy="0"/>
          <a:chOff x="0" y="0"/>
          <a:chExt cx="0" cy="0"/>
        </a:xfrm>
      </p:grpSpPr>
      <p:sp>
        <p:nvSpPr>
          <p:cNvPr id="16" name="Rectangle 15"/>
          <p:cNvSpPr/>
          <p:nvPr userDrawn="1"/>
        </p:nvSpPr>
        <p:spPr>
          <a:xfrm>
            <a:off x="0" y="-1"/>
            <a:ext cx="12192000" cy="6858001"/>
          </a:xfrm>
          <a:prstGeom prst="rect">
            <a:avLst/>
          </a:prstGeom>
          <a:solidFill>
            <a:srgbClr val="68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RESTART+                           </a:t>
            </a:r>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18" name="Rectangle 17"/>
          <p:cNvSpPr/>
          <p:nvPr userDrawn="1"/>
        </p:nvSpPr>
        <p:spPr>
          <a:xfrm>
            <a:off x="7523385" y="528535"/>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19" name="Rectangle 18"/>
          <p:cNvSpPr/>
          <p:nvPr userDrawn="1"/>
        </p:nvSpPr>
        <p:spPr>
          <a:xfrm>
            <a:off x="424669" y="3172202"/>
            <a:ext cx="5489434" cy="2677656"/>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RESTART+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p>
          <a:p>
            <a:pPr fontAlgn="base"/>
            <a:endParaRPr lang="en-IE" sz="3600" b="1" i="1" baseline="0" dirty="0">
              <a:solidFill>
                <a:schemeClr val="bg1"/>
              </a:solidFill>
              <a:latin typeface="+mn-lt"/>
              <a:ea typeface="Quattrocento Sans"/>
              <a:cs typeface="Quattrocento Sans"/>
              <a:sym typeface="Quattrocento Sans"/>
            </a:endParaRPr>
          </a:p>
        </p:txBody>
      </p:sp>
      <p:cxnSp>
        <p:nvCxnSpPr>
          <p:cNvPr id="20" name="Straight Connector 1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Rectangle 25"/>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 Top - Text Bottom -  PURPLE">
    <p:spTree>
      <p:nvGrpSpPr>
        <p:cNvPr id="1" name=""/>
        <p:cNvGrpSpPr/>
        <p:nvPr/>
      </p:nvGrpSpPr>
      <p:grpSpPr>
        <a:xfrm>
          <a:off x="0" y="0"/>
          <a:ext cx="0" cy="0"/>
          <a:chOff x="0" y="0"/>
          <a:chExt cx="0" cy="0"/>
        </a:xfrm>
      </p:grpSpPr>
      <p:grpSp>
        <p:nvGrpSpPr>
          <p:cNvPr id="18" name="Group 17"/>
          <p:cNvGrpSpPr/>
          <p:nvPr userDrawn="1"/>
        </p:nvGrpSpPr>
        <p:grpSpPr>
          <a:xfrm rot="5400000" flipH="1">
            <a:off x="3350513" y="-1970235"/>
            <a:ext cx="5496953" cy="12186020"/>
            <a:chOff x="-26505" y="-29327"/>
            <a:chExt cx="6096001" cy="6887327"/>
          </a:xfrm>
          <a:solidFill>
            <a:srgbClr val="7F4182"/>
          </a:solidFill>
        </p:grpSpPr>
        <p:sp>
          <p:nvSpPr>
            <p:cNvPr id="23" name="Rectangle 3"/>
            <p:cNvSpPr/>
            <p:nvPr userDrawn="1"/>
          </p:nvSpPr>
          <p:spPr>
            <a:xfrm flipH="1">
              <a:off x="-26505" y="-29327"/>
              <a:ext cx="6047673" cy="6882635"/>
            </a:xfrm>
            <a:custGeom>
              <a:avLst/>
              <a:gdLst>
                <a:gd name="connsiteX0" fmla="*/ 0 w 6069496"/>
                <a:gd name="connsiteY0" fmla="*/ 0 h 5380383"/>
                <a:gd name="connsiteX1" fmla="*/ 6069496 w 6069496"/>
                <a:gd name="connsiteY1" fmla="*/ 0 h 5380383"/>
                <a:gd name="connsiteX2" fmla="*/ 6069496 w 6069496"/>
                <a:gd name="connsiteY2" fmla="*/ 5380383 h 5380383"/>
                <a:gd name="connsiteX3" fmla="*/ 0 w 6069496"/>
                <a:gd name="connsiteY3" fmla="*/ 5380383 h 5380383"/>
                <a:gd name="connsiteX4" fmla="*/ 0 w 6069496"/>
                <a:gd name="connsiteY4" fmla="*/ 0 h 5380383"/>
                <a:gd name="connsiteX0" fmla="*/ 1298713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1298713 w 7368209"/>
                <a:gd name="connsiteY4" fmla="*/ 0 h 5380383"/>
                <a:gd name="connsiteX0" fmla="*/ 2782957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2782957 w 7368209"/>
                <a:gd name="connsiteY4" fmla="*/ 0 h 5380383"/>
                <a:gd name="connsiteX0" fmla="*/ 2822713 w 7407965"/>
                <a:gd name="connsiteY0" fmla="*/ 0 h 5380383"/>
                <a:gd name="connsiteX1" fmla="*/ 7407965 w 7407965"/>
                <a:gd name="connsiteY1" fmla="*/ 0 h 5380383"/>
                <a:gd name="connsiteX2" fmla="*/ 7407965 w 7407965"/>
                <a:gd name="connsiteY2" fmla="*/ 5380383 h 5380383"/>
                <a:gd name="connsiteX3" fmla="*/ 0 w 7407965"/>
                <a:gd name="connsiteY3" fmla="*/ 5221358 h 5380383"/>
                <a:gd name="connsiteX4" fmla="*/ 2822713 w 7407965"/>
                <a:gd name="connsiteY4" fmla="*/ 0 h 5380383"/>
                <a:gd name="connsiteX0" fmla="*/ 2834110 w 7419362"/>
                <a:gd name="connsiteY0" fmla="*/ 0 h 5380383"/>
                <a:gd name="connsiteX1" fmla="*/ 7419362 w 7419362"/>
                <a:gd name="connsiteY1" fmla="*/ 0 h 5380383"/>
                <a:gd name="connsiteX2" fmla="*/ 7419362 w 7419362"/>
                <a:gd name="connsiteY2" fmla="*/ 5380383 h 5380383"/>
                <a:gd name="connsiteX3" fmla="*/ 0 w 7419362"/>
                <a:gd name="connsiteY3" fmla="*/ 5377312 h 5380383"/>
                <a:gd name="connsiteX4" fmla="*/ 2834110 w 7419362"/>
                <a:gd name="connsiteY4" fmla="*/ 0 h 5380383"/>
                <a:gd name="connsiteX0" fmla="*/ 2834110 w 7419362"/>
                <a:gd name="connsiteY0" fmla="*/ 0 h 5377312"/>
                <a:gd name="connsiteX1" fmla="*/ 7419362 w 7419362"/>
                <a:gd name="connsiteY1" fmla="*/ 0 h 5377312"/>
                <a:gd name="connsiteX2" fmla="*/ 7259806 w 7419362"/>
                <a:gd name="connsiteY2" fmla="*/ 5328399 h 5377312"/>
                <a:gd name="connsiteX3" fmla="*/ 0 w 7419362"/>
                <a:gd name="connsiteY3" fmla="*/ 5377312 h 5377312"/>
                <a:gd name="connsiteX4" fmla="*/ 2834110 w 7419362"/>
                <a:gd name="connsiteY4" fmla="*/ 0 h 5377312"/>
                <a:gd name="connsiteX0" fmla="*/ 2834110 w 7419362"/>
                <a:gd name="connsiteY0" fmla="*/ 0 h 5380383"/>
                <a:gd name="connsiteX1" fmla="*/ 7419362 w 7419362"/>
                <a:gd name="connsiteY1" fmla="*/ 0 h 5380383"/>
                <a:gd name="connsiteX2" fmla="*/ 7385172 w 7419362"/>
                <a:gd name="connsiteY2" fmla="*/ 5380383 h 5380383"/>
                <a:gd name="connsiteX3" fmla="*/ 0 w 7419362"/>
                <a:gd name="connsiteY3" fmla="*/ 5377312 h 5380383"/>
                <a:gd name="connsiteX4" fmla="*/ 2834110 w 7419362"/>
                <a:gd name="connsiteY4" fmla="*/ 0 h 538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362" h="5380383">
                  <a:moveTo>
                    <a:pt x="2834110" y="0"/>
                  </a:moveTo>
                  <a:lnTo>
                    <a:pt x="7419362" y="0"/>
                  </a:lnTo>
                  <a:lnTo>
                    <a:pt x="7385172" y="5380383"/>
                  </a:lnTo>
                  <a:lnTo>
                    <a:pt x="0" y="5377312"/>
                  </a:lnTo>
                  <a:lnTo>
                    <a:pt x="28341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4"/>
            <p:cNvSpPr/>
            <p:nvPr userDrawn="1"/>
          </p:nvSpPr>
          <p:spPr>
            <a:xfrm flipH="1">
              <a:off x="3488291" y="-29327"/>
              <a:ext cx="2581205" cy="6887327"/>
            </a:xfrm>
            <a:custGeom>
              <a:avLst/>
              <a:gdLst>
                <a:gd name="connsiteX0" fmla="*/ 0 w 1060174"/>
                <a:gd name="connsiteY0" fmla="*/ 0 h 4916557"/>
                <a:gd name="connsiteX1" fmla="*/ 1060174 w 1060174"/>
                <a:gd name="connsiteY1" fmla="*/ 0 h 4916557"/>
                <a:gd name="connsiteX2" fmla="*/ 1060174 w 1060174"/>
                <a:gd name="connsiteY2" fmla="*/ 4916557 h 4916557"/>
                <a:gd name="connsiteX3" fmla="*/ 0 w 1060174"/>
                <a:gd name="connsiteY3" fmla="*/ 4916557 h 4916557"/>
                <a:gd name="connsiteX4" fmla="*/ 0 w 1060174"/>
                <a:gd name="connsiteY4" fmla="*/ 0 h 4916557"/>
                <a:gd name="connsiteX0" fmla="*/ 2862470 w 3922644"/>
                <a:gd name="connsiteY0" fmla="*/ 0 h 4916557"/>
                <a:gd name="connsiteX1" fmla="*/ 3922644 w 3922644"/>
                <a:gd name="connsiteY1" fmla="*/ 0 h 4916557"/>
                <a:gd name="connsiteX2" fmla="*/ 3922644 w 3922644"/>
                <a:gd name="connsiteY2" fmla="*/ 4916557 h 4916557"/>
                <a:gd name="connsiteX3" fmla="*/ 0 w 3922644"/>
                <a:gd name="connsiteY3" fmla="*/ 4863548 h 4916557"/>
                <a:gd name="connsiteX4" fmla="*/ 2862470 w 3922644"/>
                <a:gd name="connsiteY4" fmla="*/ 0 h 4916557"/>
                <a:gd name="connsiteX0" fmla="*/ 2862470 w 3922644"/>
                <a:gd name="connsiteY0" fmla="*/ 0 h 4969566"/>
                <a:gd name="connsiteX1" fmla="*/ 3922644 w 3922644"/>
                <a:gd name="connsiteY1" fmla="*/ 0 h 4969566"/>
                <a:gd name="connsiteX2" fmla="*/ 490331 w 3922644"/>
                <a:gd name="connsiteY2" fmla="*/ 4969566 h 4969566"/>
                <a:gd name="connsiteX3" fmla="*/ 0 w 3922644"/>
                <a:gd name="connsiteY3" fmla="*/ 4863548 h 4969566"/>
                <a:gd name="connsiteX4" fmla="*/ 2862470 w 3922644"/>
                <a:gd name="connsiteY4" fmla="*/ 0 h 4969566"/>
                <a:gd name="connsiteX0" fmla="*/ 2888975 w 3949149"/>
                <a:gd name="connsiteY0" fmla="*/ 0 h 4969566"/>
                <a:gd name="connsiteX1" fmla="*/ 3949149 w 3949149"/>
                <a:gd name="connsiteY1" fmla="*/ 0 h 4969566"/>
                <a:gd name="connsiteX2" fmla="*/ 516836 w 3949149"/>
                <a:gd name="connsiteY2" fmla="*/ 4969566 h 4969566"/>
                <a:gd name="connsiteX3" fmla="*/ 0 w 3949149"/>
                <a:gd name="connsiteY3" fmla="*/ 4956314 h 4969566"/>
                <a:gd name="connsiteX4" fmla="*/ 2888975 w 3949149"/>
                <a:gd name="connsiteY4" fmla="*/ 0 h 4969566"/>
                <a:gd name="connsiteX0" fmla="*/ 2888975 w 3432314"/>
                <a:gd name="connsiteY0" fmla="*/ 0 h 4969566"/>
                <a:gd name="connsiteX1" fmla="*/ 3432314 w 3432314"/>
                <a:gd name="connsiteY1" fmla="*/ 13252 h 4969566"/>
                <a:gd name="connsiteX2" fmla="*/ 516836 w 3432314"/>
                <a:gd name="connsiteY2" fmla="*/ 4969566 h 4969566"/>
                <a:gd name="connsiteX3" fmla="*/ 0 w 3432314"/>
                <a:gd name="connsiteY3" fmla="*/ 4956314 h 4969566"/>
                <a:gd name="connsiteX4" fmla="*/ 2888975 w 3432314"/>
                <a:gd name="connsiteY4" fmla="*/ 0 h 4969566"/>
                <a:gd name="connsiteX0" fmla="*/ 3101010 w 3644349"/>
                <a:gd name="connsiteY0" fmla="*/ 0 h 5103717"/>
                <a:gd name="connsiteX1" fmla="*/ 3644349 w 3644349"/>
                <a:gd name="connsiteY1" fmla="*/ 13252 h 5103717"/>
                <a:gd name="connsiteX2" fmla="*/ 728871 w 3644349"/>
                <a:gd name="connsiteY2" fmla="*/ 4969566 h 5103717"/>
                <a:gd name="connsiteX3" fmla="*/ 0 w 3644349"/>
                <a:gd name="connsiteY3" fmla="*/ 5103717 h 5103717"/>
                <a:gd name="connsiteX4" fmla="*/ 3101010 w 3644349"/>
                <a:gd name="connsiteY4" fmla="*/ 0 h 5103717"/>
                <a:gd name="connsiteX0" fmla="*/ 3101010 w 3644349"/>
                <a:gd name="connsiteY0" fmla="*/ 0 h 5103717"/>
                <a:gd name="connsiteX1" fmla="*/ 3644349 w 3644349"/>
                <a:gd name="connsiteY1" fmla="*/ 13252 h 5103717"/>
                <a:gd name="connsiteX2" fmla="*/ 569844 w 3644349"/>
                <a:gd name="connsiteY2" fmla="*/ 5087489 h 5103717"/>
                <a:gd name="connsiteX3" fmla="*/ 0 w 3644349"/>
                <a:gd name="connsiteY3" fmla="*/ 5103717 h 5103717"/>
                <a:gd name="connsiteX4" fmla="*/ 3101010 w 3644349"/>
                <a:gd name="connsiteY4" fmla="*/ 0 h 5103717"/>
                <a:gd name="connsiteX0" fmla="*/ 3101010 w 3644349"/>
                <a:gd name="connsiteY0" fmla="*/ 0 h 5107143"/>
                <a:gd name="connsiteX1" fmla="*/ 3644349 w 3644349"/>
                <a:gd name="connsiteY1" fmla="*/ 13252 h 5107143"/>
                <a:gd name="connsiteX2" fmla="*/ 569844 w 3644349"/>
                <a:gd name="connsiteY2" fmla="*/ 5107143 h 5107143"/>
                <a:gd name="connsiteX3" fmla="*/ 0 w 3644349"/>
                <a:gd name="connsiteY3" fmla="*/ 5103717 h 5107143"/>
                <a:gd name="connsiteX4" fmla="*/ 3101010 w 3644349"/>
                <a:gd name="connsiteY4" fmla="*/ 0 h 5107143"/>
                <a:gd name="connsiteX0" fmla="*/ 3101010 w 3682158"/>
                <a:gd name="connsiteY0" fmla="*/ 0 h 5107143"/>
                <a:gd name="connsiteX1" fmla="*/ 3682158 w 3682158"/>
                <a:gd name="connsiteY1" fmla="*/ 3425 h 5107143"/>
                <a:gd name="connsiteX2" fmla="*/ 569844 w 3682158"/>
                <a:gd name="connsiteY2" fmla="*/ 5107143 h 5107143"/>
                <a:gd name="connsiteX3" fmla="*/ 0 w 3682158"/>
                <a:gd name="connsiteY3" fmla="*/ 5103717 h 5107143"/>
                <a:gd name="connsiteX4" fmla="*/ 3101010 w 3682158"/>
                <a:gd name="connsiteY4" fmla="*/ 0 h 510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158" h="5107143">
                  <a:moveTo>
                    <a:pt x="3101010" y="0"/>
                  </a:moveTo>
                  <a:lnTo>
                    <a:pt x="3682158" y="3425"/>
                  </a:lnTo>
                  <a:lnTo>
                    <a:pt x="569844" y="5107143"/>
                  </a:lnTo>
                  <a:lnTo>
                    <a:pt x="0" y="5103717"/>
                  </a:lnTo>
                  <a:lnTo>
                    <a:pt x="31010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4" name="Straight Connector 23"/>
          <p:cNvCxnSpPr/>
          <p:nvPr userDrawn="1"/>
        </p:nvCxnSpPr>
        <p:spPr>
          <a:xfrm flipH="1">
            <a:off x="332508" y="4442958"/>
            <a:ext cx="11628648" cy="0"/>
          </a:xfrm>
          <a:prstGeom prst="line">
            <a:avLst/>
          </a:prstGeom>
          <a:ln>
            <a:solidFill>
              <a:srgbClr val="A3CEC2"/>
            </a:solidFill>
          </a:ln>
        </p:spPr>
        <p:style>
          <a:lnRef idx="1">
            <a:schemeClr val="accent1"/>
          </a:lnRef>
          <a:fillRef idx="0">
            <a:schemeClr val="accent1"/>
          </a:fillRef>
          <a:effectRef idx="0">
            <a:schemeClr val="accent1"/>
          </a:effectRef>
          <a:fontRef idx="minor">
            <a:schemeClr val="tx1"/>
          </a:fontRef>
        </p:style>
      </p:cxnSp>
      <p:sp>
        <p:nvSpPr>
          <p:cNvPr id="26"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27"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sp>
        <p:nvSpPr>
          <p:cNvPr id="28" name="テキスト プレースホルダー 36"/>
          <p:cNvSpPr txBox="1">
            <a:spLocks/>
          </p:cNvSpPr>
          <p:nvPr userDrawn="1"/>
        </p:nvSpPr>
        <p:spPr bwMode="auto">
          <a:xfrm>
            <a:off x="285884" y="6517684"/>
            <a:ext cx="11400992" cy="41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baseline="0" dirty="0">
                <a:solidFill>
                  <a:srgbClr val="A3CEC2"/>
                </a:solidFill>
                <a:latin typeface="Calibri" charset="0"/>
              </a:rPr>
              <a:t>RESTART+ </a:t>
            </a:r>
            <a:r>
              <a:rPr lang="en-US" altLang="ja-JP" sz="1100" b="0" baseline="0" dirty="0">
                <a:solidFill>
                  <a:schemeClr val="bg1"/>
                </a:solidFill>
                <a:latin typeface="Calibri" charset="0"/>
              </a:rPr>
              <a:t>communities in action</a:t>
            </a:r>
            <a:endParaRPr kumimoji="1" lang="ja-JP" altLang="en-US" sz="1100" b="0" dirty="0">
              <a:solidFill>
                <a:schemeClr val="bg1"/>
              </a:solidFill>
              <a:latin typeface="Calibri" charset="0"/>
            </a:endParaRPr>
          </a:p>
        </p:txBody>
      </p:sp>
      <p:pic>
        <p:nvPicPr>
          <p:cNvPr id="29" name="Picture 28"/>
          <p:cNvPicPr>
            <a:picLocks noChangeAspect="1"/>
          </p:cNvPicPr>
          <p:nvPr userDrawn="1"/>
        </p:nvPicPr>
        <p:blipFill rotWithShape="1">
          <a:blip r:embed="rId2" cstate="screen">
            <a:extLst>
              <a:ext uri="{28A0092B-C50C-407E-A947-70E740481C1C}">
                <a14:useLocalDpi xmlns:a14="http://schemas.microsoft.com/office/drawing/2010/main"/>
              </a:ext>
            </a:extLst>
          </a:blip>
          <a:srcRect t="-17244" r="-31306"/>
          <a:stretch/>
        </p:blipFill>
        <p:spPr>
          <a:xfrm rot="5400000" flipH="1">
            <a:off x="11298735" y="5444234"/>
            <a:ext cx="576538" cy="2252545"/>
          </a:xfrm>
          <a:prstGeom prst="rect">
            <a:avLst/>
          </a:prstGeom>
        </p:spPr>
      </p:pic>
      <p:pic>
        <p:nvPicPr>
          <p:cNvPr id="30" name="Picture 29"/>
          <p:cNvPicPr>
            <a:picLocks noChangeAspect="1"/>
          </p:cNvPicPr>
          <p:nvPr userDrawn="1"/>
        </p:nvPicPr>
        <p:blipFill rotWithShape="1">
          <a:blip r:embed="rId3" cstate="screen">
            <a:biLevel thresh="25000"/>
            <a:alphaModFix amt="10000"/>
            <a:extLst>
              <a:ext uri="{28A0092B-C50C-407E-A947-70E740481C1C}">
                <a14:useLocalDpi xmlns:a14="http://schemas.microsoft.com/office/drawing/2010/main"/>
              </a:ext>
            </a:extLst>
          </a:blip>
          <a:srcRect r="-11862" b="-7710"/>
          <a:stretch/>
        </p:blipFill>
        <p:spPr>
          <a:xfrm rot="6575874">
            <a:off x="2301" y="900890"/>
            <a:ext cx="3830722" cy="5250535"/>
          </a:xfrm>
          <a:prstGeom prst="rect">
            <a:avLst/>
          </a:prstGeom>
        </p:spPr>
      </p:pic>
      <p:sp>
        <p:nvSpPr>
          <p:cNvPr id="3" name="Picture Placeholder 2"/>
          <p:cNvSpPr>
            <a:spLocks noGrp="1"/>
          </p:cNvSpPr>
          <p:nvPr>
            <p:ph type="pic" sz="quarter" idx="26"/>
          </p:nvPr>
        </p:nvSpPr>
        <p:spPr>
          <a:xfrm>
            <a:off x="0" y="0"/>
            <a:ext cx="12192000" cy="3339480"/>
          </a:xfrm>
          <a:custGeom>
            <a:avLst/>
            <a:gdLst>
              <a:gd name="connsiteX0" fmla="*/ 0 w 12192000"/>
              <a:gd name="connsiteY0" fmla="*/ 0 h 3392488"/>
              <a:gd name="connsiteX1" fmla="*/ 12192000 w 12192000"/>
              <a:gd name="connsiteY1" fmla="*/ 0 h 3392488"/>
              <a:gd name="connsiteX2" fmla="*/ 12192000 w 12192000"/>
              <a:gd name="connsiteY2" fmla="*/ 3392488 h 3392488"/>
              <a:gd name="connsiteX3" fmla="*/ 0 w 12192000"/>
              <a:gd name="connsiteY3" fmla="*/ 3392488 h 3392488"/>
              <a:gd name="connsiteX4" fmla="*/ 0 w 12192000"/>
              <a:gd name="connsiteY4" fmla="*/ 0 h 3392488"/>
              <a:gd name="connsiteX0" fmla="*/ 0 w 12192000"/>
              <a:gd name="connsiteY0" fmla="*/ 0 h 3392488"/>
              <a:gd name="connsiteX1" fmla="*/ 12192000 w 12192000"/>
              <a:gd name="connsiteY1" fmla="*/ 0 h 3392488"/>
              <a:gd name="connsiteX2" fmla="*/ 12192000 w 12192000"/>
              <a:gd name="connsiteY2" fmla="*/ 3392488 h 3392488"/>
              <a:gd name="connsiteX3" fmla="*/ 0 w 12192000"/>
              <a:gd name="connsiteY3" fmla="*/ 1364906 h 3392488"/>
              <a:gd name="connsiteX4" fmla="*/ 0 w 12192000"/>
              <a:gd name="connsiteY4" fmla="*/ 0 h 3392488"/>
              <a:gd name="connsiteX0" fmla="*/ 0 w 12192000"/>
              <a:gd name="connsiteY0" fmla="*/ 0 h 3339480"/>
              <a:gd name="connsiteX1" fmla="*/ 12192000 w 12192000"/>
              <a:gd name="connsiteY1" fmla="*/ 0 h 3339480"/>
              <a:gd name="connsiteX2" fmla="*/ 12192000 w 12192000"/>
              <a:gd name="connsiteY2" fmla="*/ 3339480 h 3339480"/>
              <a:gd name="connsiteX3" fmla="*/ 0 w 12192000"/>
              <a:gd name="connsiteY3" fmla="*/ 1364906 h 3339480"/>
              <a:gd name="connsiteX4" fmla="*/ 0 w 12192000"/>
              <a:gd name="connsiteY4" fmla="*/ 0 h 333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339480">
                <a:moveTo>
                  <a:pt x="0" y="0"/>
                </a:moveTo>
                <a:lnTo>
                  <a:pt x="12192000" y="0"/>
                </a:lnTo>
                <a:lnTo>
                  <a:pt x="12192000" y="3339480"/>
                </a:lnTo>
                <a:lnTo>
                  <a:pt x="0" y="1364906"/>
                </a:lnTo>
                <a:lnTo>
                  <a:pt x="0" y="0"/>
                </a:lnTo>
                <a:close/>
              </a:path>
            </a:pathLst>
          </a:custGeom>
        </p:spPr>
        <p:txBody>
          <a:bodyPr>
            <a:normAutofit/>
          </a:bodyPr>
          <a:lstStyle>
            <a:lvl1pPr algn="ctr">
              <a:defRPr sz="2400">
                <a:solidFill>
                  <a:schemeClr val="bg1">
                    <a:lumMod val="50000"/>
                  </a:schemeClr>
                </a:solidFill>
              </a:defRPr>
            </a:lvl1pPr>
          </a:lstStyle>
          <a:p>
            <a:endParaRPr lang="en-US" dirty="0"/>
          </a:p>
          <a:p>
            <a:r>
              <a:rPr lang="en-US" dirty="0"/>
              <a:t>Click here to add photo</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Photo Top - Text Bottom -  PURPLE">
    <p:spTree>
      <p:nvGrpSpPr>
        <p:cNvPr id="1" name=""/>
        <p:cNvGrpSpPr/>
        <p:nvPr/>
      </p:nvGrpSpPr>
      <p:grpSpPr>
        <a:xfrm>
          <a:off x="0" y="0"/>
          <a:ext cx="0" cy="0"/>
          <a:chOff x="0" y="0"/>
          <a:chExt cx="0" cy="0"/>
        </a:xfrm>
      </p:grpSpPr>
      <p:grpSp>
        <p:nvGrpSpPr>
          <p:cNvPr id="18" name="Group 17"/>
          <p:cNvGrpSpPr/>
          <p:nvPr userDrawn="1"/>
        </p:nvGrpSpPr>
        <p:grpSpPr>
          <a:xfrm rot="5400000" flipH="1">
            <a:off x="3350513" y="-1970235"/>
            <a:ext cx="5496953" cy="12186020"/>
            <a:chOff x="-26505" y="-29327"/>
            <a:chExt cx="6096001" cy="6887327"/>
          </a:xfrm>
          <a:solidFill>
            <a:srgbClr val="BA0A94"/>
          </a:solidFill>
        </p:grpSpPr>
        <p:sp>
          <p:nvSpPr>
            <p:cNvPr id="23" name="Rectangle 3"/>
            <p:cNvSpPr/>
            <p:nvPr userDrawn="1"/>
          </p:nvSpPr>
          <p:spPr>
            <a:xfrm flipH="1">
              <a:off x="-26505" y="-29327"/>
              <a:ext cx="6047673" cy="6882635"/>
            </a:xfrm>
            <a:custGeom>
              <a:avLst/>
              <a:gdLst>
                <a:gd name="connsiteX0" fmla="*/ 0 w 6069496"/>
                <a:gd name="connsiteY0" fmla="*/ 0 h 5380383"/>
                <a:gd name="connsiteX1" fmla="*/ 6069496 w 6069496"/>
                <a:gd name="connsiteY1" fmla="*/ 0 h 5380383"/>
                <a:gd name="connsiteX2" fmla="*/ 6069496 w 6069496"/>
                <a:gd name="connsiteY2" fmla="*/ 5380383 h 5380383"/>
                <a:gd name="connsiteX3" fmla="*/ 0 w 6069496"/>
                <a:gd name="connsiteY3" fmla="*/ 5380383 h 5380383"/>
                <a:gd name="connsiteX4" fmla="*/ 0 w 6069496"/>
                <a:gd name="connsiteY4" fmla="*/ 0 h 5380383"/>
                <a:gd name="connsiteX0" fmla="*/ 1298713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1298713 w 7368209"/>
                <a:gd name="connsiteY4" fmla="*/ 0 h 5380383"/>
                <a:gd name="connsiteX0" fmla="*/ 2782957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2782957 w 7368209"/>
                <a:gd name="connsiteY4" fmla="*/ 0 h 5380383"/>
                <a:gd name="connsiteX0" fmla="*/ 2822713 w 7407965"/>
                <a:gd name="connsiteY0" fmla="*/ 0 h 5380383"/>
                <a:gd name="connsiteX1" fmla="*/ 7407965 w 7407965"/>
                <a:gd name="connsiteY1" fmla="*/ 0 h 5380383"/>
                <a:gd name="connsiteX2" fmla="*/ 7407965 w 7407965"/>
                <a:gd name="connsiteY2" fmla="*/ 5380383 h 5380383"/>
                <a:gd name="connsiteX3" fmla="*/ 0 w 7407965"/>
                <a:gd name="connsiteY3" fmla="*/ 5221358 h 5380383"/>
                <a:gd name="connsiteX4" fmla="*/ 2822713 w 7407965"/>
                <a:gd name="connsiteY4" fmla="*/ 0 h 5380383"/>
                <a:gd name="connsiteX0" fmla="*/ 2834110 w 7419362"/>
                <a:gd name="connsiteY0" fmla="*/ 0 h 5380383"/>
                <a:gd name="connsiteX1" fmla="*/ 7419362 w 7419362"/>
                <a:gd name="connsiteY1" fmla="*/ 0 h 5380383"/>
                <a:gd name="connsiteX2" fmla="*/ 7419362 w 7419362"/>
                <a:gd name="connsiteY2" fmla="*/ 5380383 h 5380383"/>
                <a:gd name="connsiteX3" fmla="*/ 0 w 7419362"/>
                <a:gd name="connsiteY3" fmla="*/ 5377312 h 5380383"/>
                <a:gd name="connsiteX4" fmla="*/ 2834110 w 7419362"/>
                <a:gd name="connsiteY4" fmla="*/ 0 h 5380383"/>
                <a:gd name="connsiteX0" fmla="*/ 2834110 w 7419362"/>
                <a:gd name="connsiteY0" fmla="*/ 0 h 5377312"/>
                <a:gd name="connsiteX1" fmla="*/ 7419362 w 7419362"/>
                <a:gd name="connsiteY1" fmla="*/ 0 h 5377312"/>
                <a:gd name="connsiteX2" fmla="*/ 7259806 w 7419362"/>
                <a:gd name="connsiteY2" fmla="*/ 5328399 h 5377312"/>
                <a:gd name="connsiteX3" fmla="*/ 0 w 7419362"/>
                <a:gd name="connsiteY3" fmla="*/ 5377312 h 5377312"/>
                <a:gd name="connsiteX4" fmla="*/ 2834110 w 7419362"/>
                <a:gd name="connsiteY4" fmla="*/ 0 h 5377312"/>
                <a:gd name="connsiteX0" fmla="*/ 2834110 w 7419362"/>
                <a:gd name="connsiteY0" fmla="*/ 0 h 5380383"/>
                <a:gd name="connsiteX1" fmla="*/ 7419362 w 7419362"/>
                <a:gd name="connsiteY1" fmla="*/ 0 h 5380383"/>
                <a:gd name="connsiteX2" fmla="*/ 7385172 w 7419362"/>
                <a:gd name="connsiteY2" fmla="*/ 5380383 h 5380383"/>
                <a:gd name="connsiteX3" fmla="*/ 0 w 7419362"/>
                <a:gd name="connsiteY3" fmla="*/ 5377312 h 5380383"/>
                <a:gd name="connsiteX4" fmla="*/ 2834110 w 7419362"/>
                <a:gd name="connsiteY4" fmla="*/ 0 h 538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362" h="5380383">
                  <a:moveTo>
                    <a:pt x="2834110" y="0"/>
                  </a:moveTo>
                  <a:lnTo>
                    <a:pt x="7419362" y="0"/>
                  </a:lnTo>
                  <a:lnTo>
                    <a:pt x="7385172" y="5380383"/>
                  </a:lnTo>
                  <a:lnTo>
                    <a:pt x="0" y="5377312"/>
                  </a:lnTo>
                  <a:lnTo>
                    <a:pt x="28341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4"/>
            <p:cNvSpPr/>
            <p:nvPr userDrawn="1"/>
          </p:nvSpPr>
          <p:spPr>
            <a:xfrm flipH="1">
              <a:off x="3488291" y="-29327"/>
              <a:ext cx="2581205" cy="6887327"/>
            </a:xfrm>
            <a:custGeom>
              <a:avLst/>
              <a:gdLst>
                <a:gd name="connsiteX0" fmla="*/ 0 w 1060174"/>
                <a:gd name="connsiteY0" fmla="*/ 0 h 4916557"/>
                <a:gd name="connsiteX1" fmla="*/ 1060174 w 1060174"/>
                <a:gd name="connsiteY1" fmla="*/ 0 h 4916557"/>
                <a:gd name="connsiteX2" fmla="*/ 1060174 w 1060174"/>
                <a:gd name="connsiteY2" fmla="*/ 4916557 h 4916557"/>
                <a:gd name="connsiteX3" fmla="*/ 0 w 1060174"/>
                <a:gd name="connsiteY3" fmla="*/ 4916557 h 4916557"/>
                <a:gd name="connsiteX4" fmla="*/ 0 w 1060174"/>
                <a:gd name="connsiteY4" fmla="*/ 0 h 4916557"/>
                <a:gd name="connsiteX0" fmla="*/ 2862470 w 3922644"/>
                <a:gd name="connsiteY0" fmla="*/ 0 h 4916557"/>
                <a:gd name="connsiteX1" fmla="*/ 3922644 w 3922644"/>
                <a:gd name="connsiteY1" fmla="*/ 0 h 4916557"/>
                <a:gd name="connsiteX2" fmla="*/ 3922644 w 3922644"/>
                <a:gd name="connsiteY2" fmla="*/ 4916557 h 4916557"/>
                <a:gd name="connsiteX3" fmla="*/ 0 w 3922644"/>
                <a:gd name="connsiteY3" fmla="*/ 4863548 h 4916557"/>
                <a:gd name="connsiteX4" fmla="*/ 2862470 w 3922644"/>
                <a:gd name="connsiteY4" fmla="*/ 0 h 4916557"/>
                <a:gd name="connsiteX0" fmla="*/ 2862470 w 3922644"/>
                <a:gd name="connsiteY0" fmla="*/ 0 h 4969566"/>
                <a:gd name="connsiteX1" fmla="*/ 3922644 w 3922644"/>
                <a:gd name="connsiteY1" fmla="*/ 0 h 4969566"/>
                <a:gd name="connsiteX2" fmla="*/ 490331 w 3922644"/>
                <a:gd name="connsiteY2" fmla="*/ 4969566 h 4969566"/>
                <a:gd name="connsiteX3" fmla="*/ 0 w 3922644"/>
                <a:gd name="connsiteY3" fmla="*/ 4863548 h 4969566"/>
                <a:gd name="connsiteX4" fmla="*/ 2862470 w 3922644"/>
                <a:gd name="connsiteY4" fmla="*/ 0 h 4969566"/>
                <a:gd name="connsiteX0" fmla="*/ 2888975 w 3949149"/>
                <a:gd name="connsiteY0" fmla="*/ 0 h 4969566"/>
                <a:gd name="connsiteX1" fmla="*/ 3949149 w 3949149"/>
                <a:gd name="connsiteY1" fmla="*/ 0 h 4969566"/>
                <a:gd name="connsiteX2" fmla="*/ 516836 w 3949149"/>
                <a:gd name="connsiteY2" fmla="*/ 4969566 h 4969566"/>
                <a:gd name="connsiteX3" fmla="*/ 0 w 3949149"/>
                <a:gd name="connsiteY3" fmla="*/ 4956314 h 4969566"/>
                <a:gd name="connsiteX4" fmla="*/ 2888975 w 3949149"/>
                <a:gd name="connsiteY4" fmla="*/ 0 h 4969566"/>
                <a:gd name="connsiteX0" fmla="*/ 2888975 w 3432314"/>
                <a:gd name="connsiteY0" fmla="*/ 0 h 4969566"/>
                <a:gd name="connsiteX1" fmla="*/ 3432314 w 3432314"/>
                <a:gd name="connsiteY1" fmla="*/ 13252 h 4969566"/>
                <a:gd name="connsiteX2" fmla="*/ 516836 w 3432314"/>
                <a:gd name="connsiteY2" fmla="*/ 4969566 h 4969566"/>
                <a:gd name="connsiteX3" fmla="*/ 0 w 3432314"/>
                <a:gd name="connsiteY3" fmla="*/ 4956314 h 4969566"/>
                <a:gd name="connsiteX4" fmla="*/ 2888975 w 3432314"/>
                <a:gd name="connsiteY4" fmla="*/ 0 h 4969566"/>
                <a:gd name="connsiteX0" fmla="*/ 3101010 w 3644349"/>
                <a:gd name="connsiteY0" fmla="*/ 0 h 5103717"/>
                <a:gd name="connsiteX1" fmla="*/ 3644349 w 3644349"/>
                <a:gd name="connsiteY1" fmla="*/ 13252 h 5103717"/>
                <a:gd name="connsiteX2" fmla="*/ 728871 w 3644349"/>
                <a:gd name="connsiteY2" fmla="*/ 4969566 h 5103717"/>
                <a:gd name="connsiteX3" fmla="*/ 0 w 3644349"/>
                <a:gd name="connsiteY3" fmla="*/ 5103717 h 5103717"/>
                <a:gd name="connsiteX4" fmla="*/ 3101010 w 3644349"/>
                <a:gd name="connsiteY4" fmla="*/ 0 h 5103717"/>
                <a:gd name="connsiteX0" fmla="*/ 3101010 w 3644349"/>
                <a:gd name="connsiteY0" fmla="*/ 0 h 5103717"/>
                <a:gd name="connsiteX1" fmla="*/ 3644349 w 3644349"/>
                <a:gd name="connsiteY1" fmla="*/ 13252 h 5103717"/>
                <a:gd name="connsiteX2" fmla="*/ 569844 w 3644349"/>
                <a:gd name="connsiteY2" fmla="*/ 5087489 h 5103717"/>
                <a:gd name="connsiteX3" fmla="*/ 0 w 3644349"/>
                <a:gd name="connsiteY3" fmla="*/ 5103717 h 5103717"/>
                <a:gd name="connsiteX4" fmla="*/ 3101010 w 3644349"/>
                <a:gd name="connsiteY4" fmla="*/ 0 h 5103717"/>
                <a:gd name="connsiteX0" fmla="*/ 3101010 w 3644349"/>
                <a:gd name="connsiteY0" fmla="*/ 0 h 5107143"/>
                <a:gd name="connsiteX1" fmla="*/ 3644349 w 3644349"/>
                <a:gd name="connsiteY1" fmla="*/ 13252 h 5107143"/>
                <a:gd name="connsiteX2" fmla="*/ 569844 w 3644349"/>
                <a:gd name="connsiteY2" fmla="*/ 5107143 h 5107143"/>
                <a:gd name="connsiteX3" fmla="*/ 0 w 3644349"/>
                <a:gd name="connsiteY3" fmla="*/ 5103717 h 5107143"/>
                <a:gd name="connsiteX4" fmla="*/ 3101010 w 3644349"/>
                <a:gd name="connsiteY4" fmla="*/ 0 h 5107143"/>
                <a:gd name="connsiteX0" fmla="*/ 3101010 w 3682158"/>
                <a:gd name="connsiteY0" fmla="*/ 0 h 5107143"/>
                <a:gd name="connsiteX1" fmla="*/ 3682158 w 3682158"/>
                <a:gd name="connsiteY1" fmla="*/ 3425 h 5107143"/>
                <a:gd name="connsiteX2" fmla="*/ 569844 w 3682158"/>
                <a:gd name="connsiteY2" fmla="*/ 5107143 h 5107143"/>
                <a:gd name="connsiteX3" fmla="*/ 0 w 3682158"/>
                <a:gd name="connsiteY3" fmla="*/ 5103717 h 5107143"/>
                <a:gd name="connsiteX4" fmla="*/ 3101010 w 3682158"/>
                <a:gd name="connsiteY4" fmla="*/ 0 h 510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158" h="5107143">
                  <a:moveTo>
                    <a:pt x="3101010" y="0"/>
                  </a:moveTo>
                  <a:lnTo>
                    <a:pt x="3682158" y="3425"/>
                  </a:lnTo>
                  <a:lnTo>
                    <a:pt x="569844" y="5107143"/>
                  </a:lnTo>
                  <a:lnTo>
                    <a:pt x="0" y="5103717"/>
                  </a:lnTo>
                  <a:lnTo>
                    <a:pt x="31010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4" name="Straight Connector 23"/>
          <p:cNvCxnSpPr/>
          <p:nvPr userDrawn="1"/>
        </p:nvCxnSpPr>
        <p:spPr>
          <a:xfrm flipH="1">
            <a:off x="332508" y="4442958"/>
            <a:ext cx="11628648" cy="0"/>
          </a:xfrm>
          <a:prstGeom prst="line">
            <a:avLst/>
          </a:prstGeom>
          <a:ln>
            <a:solidFill>
              <a:srgbClr val="A3CEC2"/>
            </a:solidFill>
          </a:ln>
        </p:spPr>
        <p:style>
          <a:lnRef idx="1">
            <a:schemeClr val="accent1"/>
          </a:lnRef>
          <a:fillRef idx="0">
            <a:schemeClr val="accent1"/>
          </a:fillRef>
          <a:effectRef idx="0">
            <a:schemeClr val="accent1"/>
          </a:effectRef>
          <a:fontRef idx="minor">
            <a:schemeClr val="tx1"/>
          </a:fontRef>
        </p:style>
      </p:cxnSp>
      <p:sp>
        <p:nvSpPr>
          <p:cNvPr id="26"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27"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sp>
        <p:nvSpPr>
          <p:cNvPr id="28" name="テキスト プレースホルダー 36"/>
          <p:cNvSpPr txBox="1">
            <a:spLocks/>
          </p:cNvSpPr>
          <p:nvPr userDrawn="1"/>
        </p:nvSpPr>
        <p:spPr bwMode="auto">
          <a:xfrm>
            <a:off x="285884" y="6095999"/>
            <a:ext cx="11400992" cy="41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baseline="0" dirty="0">
                <a:solidFill>
                  <a:srgbClr val="A3CEC2"/>
                </a:solidFill>
                <a:latin typeface="Calibri" charset="0"/>
              </a:rPr>
              <a:t>RESTART + </a:t>
            </a:r>
            <a:r>
              <a:rPr lang="en-US" altLang="ja-JP" sz="1100" b="0" baseline="0" dirty="0">
                <a:solidFill>
                  <a:schemeClr val="bg1"/>
                </a:solidFill>
                <a:latin typeface="Calibri" charset="0"/>
              </a:rPr>
              <a:t>communities in action</a:t>
            </a:r>
            <a:endParaRPr kumimoji="1" lang="ja-JP" altLang="en-US" sz="1100" b="0" dirty="0">
              <a:solidFill>
                <a:schemeClr val="bg1"/>
              </a:solidFill>
              <a:latin typeface="Calibri" charset="0"/>
            </a:endParaRPr>
          </a:p>
        </p:txBody>
      </p:sp>
      <p:pic>
        <p:nvPicPr>
          <p:cNvPr id="29" name="Picture 28"/>
          <p:cNvPicPr>
            <a:picLocks noChangeAspect="1"/>
          </p:cNvPicPr>
          <p:nvPr userDrawn="1"/>
        </p:nvPicPr>
        <p:blipFill rotWithShape="1">
          <a:blip r:embed="rId2" cstate="screen">
            <a:extLst>
              <a:ext uri="{28A0092B-C50C-407E-A947-70E740481C1C}">
                <a14:useLocalDpi xmlns:a14="http://schemas.microsoft.com/office/drawing/2010/main"/>
              </a:ext>
            </a:extLst>
          </a:blip>
          <a:srcRect t="-17244" r="-31306"/>
          <a:stretch/>
        </p:blipFill>
        <p:spPr>
          <a:xfrm rot="5400000" flipH="1">
            <a:off x="5463012" y="5456709"/>
            <a:ext cx="576538" cy="2252545"/>
          </a:xfrm>
          <a:prstGeom prst="rect">
            <a:avLst/>
          </a:prstGeom>
        </p:spPr>
      </p:pic>
      <p:pic>
        <p:nvPicPr>
          <p:cNvPr id="30" name="Picture 29"/>
          <p:cNvPicPr>
            <a:picLocks noChangeAspect="1"/>
          </p:cNvPicPr>
          <p:nvPr userDrawn="1"/>
        </p:nvPicPr>
        <p:blipFill rotWithShape="1">
          <a:blip r:embed="rId3" cstate="screen">
            <a:biLevel thresh="25000"/>
            <a:alphaModFix amt="10000"/>
            <a:extLst>
              <a:ext uri="{28A0092B-C50C-407E-A947-70E740481C1C}">
                <a14:useLocalDpi xmlns:a14="http://schemas.microsoft.com/office/drawing/2010/main"/>
              </a:ext>
            </a:extLst>
          </a:blip>
          <a:srcRect r="-11862" b="-7710"/>
          <a:stretch/>
        </p:blipFill>
        <p:spPr>
          <a:xfrm rot="6575874">
            <a:off x="2301" y="900890"/>
            <a:ext cx="3830722" cy="5250535"/>
          </a:xfrm>
          <a:prstGeom prst="rect">
            <a:avLst/>
          </a:prstGeom>
        </p:spPr>
      </p:pic>
      <p:sp>
        <p:nvSpPr>
          <p:cNvPr id="3" name="Picture Placeholder 2"/>
          <p:cNvSpPr>
            <a:spLocks noGrp="1"/>
          </p:cNvSpPr>
          <p:nvPr>
            <p:ph type="pic" sz="quarter" idx="26"/>
          </p:nvPr>
        </p:nvSpPr>
        <p:spPr>
          <a:xfrm>
            <a:off x="0" y="0"/>
            <a:ext cx="12192000" cy="3339480"/>
          </a:xfrm>
          <a:custGeom>
            <a:avLst/>
            <a:gdLst>
              <a:gd name="connsiteX0" fmla="*/ 0 w 12192000"/>
              <a:gd name="connsiteY0" fmla="*/ 0 h 3392488"/>
              <a:gd name="connsiteX1" fmla="*/ 12192000 w 12192000"/>
              <a:gd name="connsiteY1" fmla="*/ 0 h 3392488"/>
              <a:gd name="connsiteX2" fmla="*/ 12192000 w 12192000"/>
              <a:gd name="connsiteY2" fmla="*/ 3392488 h 3392488"/>
              <a:gd name="connsiteX3" fmla="*/ 0 w 12192000"/>
              <a:gd name="connsiteY3" fmla="*/ 3392488 h 3392488"/>
              <a:gd name="connsiteX4" fmla="*/ 0 w 12192000"/>
              <a:gd name="connsiteY4" fmla="*/ 0 h 3392488"/>
              <a:gd name="connsiteX0" fmla="*/ 0 w 12192000"/>
              <a:gd name="connsiteY0" fmla="*/ 0 h 3392488"/>
              <a:gd name="connsiteX1" fmla="*/ 12192000 w 12192000"/>
              <a:gd name="connsiteY1" fmla="*/ 0 h 3392488"/>
              <a:gd name="connsiteX2" fmla="*/ 12192000 w 12192000"/>
              <a:gd name="connsiteY2" fmla="*/ 3392488 h 3392488"/>
              <a:gd name="connsiteX3" fmla="*/ 0 w 12192000"/>
              <a:gd name="connsiteY3" fmla="*/ 1364906 h 3392488"/>
              <a:gd name="connsiteX4" fmla="*/ 0 w 12192000"/>
              <a:gd name="connsiteY4" fmla="*/ 0 h 3392488"/>
              <a:gd name="connsiteX0" fmla="*/ 0 w 12192000"/>
              <a:gd name="connsiteY0" fmla="*/ 0 h 3339480"/>
              <a:gd name="connsiteX1" fmla="*/ 12192000 w 12192000"/>
              <a:gd name="connsiteY1" fmla="*/ 0 h 3339480"/>
              <a:gd name="connsiteX2" fmla="*/ 12192000 w 12192000"/>
              <a:gd name="connsiteY2" fmla="*/ 3339480 h 3339480"/>
              <a:gd name="connsiteX3" fmla="*/ 0 w 12192000"/>
              <a:gd name="connsiteY3" fmla="*/ 1364906 h 3339480"/>
              <a:gd name="connsiteX4" fmla="*/ 0 w 12192000"/>
              <a:gd name="connsiteY4" fmla="*/ 0 h 333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339480">
                <a:moveTo>
                  <a:pt x="0" y="0"/>
                </a:moveTo>
                <a:lnTo>
                  <a:pt x="12192000" y="0"/>
                </a:lnTo>
                <a:lnTo>
                  <a:pt x="12192000" y="3339480"/>
                </a:lnTo>
                <a:lnTo>
                  <a:pt x="0" y="1364906"/>
                </a:lnTo>
                <a:lnTo>
                  <a:pt x="0" y="0"/>
                </a:lnTo>
                <a:close/>
              </a:path>
            </a:pathLst>
          </a:custGeom>
        </p:spPr>
        <p:txBody>
          <a:bodyPr>
            <a:normAutofit/>
          </a:bodyPr>
          <a:lstStyle>
            <a:lvl1pPr algn="ctr">
              <a:defRPr sz="2400">
                <a:solidFill>
                  <a:schemeClr val="bg1">
                    <a:lumMod val="50000"/>
                  </a:schemeClr>
                </a:solidFill>
              </a:defRPr>
            </a:lvl1pPr>
          </a:lstStyle>
          <a:p>
            <a:endParaRPr lang="en-US" dirty="0"/>
          </a:p>
          <a:p>
            <a:r>
              <a:rPr lang="en-US" dirty="0"/>
              <a:t>Click here to add photo</a:t>
            </a:r>
          </a:p>
        </p:txBody>
      </p:sp>
    </p:spTree>
    <p:extLst>
      <p:ext uri="{BB962C8B-B14F-4D97-AF65-F5344CB8AC3E}">
        <p14:creationId xmlns:p14="http://schemas.microsoft.com/office/powerpoint/2010/main" val="40664334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Photo Top - Text Bottom -  PURPLE">
    <p:spTree>
      <p:nvGrpSpPr>
        <p:cNvPr id="1" name=""/>
        <p:cNvGrpSpPr/>
        <p:nvPr/>
      </p:nvGrpSpPr>
      <p:grpSpPr>
        <a:xfrm>
          <a:off x="0" y="0"/>
          <a:ext cx="0" cy="0"/>
          <a:chOff x="0" y="0"/>
          <a:chExt cx="0" cy="0"/>
        </a:xfrm>
      </p:grpSpPr>
      <p:grpSp>
        <p:nvGrpSpPr>
          <p:cNvPr id="18" name="Group 17"/>
          <p:cNvGrpSpPr/>
          <p:nvPr userDrawn="1"/>
        </p:nvGrpSpPr>
        <p:grpSpPr>
          <a:xfrm rot="5400000" flipH="1">
            <a:off x="3350513" y="-1970235"/>
            <a:ext cx="5496953" cy="12186020"/>
            <a:chOff x="-26505" y="-29327"/>
            <a:chExt cx="6096001" cy="6887327"/>
          </a:xfrm>
          <a:solidFill>
            <a:srgbClr val="AB5AB0"/>
          </a:solidFill>
        </p:grpSpPr>
        <p:sp>
          <p:nvSpPr>
            <p:cNvPr id="23" name="Rectangle 3"/>
            <p:cNvSpPr/>
            <p:nvPr userDrawn="1"/>
          </p:nvSpPr>
          <p:spPr>
            <a:xfrm flipH="1">
              <a:off x="-26505" y="-29327"/>
              <a:ext cx="6047673" cy="6882635"/>
            </a:xfrm>
            <a:custGeom>
              <a:avLst/>
              <a:gdLst>
                <a:gd name="connsiteX0" fmla="*/ 0 w 6069496"/>
                <a:gd name="connsiteY0" fmla="*/ 0 h 5380383"/>
                <a:gd name="connsiteX1" fmla="*/ 6069496 w 6069496"/>
                <a:gd name="connsiteY1" fmla="*/ 0 h 5380383"/>
                <a:gd name="connsiteX2" fmla="*/ 6069496 w 6069496"/>
                <a:gd name="connsiteY2" fmla="*/ 5380383 h 5380383"/>
                <a:gd name="connsiteX3" fmla="*/ 0 w 6069496"/>
                <a:gd name="connsiteY3" fmla="*/ 5380383 h 5380383"/>
                <a:gd name="connsiteX4" fmla="*/ 0 w 6069496"/>
                <a:gd name="connsiteY4" fmla="*/ 0 h 5380383"/>
                <a:gd name="connsiteX0" fmla="*/ 1298713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1298713 w 7368209"/>
                <a:gd name="connsiteY4" fmla="*/ 0 h 5380383"/>
                <a:gd name="connsiteX0" fmla="*/ 2782957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2782957 w 7368209"/>
                <a:gd name="connsiteY4" fmla="*/ 0 h 5380383"/>
                <a:gd name="connsiteX0" fmla="*/ 2822713 w 7407965"/>
                <a:gd name="connsiteY0" fmla="*/ 0 h 5380383"/>
                <a:gd name="connsiteX1" fmla="*/ 7407965 w 7407965"/>
                <a:gd name="connsiteY1" fmla="*/ 0 h 5380383"/>
                <a:gd name="connsiteX2" fmla="*/ 7407965 w 7407965"/>
                <a:gd name="connsiteY2" fmla="*/ 5380383 h 5380383"/>
                <a:gd name="connsiteX3" fmla="*/ 0 w 7407965"/>
                <a:gd name="connsiteY3" fmla="*/ 5221358 h 5380383"/>
                <a:gd name="connsiteX4" fmla="*/ 2822713 w 7407965"/>
                <a:gd name="connsiteY4" fmla="*/ 0 h 5380383"/>
                <a:gd name="connsiteX0" fmla="*/ 2834110 w 7419362"/>
                <a:gd name="connsiteY0" fmla="*/ 0 h 5380383"/>
                <a:gd name="connsiteX1" fmla="*/ 7419362 w 7419362"/>
                <a:gd name="connsiteY1" fmla="*/ 0 h 5380383"/>
                <a:gd name="connsiteX2" fmla="*/ 7419362 w 7419362"/>
                <a:gd name="connsiteY2" fmla="*/ 5380383 h 5380383"/>
                <a:gd name="connsiteX3" fmla="*/ 0 w 7419362"/>
                <a:gd name="connsiteY3" fmla="*/ 5377312 h 5380383"/>
                <a:gd name="connsiteX4" fmla="*/ 2834110 w 7419362"/>
                <a:gd name="connsiteY4" fmla="*/ 0 h 5380383"/>
                <a:gd name="connsiteX0" fmla="*/ 2834110 w 7419362"/>
                <a:gd name="connsiteY0" fmla="*/ 0 h 5377312"/>
                <a:gd name="connsiteX1" fmla="*/ 7419362 w 7419362"/>
                <a:gd name="connsiteY1" fmla="*/ 0 h 5377312"/>
                <a:gd name="connsiteX2" fmla="*/ 7259806 w 7419362"/>
                <a:gd name="connsiteY2" fmla="*/ 5328399 h 5377312"/>
                <a:gd name="connsiteX3" fmla="*/ 0 w 7419362"/>
                <a:gd name="connsiteY3" fmla="*/ 5377312 h 5377312"/>
                <a:gd name="connsiteX4" fmla="*/ 2834110 w 7419362"/>
                <a:gd name="connsiteY4" fmla="*/ 0 h 5377312"/>
                <a:gd name="connsiteX0" fmla="*/ 2834110 w 7419362"/>
                <a:gd name="connsiteY0" fmla="*/ 0 h 5380383"/>
                <a:gd name="connsiteX1" fmla="*/ 7419362 w 7419362"/>
                <a:gd name="connsiteY1" fmla="*/ 0 h 5380383"/>
                <a:gd name="connsiteX2" fmla="*/ 7385172 w 7419362"/>
                <a:gd name="connsiteY2" fmla="*/ 5380383 h 5380383"/>
                <a:gd name="connsiteX3" fmla="*/ 0 w 7419362"/>
                <a:gd name="connsiteY3" fmla="*/ 5377312 h 5380383"/>
                <a:gd name="connsiteX4" fmla="*/ 2834110 w 7419362"/>
                <a:gd name="connsiteY4" fmla="*/ 0 h 538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362" h="5380383">
                  <a:moveTo>
                    <a:pt x="2834110" y="0"/>
                  </a:moveTo>
                  <a:lnTo>
                    <a:pt x="7419362" y="0"/>
                  </a:lnTo>
                  <a:lnTo>
                    <a:pt x="7385172" y="5380383"/>
                  </a:lnTo>
                  <a:lnTo>
                    <a:pt x="0" y="5377312"/>
                  </a:lnTo>
                  <a:lnTo>
                    <a:pt x="28341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4"/>
            <p:cNvSpPr/>
            <p:nvPr userDrawn="1"/>
          </p:nvSpPr>
          <p:spPr>
            <a:xfrm flipH="1">
              <a:off x="3488291" y="-29327"/>
              <a:ext cx="2581205" cy="6887327"/>
            </a:xfrm>
            <a:custGeom>
              <a:avLst/>
              <a:gdLst>
                <a:gd name="connsiteX0" fmla="*/ 0 w 1060174"/>
                <a:gd name="connsiteY0" fmla="*/ 0 h 4916557"/>
                <a:gd name="connsiteX1" fmla="*/ 1060174 w 1060174"/>
                <a:gd name="connsiteY1" fmla="*/ 0 h 4916557"/>
                <a:gd name="connsiteX2" fmla="*/ 1060174 w 1060174"/>
                <a:gd name="connsiteY2" fmla="*/ 4916557 h 4916557"/>
                <a:gd name="connsiteX3" fmla="*/ 0 w 1060174"/>
                <a:gd name="connsiteY3" fmla="*/ 4916557 h 4916557"/>
                <a:gd name="connsiteX4" fmla="*/ 0 w 1060174"/>
                <a:gd name="connsiteY4" fmla="*/ 0 h 4916557"/>
                <a:gd name="connsiteX0" fmla="*/ 2862470 w 3922644"/>
                <a:gd name="connsiteY0" fmla="*/ 0 h 4916557"/>
                <a:gd name="connsiteX1" fmla="*/ 3922644 w 3922644"/>
                <a:gd name="connsiteY1" fmla="*/ 0 h 4916557"/>
                <a:gd name="connsiteX2" fmla="*/ 3922644 w 3922644"/>
                <a:gd name="connsiteY2" fmla="*/ 4916557 h 4916557"/>
                <a:gd name="connsiteX3" fmla="*/ 0 w 3922644"/>
                <a:gd name="connsiteY3" fmla="*/ 4863548 h 4916557"/>
                <a:gd name="connsiteX4" fmla="*/ 2862470 w 3922644"/>
                <a:gd name="connsiteY4" fmla="*/ 0 h 4916557"/>
                <a:gd name="connsiteX0" fmla="*/ 2862470 w 3922644"/>
                <a:gd name="connsiteY0" fmla="*/ 0 h 4969566"/>
                <a:gd name="connsiteX1" fmla="*/ 3922644 w 3922644"/>
                <a:gd name="connsiteY1" fmla="*/ 0 h 4969566"/>
                <a:gd name="connsiteX2" fmla="*/ 490331 w 3922644"/>
                <a:gd name="connsiteY2" fmla="*/ 4969566 h 4969566"/>
                <a:gd name="connsiteX3" fmla="*/ 0 w 3922644"/>
                <a:gd name="connsiteY3" fmla="*/ 4863548 h 4969566"/>
                <a:gd name="connsiteX4" fmla="*/ 2862470 w 3922644"/>
                <a:gd name="connsiteY4" fmla="*/ 0 h 4969566"/>
                <a:gd name="connsiteX0" fmla="*/ 2888975 w 3949149"/>
                <a:gd name="connsiteY0" fmla="*/ 0 h 4969566"/>
                <a:gd name="connsiteX1" fmla="*/ 3949149 w 3949149"/>
                <a:gd name="connsiteY1" fmla="*/ 0 h 4969566"/>
                <a:gd name="connsiteX2" fmla="*/ 516836 w 3949149"/>
                <a:gd name="connsiteY2" fmla="*/ 4969566 h 4969566"/>
                <a:gd name="connsiteX3" fmla="*/ 0 w 3949149"/>
                <a:gd name="connsiteY3" fmla="*/ 4956314 h 4969566"/>
                <a:gd name="connsiteX4" fmla="*/ 2888975 w 3949149"/>
                <a:gd name="connsiteY4" fmla="*/ 0 h 4969566"/>
                <a:gd name="connsiteX0" fmla="*/ 2888975 w 3432314"/>
                <a:gd name="connsiteY0" fmla="*/ 0 h 4969566"/>
                <a:gd name="connsiteX1" fmla="*/ 3432314 w 3432314"/>
                <a:gd name="connsiteY1" fmla="*/ 13252 h 4969566"/>
                <a:gd name="connsiteX2" fmla="*/ 516836 w 3432314"/>
                <a:gd name="connsiteY2" fmla="*/ 4969566 h 4969566"/>
                <a:gd name="connsiteX3" fmla="*/ 0 w 3432314"/>
                <a:gd name="connsiteY3" fmla="*/ 4956314 h 4969566"/>
                <a:gd name="connsiteX4" fmla="*/ 2888975 w 3432314"/>
                <a:gd name="connsiteY4" fmla="*/ 0 h 4969566"/>
                <a:gd name="connsiteX0" fmla="*/ 3101010 w 3644349"/>
                <a:gd name="connsiteY0" fmla="*/ 0 h 5103717"/>
                <a:gd name="connsiteX1" fmla="*/ 3644349 w 3644349"/>
                <a:gd name="connsiteY1" fmla="*/ 13252 h 5103717"/>
                <a:gd name="connsiteX2" fmla="*/ 728871 w 3644349"/>
                <a:gd name="connsiteY2" fmla="*/ 4969566 h 5103717"/>
                <a:gd name="connsiteX3" fmla="*/ 0 w 3644349"/>
                <a:gd name="connsiteY3" fmla="*/ 5103717 h 5103717"/>
                <a:gd name="connsiteX4" fmla="*/ 3101010 w 3644349"/>
                <a:gd name="connsiteY4" fmla="*/ 0 h 5103717"/>
                <a:gd name="connsiteX0" fmla="*/ 3101010 w 3644349"/>
                <a:gd name="connsiteY0" fmla="*/ 0 h 5103717"/>
                <a:gd name="connsiteX1" fmla="*/ 3644349 w 3644349"/>
                <a:gd name="connsiteY1" fmla="*/ 13252 h 5103717"/>
                <a:gd name="connsiteX2" fmla="*/ 569844 w 3644349"/>
                <a:gd name="connsiteY2" fmla="*/ 5087489 h 5103717"/>
                <a:gd name="connsiteX3" fmla="*/ 0 w 3644349"/>
                <a:gd name="connsiteY3" fmla="*/ 5103717 h 5103717"/>
                <a:gd name="connsiteX4" fmla="*/ 3101010 w 3644349"/>
                <a:gd name="connsiteY4" fmla="*/ 0 h 5103717"/>
                <a:gd name="connsiteX0" fmla="*/ 3101010 w 3644349"/>
                <a:gd name="connsiteY0" fmla="*/ 0 h 5107143"/>
                <a:gd name="connsiteX1" fmla="*/ 3644349 w 3644349"/>
                <a:gd name="connsiteY1" fmla="*/ 13252 h 5107143"/>
                <a:gd name="connsiteX2" fmla="*/ 569844 w 3644349"/>
                <a:gd name="connsiteY2" fmla="*/ 5107143 h 5107143"/>
                <a:gd name="connsiteX3" fmla="*/ 0 w 3644349"/>
                <a:gd name="connsiteY3" fmla="*/ 5103717 h 5107143"/>
                <a:gd name="connsiteX4" fmla="*/ 3101010 w 3644349"/>
                <a:gd name="connsiteY4" fmla="*/ 0 h 5107143"/>
                <a:gd name="connsiteX0" fmla="*/ 3101010 w 3682158"/>
                <a:gd name="connsiteY0" fmla="*/ 0 h 5107143"/>
                <a:gd name="connsiteX1" fmla="*/ 3682158 w 3682158"/>
                <a:gd name="connsiteY1" fmla="*/ 3425 h 5107143"/>
                <a:gd name="connsiteX2" fmla="*/ 569844 w 3682158"/>
                <a:gd name="connsiteY2" fmla="*/ 5107143 h 5107143"/>
                <a:gd name="connsiteX3" fmla="*/ 0 w 3682158"/>
                <a:gd name="connsiteY3" fmla="*/ 5103717 h 5107143"/>
                <a:gd name="connsiteX4" fmla="*/ 3101010 w 3682158"/>
                <a:gd name="connsiteY4" fmla="*/ 0 h 510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158" h="5107143">
                  <a:moveTo>
                    <a:pt x="3101010" y="0"/>
                  </a:moveTo>
                  <a:lnTo>
                    <a:pt x="3682158" y="3425"/>
                  </a:lnTo>
                  <a:lnTo>
                    <a:pt x="569844" y="5107143"/>
                  </a:lnTo>
                  <a:lnTo>
                    <a:pt x="0" y="5103717"/>
                  </a:lnTo>
                  <a:lnTo>
                    <a:pt x="31010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4" name="Straight Connector 23"/>
          <p:cNvCxnSpPr/>
          <p:nvPr userDrawn="1"/>
        </p:nvCxnSpPr>
        <p:spPr>
          <a:xfrm flipH="1">
            <a:off x="332508" y="4442958"/>
            <a:ext cx="11628648" cy="0"/>
          </a:xfrm>
          <a:prstGeom prst="line">
            <a:avLst/>
          </a:prstGeom>
          <a:ln>
            <a:solidFill>
              <a:srgbClr val="A3CEC2"/>
            </a:solidFill>
          </a:ln>
        </p:spPr>
        <p:style>
          <a:lnRef idx="1">
            <a:schemeClr val="accent1"/>
          </a:lnRef>
          <a:fillRef idx="0">
            <a:schemeClr val="accent1"/>
          </a:fillRef>
          <a:effectRef idx="0">
            <a:schemeClr val="accent1"/>
          </a:effectRef>
          <a:fontRef idx="minor">
            <a:schemeClr val="tx1"/>
          </a:fontRef>
        </p:style>
      </p:cxnSp>
      <p:sp>
        <p:nvSpPr>
          <p:cNvPr id="26"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27"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sp>
        <p:nvSpPr>
          <p:cNvPr id="28" name="テキスト プレースホルダー 36"/>
          <p:cNvSpPr txBox="1">
            <a:spLocks/>
          </p:cNvSpPr>
          <p:nvPr userDrawn="1"/>
        </p:nvSpPr>
        <p:spPr bwMode="auto">
          <a:xfrm>
            <a:off x="285884" y="6095999"/>
            <a:ext cx="11400992" cy="41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baseline="0" dirty="0">
                <a:solidFill>
                  <a:srgbClr val="A3CEC2"/>
                </a:solidFill>
                <a:latin typeface="Calibri" charset="0"/>
              </a:rPr>
              <a:t>RESTART + </a:t>
            </a:r>
            <a:r>
              <a:rPr lang="en-US" altLang="ja-JP" sz="1100" b="0" baseline="0" dirty="0">
                <a:solidFill>
                  <a:schemeClr val="bg1"/>
                </a:solidFill>
                <a:latin typeface="Calibri" charset="0"/>
              </a:rPr>
              <a:t>communities in action</a:t>
            </a:r>
            <a:endParaRPr kumimoji="1" lang="ja-JP" altLang="en-US" sz="1100" b="0" dirty="0">
              <a:solidFill>
                <a:schemeClr val="bg1"/>
              </a:solidFill>
              <a:latin typeface="Calibri" charset="0"/>
            </a:endParaRPr>
          </a:p>
        </p:txBody>
      </p:sp>
      <p:pic>
        <p:nvPicPr>
          <p:cNvPr id="29" name="Picture 28"/>
          <p:cNvPicPr>
            <a:picLocks noChangeAspect="1"/>
          </p:cNvPicPr>
          <p:nvPr userDrawn="1"/>
        </p:nvPicPr>
        <p:blipFill rotWithShape="1">
          <a:blip r:embed="rId2" cstate="screen">
            <a:extLst>
              <a:ext uri="{28A0092B-C50C-407E-A947-70E740481C1C}">
                <a14:useLocalDpi xmlns:a14="http://schemas.microsoft.com/office/drawing/2010/main"/>
              </a:ext>
            </a:extLst>
          </a:blip>
          <a:srcRect t="-17244" r="-31306"/>
          <a:stretch/>
        </p:blipFill>
        <p:spPr>
          <a:xfrm rot="5400000" flipH="1">
            <a:off x="5463012" y="5456709"/>
            <a:ext cx="576538" cy="2252545"/>
          </a:xfrm>
          <a:prstGeom prst="rect">
            <a:avLst/>
          </a:prstGeom>
        </p:spPr>
      </p:pic>
      <p:pic>
        <p:nvPicPr>
          <p:cNvPr id="30" name="Picture 29"/>
          <p:cNvPicPr>
            <a:picLocks noChangeAspect="1"/>
          </p:cNvPicPr>
          <p:nvPr userDrawn="1"/>
        </p:nvPicPr>
        <p:blipFill rotWithShape="1">
          <a:blip r:embed="rId3" cstate="screen">
            <a:biLevel thresh="25000"/>
            <a:alphaModFix amt="10000"/>
            <a:extLst>
              <a:ext uri="{28A0092B-C50C-407E-A947-70E740481C1C}">
                <a14:useLocalDpi xmlns:a14="http://schemas.microsoft.com/office/drawing/2010/main"/>
              </a:ext>
            </a:extLst>
          </a:blip>
          <a:srcRect r="-11862" b="-7710"/>
          <a:stretch/>
        </p:blipFill>
        <p:spPr>
          <a:xfrm rot="6575874">
            <a:off x="2301" y="900890"/>
            <a:ext cx="3830722" cy="5250535"/>
          </a:xfrm>
          <a:prstGeom prst="rect">
            <a:avLst/>
          </a:prstGeom>
        </p:spPr>
      </p:pic>
      <p:sp>
        <p:nvSpPr>
          <p:cNvPr id="3" name="Picture Placeholder 2"/>
          <p:cNvSpPr>
            <a:spLocks noGrp="1"/>
          </p:cNvSpPr>
          <p:nvPr>
            <p:ph type="pic" sz="quarter" idx="26"/>
          </p:nvPr>
        </p:nvSpPr>
        <p:spPr>
          <a:xfrm>
            <a:off x="0" y="0"/>
            <a:ext cx="12192000" cy="3339480"/>
          </a:xfrm>
          <a:custGeom>
            <a:avLst/>
            <a:gdLst>
              <a:gd name="connsiteX0" fmla="*/ 0 w 12192000"/>
              <a:gd name="connsiteY0" fmla="*/ 0 h 3392488"/>
              <a:gd name="connsiteX1" fmla="*/ 12192000 w 12192000"/>
              <a:gd name="connsiteY1" fmla="*/ 0 h 3392488"/>
              <a:gd name="connsiteX2" fmla="*/ 12192000 w 12192000"/>
              <a:gd name="connsiteY2" fmla="*/ 3392488 h 3392488"/>
              <a:gd name="connsiteX3" fmla="*/ 0 w 12192000"/>
              <a:gd name="connsiteY3" fmla="*/ 3392488 h 3392488"/>
              <a:gd name="connsiteX4" fmla="*/ 0 w 12192000"/>
              <a:gd name="connsiteY4" fmla="*/ 0 h 3392488"/>
              <a:gd name="connsiteX0" fmla="*/ 0 w 12192000"/>
              <a:gd name="connsiteY0" fmla="*/ 0 h 3392488"/>
              <a:gd name="connsiteX1" fmla="*/ 12192000 w 12192000"/>
              <a:gd name="connsiteY1" fmla="*/ 0 h 3392488"/>
              <a:gd name="connsiteX2" fmla="*/ 12192000 w 12192000"/>
              <a:gd name="connsiteY2" fmla="*/ 3392488 h 3392488"/>
              <a:gd name="connsiteX3" fmla="*/ 0 w 12192000"/>
              <a:gd name="connsiteY3" fmla="*/ 1364906 h 3392488"/>
              <a:gd name="connsiteX4" fmla="*/ 0 w 12192000"/>
              <a:gd name="connsiteY4" fmla="*/ 0 h 3392488"/>
              <a:gd name="connsiteX0" fmla="*/ 0 w 12192000"/>
              <a:gd name="connsiteY0" fmla="*/ 0 h 3339480"/>
              <a:gd name="connsiteX1" fmla="*/ 12192000 w 12192000"/>
              <a:gd name="connsiteY1" fmla="*/ 0 h 3339480"/>
              <a:gd name="connsiteX2" fmla="*/ 12192000 w 12192000"/>
              <a:gd name="connsiteY2" fmla="*/ 3339480 h 3339480"/>
              <a:gd name="connsiteX3" fmla="*/ 0 w 12192000"/>
              <a:gd name="connsiteY3" fmla="*/ 1364906 h 3339480"/>
              <a:gd name="connsiteX4" fmla="*/ 0 w 12192000"/>
              <a:gd name="connsiteY4" fmla="*/ 0 h 333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339480">
                <a:moveTo>
                  <a:pt x="0" y="0"/>
                </a:moveTo>
                <a:lnTo>
                  <a:pt x="12192000" y="0"/>
                </a:lnTo>
                <a:lnTo>
                  <a:pt x="12192000" y="3339480"/>
                </a:lnTo>
                <a:lnTo>
                  <a:pt x="0" y="1364906"/>
                </a:lnTo>
                <a:lnTo>
                  <a:pt x="0" y="0"/>
                </a:lnTo>
                <a:close/>
              </a:path>
            </a:pathLst>
          </a:custGeom>
        </p:spPr>
        <p:txBody>
          <a:bodyPr>
            <a:normAutofit/>
          </a:bodyPr>
          <a:lstStyle>
            <a:lvl1pPr algn="ctr">
              <a:defRPr sz="2400">
                <a:solidFill>
                  <a:schemeClr val="bg1">
                    <a:lumMod val="50000"/>
                  </a:schemeClr>
                </a:solidFill>
              </a:defRPr>
            </a:lvl1pPr>
          </a:lstStyle>
          <a:p>
            <a:endParaRPr lang="en-US" dirty="0"/>
          </a:p>
          <a:p>
            <a:r>
              <a:rPr lang="en-US" dirty="0"/>
              <a:t>Click here to add photo</a:t>
            </a:r>
          </a:p>
        </p:txBody>
      </p:sp>
    </p:spTree>
    <p:extLst>
      <p:ext uri="{BB962C8B-B14F-4D97-AF65-F5344CB8AC3E}">
        <p14:creationId xmlns:p14="http://schemas.microsoft.com/office/powerpoint/2010/main" val="22854373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Photo Top - Text Bottom -  PURPLE">
    <p:spTree>
      <p:nvGrpSpPr>
        <p:cNvPr id="1" name=""/>
        <p:cNvGrpSpPr/>
        <p:nvPr/>
      </p:nvGrpSpPr>
      <p:grpSpPr>
        <a:xfrm>
          <a:off x="0" y="0"/>
          <a:ext cx="0" cy="0"/>
          <a:chOff x="0" y="0"/>
          <a:chExt cx="0" cy="0"/>
        </a:xfrm>
      </p:grpSpPr>
      <p:grpSp>
        <p:nvGrpSpPr>
          <p:cNvPr id="18" name="Group 17"/>
          <p:cNvGrpSpPr/>
          <p:nvPr userDrawn="1"/>
        </p:nvGrpSpPr>
        <p:grpSpPr>
          <a:xfrm rot="5400000" flipH="1">
            <a:off x="3350513" y="-1970235"/>
            <a:ext cx="5496953" cy="12186020"/>
            <a:chOff x="-26505" y="-29327"/>
            <a:chExt cx="6096001" cy="6887327"/>
          </a:xfrm>
          <a:solidFill>
            <a:srgbClr val="68BBAF"/>
          </a:solidFill>
        </p:grpSpPr>
        <p:sp>
          <p:nvSpPr>
            <p:cNvPr id="23" name="Rectangle 3"/>
            <p:cNvSpPr/>
            <p:nvPr userDrawn="1"/>
          </p:nvSpPr>
          <p:spPr>
            <a:xfrm flipH="1">
              <a:off x="-26505" y="-29327"/>
              <a:ext cx="6047673" cy="6882635"/>
            </a:xfrm>
            <a:custGeom>
              <a:avLst/>
              <a:gdLst>
                <a:gd name="connsiteX0" fmla="*/ 0 w 6069496"/>
                <a:gd name="connsiteY0" fmla="*/ 0 h 5380383"/>
                <a:gd name="connsiteX1" fmla="*/ 6069496 w 6069496"/>
                <a:gd name="connsiteY1" fmla="*/ 0 h 5380383"/>
                <a:gd name="connsiteX2" fmla="*/ 6069496 w 6069496"/>
                <a:gd name="connsiteY2" fmla="*/ 5380383 h 5380383"/>
                <a:gd name="connsiteX3" fmla="*/ 0 w 6069496"/>
                <a:gd name="connsiteY3" fmla="*/ 5380383 h 5380383"/>
                <a:gd name="connsiteX4" fmla="*/ 0 w 6069496"/>
                <a:gd name="connsiteY4" fmla="*/ 0 h 5380383"/>
                <a:gd name="connsiteX0" fmla="*/ 1298713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1298713 w 7368209"/>
                <a:gd name="connsiteY4" fmla="*/ 0 h 5380383"/>
                <a:gd name="connsiteX0" fmla="*/ 2782957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2782957 w 7368209"/>
                <a:gd name="connsiteY4" fmla="*/ 0 h 5380383"/>
                <a:gd name="connsiteX0" fmla="*/ 2822713 w 7407965"/>
                <a:gd name="connsiteY0" fmla="*/ 0 h 5380383"/>
                <a:gd name="connsiteX1" fmla="*/ 7407965 w 7407965"/>
                <a:gd name="connsiteY1" fmla="*/ 0 h 5380383"/>
                <a:gd name="connsiteX2" fmla="*/ 7407965 w 7407965"/>
                <a:gd name="connsiteY2" fmla="*/ 5380383 h 5380383"/>
                <a:gd name="connsiteX3" fmla="*/ 0 w 7407965"/>
                <a:gd name="connsiteY3" fmla="*/ 5221358 h 5380383"/>
                <a:gd name="connsiteX4" fmla="*/ 2822713 w 7407965"/>
                <a:gd name="connsiteY4" fmla="*/ 0 h 5380383"/>
                <a:gd name="connsiteX0" fmla="*/ 2834110 w 7419362"/>
                <a:gd name="connsiteY0" fmla="*/ 0 h 5380383"/>
                <a:gd name="connsiteX1" fmla="*/ 7419362 w 7419362"/>
                <a:gd name="connsiteY1" fmla="*/ 0 h 5380383"/>
                <a:gd name="connsiteX2" fmla="*/ 7419362 w 7419362"/>
                <a:gd name="connsiteY2" fmla="*/ 5380383 h 5380383"/>
                <a:gd name="connsiteX3" fmla="*/ 0 w 7419362"/>
                <a:gd name="connsiteY3" fmla="*/ 5377312 h 5380383"/>
                <a:gd name="connsiteX4" fmla="*/ 2834110 w 7419362"/>
                <a:gd name="connsiteY4" fmla="*/ 0 h 5380383"/>
                <a:gd name="connsiteX0" fmla="*/ 2834110 w 7419362"/>
                <a:gd name="connsiteY0" fmla="*/ 0 h 5377312"/>
                <a:gd name="connsiteX1" fmla="*/ 7419362 w 7419362"/>
                <a:gd name="connsiteY1" fmla="*/ 0 h 5377312"/>
                <a:gd name="connsiteX2" fmla="*/ 7259806 w 7419362"/>
                <a:gd name="connsiteY2" fmla="*/ 5328399 h 5377312"/>
                <a:gd name="connsiteX3" fmla="*/ 0 w 7419362"/>
                <a:gd name="connsiteY3" fmla="*/ 5377312 h 5377312"/>
                <a:gd name="connsiteX4" fmla="*/ 2834110 w 7419362"/>
                <a:gd name="connsiteY4" fmla="*/ 0 h 5377312"/>
                <a:gd name="connsiteX0" fmla="*/ 2834110 w 7419362"/>
                <a:gd name="connsiteY0" fmla="*/ 0 h 5380383"/>
                <a:gd name="connsiteX1" fmla="*/ 7419362 w 7419362"/>
                <a:gd name="connsiteY1" fmla="*/ 0 h 5380383"/>
                <a:gd name="connsiteX2" fmla="*/ 7385172 w 7419362"/>
                <a:gd name="connsiteY2" fmla="*/ 5380383 h 5380383"/>
                <a:gd name="connsiteX3" fmla="*/ 0 w 7419362"/>
                <a:gd name="connsiteY3" fmla="*/ 5377312 h 5380383"/>
                <a:gd name="connsiteX4" fmla="*/ 2834110 w 7419362"/>
                <a:gd name="connsiteY4" fmla="*/ 0 h 538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362" h="5380383">
                  <a:moveTo>
                    <a:pt x="2834110" y="0"/>
                  </a:moveTo>
                  <a:lnTo>
                    <a:pt x="7419362" y="0"/>
                  </a:lnTo>
                  <a:lnTo>
                    <a:pt x="7385172" y="5380383"/>
                  </a:lnTo>
                  <a:lnTo>
                    <a:pt x="0" y="5377312"/>
                  </a:lnTo>
                  <a:lnTo>
                    <a:pt x="28341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4"/>
            <p:cNvSpPr/>
            <p:nvPr userDrawn="1"/>
          </p:nvSpPr>
          <p:spPr>
            <a:xfrm flipH="1">
              <a:off x="3488291" y="-29327"/>
              <a:ext cx="2581205" cy="6887327"/>
            </a:xfrm>
            <a:custGeom>
              <a:avLst/>
              <a:gdLst>
                <a:gd name="connsiteX0" fmla="*/ 0 w 1060174"/>
                <a:gd name="connsiteY0" fmla="*/ 0 h 4916557"/>
                <a:gd name="connsiteX1" fmla="*/ 1060174 w 1060174"/>
                <a:gd name="connsiteY1" fmla="*/ 0 h 4916557"/>
                <a:gd name="connsiteX2" fmla="*/ 1060174 w 1060174"/>
                <a:gd name="connsiteY2" fmla="*/ 4916557 h 4916557"/>
                <a:gd name="connsiteX3" fmla="*/ 0 w 1060174"/>
                <a:gd name="connsiteY3" fmla="*/ 4916557 h 4916557"/>
                <a:gd name="connsiteX4" fmla="*/ 0 w 1060174"/>
                <a:gd name="connsiteY4" fmla="*/ 0 h 4916557"/>
                <a:gd name="connsiteX0" fmla="*/ 2862470 w 3922644"/>
                <a:gd name="connsiteY0" fmla="*/ 0 h 4916557"/>
                <a:gd name="connsiteX1" fmla="*/ 3922644 w 3922644"/>
                <a:gd name="connsiteY1" fmla="*/ 0 h 4916557"/>
                <a:gd name="connsiteX2" fmla="*/ 3922644 w 3922644"/>
                <a:gd name="connsiteY2" fmla="*/ 4916557 h 4916557"/>
                <a:gd name="connsiteX3" fmla="*/ 0 w 3922644"/>
                <a:gd name="connsiteY3" fmla="*/ 4863548 h 4916557"/>
                <a:gd name="connsiteX4" fmla="*/ 2862470 w 3922644"/>
                <a:gd name="connsiteY4" fmla="*/ 0 h 4916557"/>
                <a:gd name="connsiteX0" fmla="*/ 2862470 w 3922644"/>
                <a:gd name="connsiteY0" fmla="*/ 0 h 4969566"/>
                <a:gd name="connsiteX1" fmla="*/ 3922644 w 3922644"/>
                <a:gd name="connsiteY1" fmla="*/ 0 h 4969566"/>
                <a:gd name="connsiteX2" fmla="*/ 490331 w 3922644"/>
                <a:gd name="connsiteY2" fmla="*/ 4969566 h 4969566"/>
                <a:gd name="connsiteX3" fmla="*/ 0 w 3922644"/>
                <a:gd name="connsiteY3" fmla="*/ 4863548 h 4969566"/>
                <a:gd name="connsiteX4" fmla="*/ 2862470 w 3922644"/>
                <a:gd name="connsiteY4" fmla="*/ 0 h 4969566"/>
                <a:gd name="connsiteX0" fmla="*/ 2888975 w 3949149"/>
                <a:gd name="connsiteY0" fmla="*/ 0 h 4969566"/>
                <a:gd name="connsiteX1" fmla="*/ 3949149 w 3949149"/>
                <a:gd name="connsiteY1" fmla="*/ 0 h 4969566"/>
                <a:gd name="connsiteX2" fmla="*/ 516836 w 3949149"/>
                <a:gd name="connsiteY2" fmla="*/ 4969566 h 4969566"/>
                <a:gd name="connsiteX3" fmla="*/ 0 w 3949149"/>
                <a:gd name="connsiteY3" fmla="*/ 4956314 h 4969566"/>
                <a:gd name="connsiteX4" fmla="*/ 2888975 w 3949149"/>
                <a:gd name="connsiteY4" fmla="*/ 0 h 4969566"/>
                <a:gd name="connsiteX0" fmla="*/ 2888975 w 3432314"/>
                <a:gd name="connsiteY0" fmla="*/ 0 h 4969566"/>
                <a:gd name="connsiteX1" fmla="*/ 3432314 w 3432314"/>
                <a:gd name="connsiteY1" fmla="*/ 13252 h 4969566"/>
                <a:gd name="connsiteX2" fmla="*/ 516836 w 3432314"/>
                <a:gd name="connsiteY2" fmla="*/ 4969566 h 4969566"/>
                <a:gd name="connsiteX3" fmla="*/ 0 w 3432314"/>
                <a:gd name="connsiteY3" fmla="*/ 4956314 h 4969566"/>
                <a:gd name="connsiteX4" fmla="*/ 2888975 w 3432314"/>
                <a:gd name="connsiteY4" fmla="*/ 0 h 4969566"/>
                <a:gd name="connsiteX0" fmla="*/ 3101010 w 3644349"/>
                <a:gd name="connsiteY0" fmla="*/ 0 h 5103717"/>
                <a:gd name="connsiteX1" fmla="*/ 3644349 w 3644349"/>
                <a:gd name="connsiteY1" fmla="*/ 13252 h 5103717"/>
                <a:gd name="connsiteX2" fmla="*/ 728871 w 3644349"/>
                <a:gd name="connsiteY2" fmla="*/ 4969566 h 5103717"/>
                <a:gd name="connsiteX3" fmla="*/ 0 w 3644349"/>
                <a:gd name="connsiteY3" fmla="*/ 5103717 h 5103717"/>
                <a:gd name="connsiteX4" fmla="*/ 3101010 w 3644349"/>
                <a:gd name="connsiteY4" fmla="*/ 0 h 5103717"/>
                <a:gd name="connsiteX0" fmla="*/ 3101010 w 3644349"/>
                <a:gd name="connsiteY0" fmla="*/ 0 h 5103717"/>
                <a:gd name="connsiteX1" fmla="*/ 3644349 w 3644349"/>
                <a:gd name="connsiteY1" fmla="*/ 13252 h 5103717"/>
                <a:gd name="connsiteX2" fmla="*/ 569844 w 3644349"/>
                <a:gd name="connsiteY2" fmla="*/ 5087489 h 5103717"/>
                <a:gd name="connsiteX3" fmla="*/ 0 w 3644349"/>
                <a:gd name="connsiteY3" fmla="*/ 5103717 h 5103717"/>
                <a:gd name="connsiteX4" fmla="*/ 3101010 w 3644349"/>
                <a:gd name="connsiteY4" fmla="*/ 0 h 5103717"/>
                <a:gd name="connsiteX0" fmla="*/ 3101010 w 3644349"/>
                <a:gd name="connsiteY0" fmla="*/ 0 h 5107143"/>
                <a:gd name="connsiteX1" fmla="*/ 3644349 w 3644349"/>
                <a:gd name="connsiteY1" fmla="*/ 13252 h 5107143"/>
                <a:gd name="connsiteX2" fmla="*/ 569844 w 3644349"/>
                <a:gd name="connsiteY2" fmla="*/ 5107143 h 5107143"/>
                <a:gd name="connsiteX3" fmla="*/ 0 w 3644349"/>
                <a:gd name="connsiteY3" fmla="*/ 5103717 h 5107143"/>
                <a:gd name="connsiteX4" fmla="*/ 3101010 w 3644349"/>
                <a:gd name="connsiteY4" fmla="*/ 0 h 5107143"/>
                <a:gd name="connsiteX0" fmla="*/ 3101010 w 3682158"/>
                <a:gd name="connsiteY0" fmla="*/ 0 h 5107143"/>
                <a:gd name="connsiteX1" fmla="*/ 3682158 w 3682158"/>
                <a:gd name="connsiteY1" fmla="*/ 3425 h 5107143"/>
                <a:gd name="connsiteX2" fmla="*/ 569844 w 3682158"/>
                <a:gd name="connsiteY2" fmla="*/ 5107143 h 5107143"/>
                <a:gd name="connsiteX3" fmla="*/ 0 w 3682158"/>
                <a:gd name="connsiteY3" fmla="*/ 5103717 h 5107143"/>
                <a:gd name="connsiteX4" fmla="*/ 3101010 w 3682158"/>
                <a:gd name="connsiteY4" fmla="*/ 0 h 510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158" h="5107143">
                  <a:moveTo>
                    <a:pt x="3101010" y="0"/>
                  </a:moveTo>
                  <a:lnTo>
                    <a:pt x="3682158" y="3425"/>
                  </a:lnTo>
                  <a:lnTo>
                    <a:pt x="569844" y="5107143"/>
                  </a:lnTo>
                  <a:lnTo>
                    <a:pt x="0" y="5103717"/>
                  </a:lnTo>
                  <a:lnTo>
                    <a:pt x="31010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4" name="Straight Connector 23"/>
          <p:cNvCxnSpPr/>
          <p:nvPr userDrawn="1"/>
        </p:nvCxnSpPr>
        <p:spPr>
          <a:xfrm flipH="1">
            <a:off x="332508" y="4442958"/>
            <a:ext cx="11628648" cy="0"/>
          </a:xfrm>
          <a:prstGeom prst="line">
            <a:avLst/>
          </a:prstGeom>
          <a:ln>
            <a:solidFill>
              <a:srgbClr val="A3CEC2"/>
            </a:solidFill>
          </a:ln>
        </p:spPr>
        <p:style>
          <a:lnRef idx="1">
            <a:schemeClr val="accent1"/>
          </a:lnRef>
          <a:fillRef idx="0">
            <a:schemeClr val="accent1"/>
          </a:fillRef>
          <a:effectRef idx="0">
            <a:schemeClr val="accent1"/>
          </a:effectRef>
          <a:fontRef idx="minor">
            <a:schemeClr val="tx1"/>
          </a:fontRef>
        </p:style>
      </p:cxnSp>
      <p:sp>
        <p:nvSpPr>
          <p:cNvPr id="26"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27"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sp>
        <p:nvSpPr>
          <p:cNvPr id="28" name="テキスト プレースホルダー 36"/>
          <p:cNvSpPr txBox="1">
            <a:spLocks/>
          </p:cNvSpPr>
          <p:nvPr userDrawn="1"/>
        </p:nvSpPr>
        <p:spPr bwMode="auto">
          <a:xfrm>
            <a:off x="285884" y="6095999"/>
            <a:ext cx="11400992" cy="41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baseline="0" dirty="0">
                <a:solidFill>
                  <a:srgbClr val="A3CEC2"/>
                </a:solidFill>
                <a:latin typeface="Calibri" charset="0"/>
              </a:rPr>
              <a:t>RESTART + </a:t>
            </a:r>
            <a:r>
              <a:rPr lang="en-US" altLang="ja-JP" sz="1100" b="0" baseline="0" dirty="0">
                <a:solidFill>
                  <a:schemeClr val="bg1"/>
                </a:solidFill>
                <a:latin typeface="Calibri" charset="0"/>
              </a:rPr>
              <a:t>communities in action</a:t>
            </a:r>
            <a:endParaRPr kumimoji="1" lang="ja-JP" altLang="en-US" sz="1100" b="0" dirty="0">
              <a:solidFill>
                <a:schemeClr val="bg1"/>
              </a:solidFill>
              <a:latin typeface="Calibri" charset="0"/>
            </a:endParaRPr>
          </a:p>
        </p:txBody>
      </p:sp>
      <p:pic>
        <p:nvPicPr>
          <p:cNvPr id="29" name="Picture 28"/>
          <p:cNvPicPr>
            <a:picLocks noChangeAspect="1"/>
          </p:cNvPicPr>
          <p:nvPr userDrawn="1"/>
        </p:nvPicPr>
        <p:blipFill rotWithShape="1">
          <a:blip r:embed="rId2" cstate="screen">
            <a:extLst>
              <a:ext uri="{28A0092B-C50C-407E-A947-70E740481C1C}">
                <a14:useLocalDpi xmlns:a14="http://schemas.microsoft.com/office/drawing/2010/main"/>
              </a:ext>
            </a:extLst>
          </a:blip>
          <a:srcRect t="-17244" r="-31306"/>
          <a:stretch/>
        </p:blipFill>
        <p:spPr>
          <a:xfrm rot="5400000" flipH="1">
            <a:off x="5463012" y="5456709"/>
            <a:ext cx="576538" cy="2252545"/>
          </a:xfrm>
          <a:prstGeom prst="rect">
            <a:avLst/>
          </a:prstGeom>
        </p:spPr>
      </p:pic>
      <p:pic>
        <p:nvPicPr>
          <p:cNvPr id="30" name="Picture 29"/>
          <p:cNvPicPr>
            <a:picLocks noChangeAspect="1"/>
          </p:cNvPicPr>
          <p:nvPr userDrawn="1"/>
        </p:nvPicPr>
        <p:blipFill rotWithShape="1">
          <a:blip r:embed="rId3" cstate="screen">
            <a:biLevel thresh="25000"/>
            <a:alphaModFix amt="10000"/>
            <a:extLst>
              <a:ext uri="{28A0092B-C50C-407E-A947-70E740481C1C}">
                <a14:useLocalDpi xmlns:a14="http://schemas.microsoft.com/office/drawing/2010/main"/>
              </a:ext>
            </a:extLst>
          </a:blip>
          <a:srcRect r="-11862" b="-7710"/>
          <a:stretch/>
        </p:blipFill>
        <p:spPr>
          <a:xfrm rot="6575874">
            <a:off x="2301" y="900890"/>
            <a:ext cx="3830722" cy="5250535"/>
          </a:xfrm>
          <a:prstGeom prst="rect">
            <a:avLst/>
          </a:prstGeom>
        </p:spPr>
      </p:pic>
      <p:sp>
        <p:nvSpPr>
          <p:cNvPr id="3" name="Picture Placeholder 2"/>
          <p:cNvSpPr>
            <a:spLocks noGrp="1"/>
          </p:cNvSpPr>
          <p:nvPr>
            <p:ph type="pic" sz="quarter" idx="26"/>
          </p:nvPr>
        </p:nvSpPr>
        <p:spPr>
          <a:xfrm>
            <a:off x="0" y="0"/>
            <a:ext cx="12192000" cy="3339480"/>
          </a:xfrm>
          <a:custGeom>
            <a:avLst/>
            <a:gdLst>
              <a:gd name="connsiteX0" fmla="*/ 0 w 12192000"/>
              <a:gd name="connsiteY0" fmla="*/ 0 h 3392488"/>
              <a:gd name="connsiteX1" fmla="*/ 12192000 w 12192000"/>
              <a:gd name="connsiteY1" fmla="*/ 0 h 3392488"/>
              <a:gd name="connsiteX2" fmla="*/ 12192000 w 12192000"/>
              <a:gd name="connsiteY2" fmla="*/ 3392488 h 3392488"/>
              <a:gd name="connsiteX3" fmla="*/ 0 w 12192000"/>
              <a:gd name="connsiteY3" fmla="*/ 3392488 h 3392488"/>
              <a:gd name="connsiteX4" fmla="*/ 0 w 12192000"/>
              <a:gd name="connsiteY4" fmla="*/ 0 h 3392488"/>
              <a:gd name="connsiteX0" fmla="*/ 0 w 12192000"/>
              <a:gd name="connsiteY0" fmla="*/ 0 h 3392488"/>
              <a:gd name="connsiteX1" fmla="*/ 12192000 w 12192000"/>
              <a:gd name="connsiteY1" fmla="*/ 0 h 3392488"/>
              <a:gd name="connsiteX2" fmla="*/ 12192000 w 12192000"/>
              <a:gd name="connsiteY2" fmla="*/ 3392488 h 3392488"/>
              <a:gd name="connsiteX3" fmla="*/ 0 w 12192000"/>
              <a:gd name="connsiteY3" fmla="*/ 1364906 h 3392488"/>
              <a:gd name="connsiteX4" fmla="*/ 0 w 12192000"/>
              <a:gd name="connsiteY4" fmla="*/ 0 h 3392488"/>
              <a:gd name="connsiteX0" fmla="*/ 0 w 12192000"/>
              <a:gd name="connsiteY0" fmla="*/ 0 h 3339480"/>
              <a:gd name="connsiteX1" fmla="*/ 12192000 w 12192000"/>
              <a:gd name="connsiteY1" fmla="*/ 0 h 3339480"/>
              <a:gd name="connsiteX2" fmla="*/ 12192000 w 12192000"/>
              <a:gd name="connsiteY2" fmla="*/ 3339480 h 3339480"/>
              <a:gd name="connsiteX3" fmla="*/ 0 w 12192000"/>
              <a:gd name="connsiteY3" fmla="*/ 1364906 h 3339480"/>
              <a:gd name="connsiteX4" fmla="*/ 0 w 12192000"/>
              <a:gd name="connsiteY4" fmla="*/ 0 h 333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339480">
                <a:moveTo>
                  <a:pt x="0" y="0"/>
                </a:moveTo>
                <a:lnTo>
                  <a:pt x="12192000" y="0"/>
                </a:lnTo>
                <a:lnTo>
                  <a:pt x="12192000" y="3339480"/>
                </a:lnTo>
                <a:lnTo>
                  <a:pt x="0" y="1364906"/>
                </a:lnTo>
                <a:lnTo>
                  <a:pt x="0" y="0"/>
                </a:lnTo>
                <a:close/>
              </a:path>
            </a:pathLst>
          </a:custGeom>
        </p:spPr>
        <p:txBody>
          <a:bodyPr>
            <a:normAutofit/>
          </a:bodyPr>
          <a:lstStyle>
            <a:lvl1pPr algn="ctr">
              <a:defRPr sz="2400">
                <a:solidFill>
                  <a:schemeClr val="bg1">
                    <a:lumMod val="50000"/>
                  </a:schemeClr>
                </a:solidFill>
              </a:defRPr>
            </a:lvl1pPr>
          </a:lstStyle>
          <a:p>
            <a:endParaRPr lang="en-US" dirty="0"/>
          </a:p>
          <a:p>
            <a:r>
              <a:rPr lang="en-US" dirty="0"/>
              <a:t>Click here to add photo</a:t>
            </a:r>
          </a:p>
        </p:txBody>
      </p:sp>
    </p:spTree>
    <p:extLst>
      <p:ext uri="{BB962C8B-B14F-4D97-AF65-F5344CB8AC3E}">
        <p14:creationId xmlns:p14="http://schemas.microsoft.com/office/powerpoint/2010/main" val="39113770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URPLE ICON CIRCLE - with text">
    <p:spTree>
      <p:nvGrpSpPr>
        <p:cNvPr id="1" name=""/>
        <p:cNvGrpSpPr/>
        <p:nvPr/>
      </p:nvGrpSpPr>
      <p:grpSpPr>
        <a:xfrm>
          <a:off x="0" y="0"/>
          <a:ext cx="0" cy="0"/>
          <a:chOff x="0" y="0"/>
          <a:chExt cx="0" cy="0"/>
        </a:xfrm>
      </p:grpSpPr>
      <p:sp>
        <p:nvSpPr>
          <p:cNvPr id="16" name="Text Placeholder 25"/>
          <p:cNvSpPr>
            <a:spLocks noGrp="1"/>
          </p:cNvSpPr>
          <p:nvPr>
            <p:ph type="body" sz="quarter" idx="20" hasCustomPrompt="1"/>
          </p:nvPr>
        </p:nvSpPr>
        <p:spPr>
          <a:xfrm>
            <a:off x="2495266" y="1754551"/>
            <a:ext cx="8403792" cy="3872188"/>
          </a:xfrm>
        </p:spPr>
        <p:txBody>
          <a:bodyPr>
            <a:noAutofit/>
          </a:bodyPr>
          <a:lstStyle>
            <a:lvl1pPr marL="342900" indent="-342900" algn="l">
              <a:buClr>
                <a:srgbClr val="68BBAF"/>
              </a:buClr>
              <a:buFont typeface="Arial" charset="0"/>
              <a:buChar char="•"/>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7" name="Straight Connector 16"/>
          <p:cNvCxnSpPr/>
          <p:nvPr userDrawn="1"/>
        </p:nvCxnSpPr>
        <p:spPr>
          <a:xfrm flipH="1">
            <a:off x="0" y="1150377"/>
            <a:ext cx="12192000" cy="0"/>
          </a:xfrm>
          <a:prstGeom prst="line">
            <a:avLst/>
          </a:prstGeom>
          <a:ln>
            <a:solidFill>
              <a:srgbClr val="7F4182"/>
            </a:solidFill>
          </a:ln>
        </p:spPr>
        <p:style>
          <a:lnRef idx="1">
            <a:schemeClr val="accent1"/>
          </a:lnRef>
          <a:fillRef idx="0">
            <a:schemeClr val="accent1"/>
          </a:fillRef>
          <a:effectRef idx="0">
            <a:schemeClr val="accent1"/>
          </a:effectRef>
          <a:fontRef idx="minor">
            <a:schemeClr val="tx1"/>
          </a:fontRef>
        </p:style>
      </p:cxnSp>
      <p:sp>
        <p:nvSpPr>
          <p:cNvPr id="19" name="Text Placeholder 23"/>
          <p:cNvSpPr>
            <a:spLocks noGrp="1"/>
          </p:cNvSpPr>
          <p:nvPr>
            <p:ph type="body" sz="quarter" idx="21" hasCustomPrompt="1"/>
          </p:nvPr>
        </p:nvSpPr>
        <p:spPr>
          <a:xfrm>
            <a:off x="2495266" y="751297"/>
            <a:ext cx="8403792" cy="857158"/>
          </a:xfrm>
          <a:solidFill>
            <a:schemeClr val="bg1"/>
          </a:solidFill>
        </p:spPr>
        <p:txBody>
          <a:bodyPr anchor="t">
            <a:normAutofit/>
          </a:bodyPr>
          <a:lstStyle>
            <a:lvl1pPr marL="0" indent="0" algn="l">
              <a:buNone/>
              <a:defRPr sz="3600" i="0">
                <a:solidFill>
                  <a:srgbClr val="6D6E6C"/>
                </a:solidFill>
                <a:latin typeface="+mn-lt"/>
              </a:defRPr>
            </a:lvl1pPr>
          </a:lstStyle>
          <a:p>
            <a:pPr lvl="0"/>
            <a:r>
              <a:rPr lang="en-US" dirty="0"/>
              <a:t>TITLE</a:t>
            </a:r>
          </a:p>
        </p:txBody>
      </p:sp>
      <p:sp>
        <p:nvSpPr>
          <p:cNvPr id="10" name="Oval 9"/>
          <p:cNvSpPr/>
          <p:nvPr userDrawn="1"/>
        </p:nvSpPr>
        <p:spPr>
          <a:xfrm>
            <a:off x="965473" y="641886"/>
            <a:ext cx="1025560" cy="1025560"/>
          </a:xfrm>
          <a:prstGeom prst="ellipse">
            <a:avLst/>
          </a:pr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テキスト プレースホルダー 36"/>
          <p:cNvSpPr txBox="1">
            <a:spLocks/>
          </p:cNvSpPr>
          <p:nvPr userDrawn="1"/>
        </p:nvSpPr>
        <p:spPr bwMode="auto">
          <a:xfrm>
            <a:off x="-363473" y="6433070"/>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baseline="0" dirty="0">
                <a:solidFill>
                  <a:srgbClr val="7F4182"/>
                </a:solidFill>
                <a:latin typeface="Calibri" charset="0"/>
              </a:rPr>
              <a:t>RESTART + </a:t>
            </a:r>
            <a:r>
              <a:rPr lang="en-US" altLang="ja-JP" sz="1100" b="0" baseline="0" dirty="0">
                <a:solidFill>
                  <a:srgbClr val="6D6E6C"/>
                </a:solidFill>
                <a:latin typeface="Calibri" charset="0"/>
              </a:rPr>
              <a:t>communities in action</a:t>
            </a:r>
            <a:endParaRPr kumimoji="1" lang="ja-JP" altLang="en-US" sz="1100" b="0" dirty="0">
              <a:solidFill>
                <a:srgbClr val="6D6E6C"/>
              </a:solidFill>
              <a:latin typeface="Calibri" charset="0"/>
            </a:endParaRPr>
          </a:p>
        </p:txBody>
      </p:sp>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1630420" y="5319048"/>
            <a:ext cx="561580" cy="1557131"/>
          </a:xfrm>
          <a:prstGeom prst="rect">
            <a:avLst/>
          </a:prstGeom>
        </p:spPr>
      </p:pic>
      <p:pic>
        <p:nvPicPr>
          <p:cNvPr id="14" name="Picture 13"/>
          <p:cNvPicPr>
            <a:picLocks noChangeAspect="1"/>
          </p:cNvPicPr>
          <p:nvPr userDrawn="1"/>
        </p:nvPicPr>
        <p:blipFill rotWithShape="1">
          <a:blip r:embed="rId3" cstate="screen">
            <a:extLst>
              <a:ext uri="{28A0092B-C50C-407E-A947-70E740481C1C}">
                <a14:useLocalDpi xmlns:a14="http://schemas.microsoft.com/office/drawing/2010/main"/>
              </a:ext>
            </a:extLst>
          </a:blip>
          <a:srcRect t="-6096" r="-13398"/>
          <a:stretch/>
        </p:blipFill>
        <p:spPr>
          <a:xfrm rot="10800000" flipH="1" flipV="1">
            <a:off x="-98027" y="3125920"/>
            <a:ext cx="2430901" cy="3750259"/>
          </a:xfrm>
          <a:prstGeom prst="rect">
            <a:avLst/>
          </a:prstGeom>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REEN ICON CIRCLE - with text">
    <p:spTree>
      <p:nvGrpSpPr>
        <p:cNvPr id="1" name=""/>
        <p:cNvGrpSpPr/>
        <p:nvPr/>
      </p:nvGrpSpPr>
      <p:grpSpPr>
        <a:xfrm>
          <a:off x="0" y="0"/>
          <a:ext cx="0" cy="0"/>
          <a:chOff x="0" y="0"/>
          <a:chExt cx="0" cy="0"/>
        </a:xfrm>
      </p:grpSpPr>
      <p:sp>
        <p:nvSpPr>
          <p:cNvPr id="18" name="Text Placeholder 25"/>
          <p:cNvSpPr>
            <a:spLocks noGrp="1"/>
          </p:cNvSpPr>
          <p:nvPr>
            <p:ph type="body" sz="quarter" idx="20" hasCustomPrompt="1"/>
          </p:nvPr>
        </p:nvSpPr>
        <p:spPr>
          <a:xfrm>
            <a:off x="2495266" y="1754551"/>
            <a:ext cx="8403792" cy="3872188"/>
          </a:xfrm>
        </p:spPr>
        <p:txBody>
          <a:bodyPr>
            <a:noAutofit/>
          </a:bodyPr>
          <a:lstStyle>
            <a:lvl1pPr marL="342900" indent="-342900" algn="l">
              <a:buClr>
                <a:srgbClr val="68BBAF"/>
              </a:buClr>
              <a:buFont typeface="Arial" charset="0"/>
              <a:buChar char="•"/>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9" name="Straight Connector 18"/>
          <p:cNvCxnSpPr/>
          <p:nvPr userDrawn="1"/>
        </p:nvCxnSpPr>
        <p:spPr>
          <a:xfrm flipH="1">
            <a:off x="0" y="1150377"/>
            <a:ext cx="12192000" cy="0"/>
          </a:xfrm>
          <a:prstGeom prst="line">
            <a:avLst/>
          </a:prstGeom>
          <a:ln>
            <a:solidFill>
              <a:srgbClr val="68BBAF"/>
            </a:solidFill>
          </a:ln>
        </p:spPr>
        <p:style>
          <a:lnRef idx="1">
            <a:schemeClr val="accent1"/>
          </a:lnRef>
          <a:fillRef idx="0">
            <a:schemeClr val="accent1"/>
          </a:fillRef>
          <a:effectRef idx="0">
            <a:schemeClr val="accent1"/>
          </a:effectRef>
          <a:fontRef idx="minor">
            <a:schemeClr val="tx1"/>
          </a:fontRef>
        </p:style>
      </p:cxnSp>
      <p:sp>
        <p:nvSpPr>
          <p:cNvPr id="20" name="Oval 19"/>
          <p:cNvSpPr/>
          <p:nvPr userDrawn="1"/>
        </p:nvSpPr>
        <p:spPr>
          <a:xfrm>
            <a:off x="965473" y="641886"/>
            <a:ext cx="1025560" cy="1025560"/>
          </a:xfrm>
          <a:prstGeom prst="ellipse">
            <a:avLst/>
          </a:prstGeom>
          <a:solidFill>
            <a:srgbClr val="68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3"/>
          <p:cNvSpPr>
            <a:spLocks noGrp="1"/>
          </p:cNvSpPr>
          <p:nvPr>
            <p:ph type="body" sz="quarter" idx="21" hasCustomPrompt="1"/>
          </p:nvPr>
        </p:nvSpPr>
        <p:spPr>
          <a:xfrm>
            <a:off x="2495266" y="751297"/>
            <a:ext cx="8403792" cy="857158"/>
          </a:xfrm>
          <a:solidFill>
            <a:schemeClr val="bg1"/>
          </a:solidFill>
        </p:spPr>
        <p:txBody>
          <a:bodyPr anchor="t">
            <a:normAutofit/>
          </a:bodyPr>
          <a:lstStyle>
            <a:lvl1pPr marL="0" indent="0" algn="l">
              <a:buNone/>
              <a:defRPr sz="3600" i="0">
                <a:solidFill>
                  <a:srgbClr val="6D6E6C"/>
                </a:solidFill>
                <a:latin typeface="+mn-lt"/>
              </a:defRPr>
            </a:lvl1pPr>
          </a:lstStyle>
          <a:p>
            <a:pPr lvl="0"/>
            <a:r>
              <a:rPr lang="en-US" dirty="0"/>
              <a:t>TITLE</a:t>
            </a:r>
          </a:p>
        </p:txBody>
      </p:sp>
      <p:sp>
        <p:nvSpPr>
          <p:cNvPr id="10"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baseline="0" dirty="0">
                <a:solidFill>
                  <a:srgbClr val="7F4182"/>
                </a:solidFill>
                <a:latin typeface="Calibri" charset="0"/>
              </a:rPr>
              <a:t>RESTART + </a:t>
            </a:r>
            <a:r>
              <a:rPr lang="en-US" altLang="ja-JP" sz="1100" b="0" baseline="0" dirty="0">
                <a:solidFill>
                  <a:srgbClr val="6D6E6C"/>
                </a:solidFill>
                <a:latin typeface="Calibri" charset="0"/>
              </a:rPr>
              <a:t>communities in action</a:t>
            </a:r>
            <a:endParaRPr kumimoji="1" lang="ja-JP" altLang="en-US" sz="1100" b="0" dirty="0">
              <a:solidFill>
                <a:srgbClr val="6D6E6C"/>
              </a:solidFill>
              <a:latin typeface="Calibri" charset="0"/>
            </a:endParaRPr>
          </a:p>
        </p:txBody>
      </p:sp>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1630420" y="5319048"/>
            <a:ext cx="561580" cy="1557131"/>
          </a:xfrm>
          <a:prstGeom prst="rect">
            <a:avLst/>
          </a:prstGeom>
        </p:spPr>
      </p:pic>
      <p:pic>
        <p:nvPicPr>
          <p:cNvPr id="12" name="Picture 11"/>
          <p:cNvPicPr>
            <a:picLocks noChangeAspect="1"/>
          </p:cNvPicPr>
          <p:nvPr userDrawn="1"/>
        </p:nvPicPr>
        <p:blipFill rotWithShape="1">
          <a:blip r:embed="rId3" cstate="screen">
            <a:extLst>
              <a:ext uri="{28A0092B-C50C-407E-A947-70E740481C1C}">
                <a14:useLocalDpi xmlns:a14="http://schemas.microsoft.com/office/drawing/2010/main"/>
              </a:ext>
            </a:extLst>
          </a:blip>
          <a:srcRect t="-6096" r="-13398"/>
          <a:stretch/>
        </p:blipFill>
        <p:spPr>
          <a:xfrm rot="10800000" flipH="1" flipV="1">
            <a:off x="-98027" y="3125920"/>
            <a:ext cx="2430901" cy="3750259"/>
          </a:xfrm>
          <a:prstGeom prst="rect">
            <a:avLst/>
          </a:prstGeom>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URPLE ICON CIRCLE - with photo &amp; text">
    <p:spTree>
      <p:nvGrpSpPr>
        <p:cNvPr id="1" name=""/>
        <p:cNvGrpSpPr/>
        <p:nvPr/>
      </p:nvGrpSpPr>
      <p:grpSpPr>
        <a:xfrm>
          <a:off x="0" y="0"/>
          <a:ext cx="0" cy="0"/>
          <a:chOff x="0" y="0"/>
          <a:chExt cx="0" cy="0"/>
        </a:xfrm>
      </p:grpSpPr>
      <p:sp>
        <p:nvSpPr>
          <p:cNvPr id="20" name="Text Placeholder 25"/>
          <p:cNvSpPr>
            <a:spLocks noGrp="1"/>
          </p:cNvSpPr>
          <p:nvPr>
            <p:ph type="body" sz="quarter" idx="20" hasCustomPrompt="1"/>
          </p:nvPr>
        </p:nvSpPr>
        <p:spPr>
          <a:xfrm>
            <a:off x="6150077" y="1324092"/>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1" name="Straight Connector 20"/>
          <p:cNvCxnSpPr/>
          <p:nvPr userDrawn="1"/>
        </p:nvCxnSpPr>
        <p:spPr>
          <a:xfrm flipH="1">
            <a:off x="-3077" y="1059827"/>
            <a:ext cx="12192000" cy="0"/>
          </a:xfrm>
          <a:prstGeom prst="line">
            <a:avLst/>
          </a:prstGeom>
          <a:ln>
            <a:solidFill>
              <a:srgbClr val="7F4182"/>
            </a:solidFill>
          </a:ln>
        </p:spPr>
        <p:style>
          <a:lnRef idx="1">
            <a:schemeClr val="accent1"/>
          </a:lnRef>
          <a:fillRef idx="0">
            <a:schemeClr val="accent1"/>
          </a:fillRef>
          <a:effectRef idx="0">
            <a:schemeClr val="accent1"/>
          </a:effectRef>
          <a:fontRef idx="minor">
            <a:schemeClr val="tx1"/>
          </a:fontRef>
        </p:style>
      </p:cxnSp>
      <p:sp>
        <p:nvSpPr>
          <p:cNvPr id="29" name="Picture Placeholder 2"/>
          <p:cNvSpPr>
            <a:spLocks noGrp="1"/>
          </p:cNvSpPr>
          <p:nvPr>
            <p:ph type="pic" sz="quarter" idx="21" hasCustomPrompt="1"/>
          </p:nvPr>
        </p:nvSpPr>
        <p:spPr>
          <a:xfrm>
            <a:off x="285884" y="918433"/>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anchor="ctr">
            <a:normAutofit/>
          </a:bodyPr>
          <a:lstStyle>
            <a:lvl1pPr algn="ctr">
              <a:defRPr sz="3200" baseline="0">
                <a:solidFill>
                  <a:srgbClr val="6D6E6C"/>
                </a:solidFill>
              </a:defRPr>
            </a:lvl1pPr>
          </a:lstStyle>
          <a:p>
            <a:r>
              <a:rPr lang="en-US" dirty="0"/>
              <a:t>Click here to add photo</a:t>
            </a:r>
          </a:p>
        </p:txBody>
      </p:sp>
      <p:sp>
        <p:nvSpPr>
          <p:cNvPr id="30" name="Text Placeholder 23"/>
          <p:cNvSpPr>
            <a:spLocks noGrp="1"/>
          </p:cNvSpPr>
          <p:nvPr>
            <p:ph type="body" sz="quarter" idx="22" hasCustomPrompt="1"/>
          </p:nvPr>
        </p:nvSpPr>
        <p:spPr>
          <a:xfrm>
            <a:off x="6121565" y="100963"/>
            <a:ext cx="5579898" cy="857158"/>
          </a:xfrm>
          <a:noFill/>
        </p:spPr>
        <p:txBody>
          <a:bodyPr anchor="t">
            <a:normAutofit/>
          </a:bodyPr>
          <a:lstStyle>
            <a:lvl1pPr marL="0" indent="0" algn="l">
              <a:buNone/>
              <a:defRPr sz="3600" i="0">
                <a:solidFill>
                  <a:srgbClr val="68BBAF"/>
                </a:solidFill>
                <a:latin typeface="+mn-lt"/>
              </a:defRPr>
            </a:lvl1pPr>
          </a:lstStyle>
          <a:p>
            <a:pPr lvl="0"/>
            <a:r>
              <a:rPr lang="en-US" dirty="0"/>
              <a:t>TITLE</a:t>
            </a:r>
          </a:p>
        </p:txBody>
      </p:sp>
      <p:sp>
        <p:nvSpPr>
          <p:cNvPr id="9" name="Oval 8"/>
          <p:cNvSpPr/>
          <p:nvPr userDrawn="1"/>
        </p:nvSpPr>
        <p:spPr>
          <a:xfrm>
            <a:off x="881389" y="1278097"/>
            <a:ext cx="1115575" cy="1045025"/>
          </a:xfrm>
          <a:prstGeom prst="ellipse">
            <a:avLst/>
          </a:pr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dirty="0">
                <a:solidFill>
                  <a:srgbClr val="7F4182"/>
                </a:solidFill>
                <a:latin typeface="Calibri" charset="0"/>
              </a:rPr>
              <a:t>RESTART + </a:t>
            </a:r>
            <a:r>
              <a:rPr lang="en-US" altLang="ja-JP" sz="1100" b="0" baseline="0" dirty="0">
                <a:solidFill>
                  <a:srgbClr val="6D6E6C"/>
                </a:solidFill>
                <a:latin typeface="Calibri" charset="0"/>
              </a:rPr>
              <a:t>communities in action</a:t>
            </a:r>
            <a:endParaRPr kumimoji="1" lang="ja-JP" altLang="en-US" sz="1100" b="0" dirty="0">
              <a:solidFill>
                <a:srgbClr val="6D6E6C"/>
              </a:solidFill>
              <a:latin typeface="Calibri" charset="0"/>
            </a:endParaRPr>
          </a:p>
        </p:txBody>
      </p:sp>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1630420" y="5319048"/>
            <a:ext cx="561580" cy="1557131"/>
          </a:xfrm>
          <a:prstGeom prst="rect">
            <a:avLst/>
          </a:prstGeom>
        </p:spPr>
      </p:pic>
      <p:pic>
        <p:nvPicPr>
          <p:cNvPr id="15" name="Picture 14"/>
          <p:cNvPicPr>
            <a:picLocks noChangeAspect="1"/>
          </p:cNvPicPr>
          <p:nvPr userDrawn="1"/>
        </p:nvPicPr>
        <p:blipFill rotWithShape="1">
          <a:blip r:embed="rId3" cstate="screen">
            <a:extLst>
              <a:ext uri="{28A0092B-C50C-407E-A947-70E740481C1C}">
                <a14:useLocalDpi xmlns:a14="http://schemas.microsoft.com/office/drawing/2010/main"/>
              </a:ext>
            </a:extLst>
          </a:blip>
          <a:srcRect t="-107248" r="-104868"/>
          <a:stretch/>
        </p:blipFill>
        <p:spPr>
          <a:xfrm rot="16200000" flipH="1" flipV="1">
            <a:off x="656603" y="-660422"/>
            <a:ext cx="2430901" cy="3750259"/>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PURPLE ICON CIRCLE - with photo &amp; text">
    <p:spTree>
      <p:nvGrpSpPr>
        <p:cNvPr id="1" name=""/>
        <p:cNvGrpSpPr/>
        <p:nvPr/>
      </p:nvGrpSpPr>
      <p:grpSpPr>
        <a:xfrm>
          <a:off x="0" y="0"/>
          <a:ext cx="0" cy="0"/>
          <a:chOff x="0" y="0"/>
          <a:chExt cx="0" cy="0"/>
        </a:xfrm>
      </p:grpSpPr>
      <p:sp>
        <p:nvSpPr>
          <p:cNvPr id="20"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1" name="Straight Connector 20"/>
          <p:cNvCxnSpPr/>
          <p:nvPr userDrawn="1"/>
        </p:nvCxnSpPr>
        <p:spPr>
          <a:xfrm flipH="1">
            <a:off x="-3076" y="1779018"/>
            <a:ext cx="12192000" cy="0"/>
          </a:xfrm>
          <a:prstGeom prst="line">
            <a:avLst/>
          </a:prstGeom>
          <a:ln>
            <a:solidFill>
              <a:srgbClr val="7F4182"/>
            </a:solidFill>
          </a:ln>
        </p:spPr>
        <p:style>
          <a:lnRef idx="1">
            <a:schemeClr val="accent1"/>
          </a:lnRef>
          <a:fillRef idx="0">
            <a:schemeClr val="accent1"/>
          </a:fillRef>
          <a:effectRef idx="0">
            <a:schemeClr val="accent1"/>
          </a:effectRef>
          <a:fontRef idx="minor">
            <a:schemeClr val="tx1"/>
          </a:fontRef>
        </p:style>
      </p:cxnSp>
      <p:sp>
        <p:nvSpPr>
          <p:cNvPr id="30"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68BBAF"/>
                </a:solidFill>
                <a:latin typeface="+mn-lt"/>
              </a:defRPr>
            </a:lvl1pPr>
          </a:lstStyle>
          <a:p>
            <a:pPr lvl="0"/>
            <a:r>
              <a:rPr lang="en-US" dirty="0"/>
              <a:t>TITLE</a:t>
            </a:r>
          </a:p>
        </p:txBody>
      </p:sp>
      <p:sp>
        <p:nvSpPr>
          <p:cNvPr id="13"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baseline="0" dirty="0">
                <a:solidFill>
                  <a:srgbClr val="7F4182"/>
                </a:solidFill>
                <a:latin typeface="Calibri" charset="0"/>
              </a:rPr>
              <a:t>RESTART + </a:t>
            </a:r>
            <a:r>
              <a:rPr lang="en-US" altLang="ja-JP" sz="1100" b="0" baseline="0" dirty="0">
                <a:solidFill>
                  <a:srgbClr val="6D6E6C"/>
                </a:solidFill>
                <a:latin typeface="Calibri" charset="0"/>
              </a:rPr>
              <a:t>communities in action</a:t>
            </a:r>
            <a:endParaRPr kumimoji="1" lang="ja-JP" altLang="en-US" sz="1100" b="0" dirty="0">
              <a:solidFill>
                <a:srgbClr val="6D6E6C"/>
              </a:solidFill>
              <a:latin typeface="Calibri" charset="0"/>
            </a:endParaRPr>
          </a:p>
        </p:txBody>
      </p:sp>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1630420" y="5319048"/>
            <a:ext cx="561580" cy="1557131"/>
          </a:xfrm>
          <a:prstGeom prst="rect">
            <a:avLst/>
          </a:prstGeom>
        </p:spPr>
      </p:pic>
      <p:pic>
        <p:nvPicPr>
          <p:cNvPr id="15" name="Picture 14"/>
          <p:cNvPicPr>
            <a:picLocks noChangeAspect="1"/>
          </p:cNvPicPr>
          <p:nvPr userDrawn="1"/>
        </p:nvPicPr>
        <p:blipFill rotWithShape="1">
          <a:blip r:embed="rId3" cstate="screen">
            <a:extLst>
              <a:ext uri="{28A0092B-C50C-407E-A947-70E740481C1C}">
                <a14:useLocalDpi xmlns:a14="http://schemas.microsoft.com/office/drawing/2010/main"/>
              </a:ext>
            </a:extLst>
          </a:blip>
          <a:srcRect t="-107248" r="-104868"/>
          <a:stretch/>
        </p:blipFill>
        <p:spPr>
          <a:xfrm rot="16200000" flipH="1" flipV="1">
            <a:off x="2177003" y="-2180823"/>
            <a:ext cx="8033550" cy="12393711"/>
          </a:xfrm>
          <a:prstGeom prst="rect">
            <a:avLst/>
          </a:prstGeom>
        </p:spPr>
      </p:pic>
    </p:spTree>
    <p:extLst>
      <p:ext uri="{BB962C8B-B14F-4D97-AF65-F5344CB8AC3E}">
        <p14:creationId xmlns:p14="http://schemas.microsoft.com/office/powerpoint/2010/main" val="21888432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PURPLE ICON CIRCLE - with photo &amp; text">
    <p:spTree>
      <p:nvGrpSpPr>
        <p:cNvPr id="1" name=""/>
        <p:cNvGrpSpPr/>
        <p:nvPr/>
      </p:nvGrpSpPr>
      <p:grpSpPr>
        <a:xfrm>
          <a:off x="0" y="0"/>
          <a:ext cx="0" cy="0"/>
          <a:chOff x="0" y="0"/>
          <a:chExt cx="0" cy="0"/>
        </a:xfrm>
      </p:grpSpPr>
      <p:sp>
        <p:nvSpPr>
          <p:cNvPr id="20" name="Text Placeholder 25"/>
          <p:cNvSpPr>
            <a:spLocks noGrp="1"/>
          </p:cNvSpPr>
          <p:nvPr>
            <p:ph type="body" sz="quarter" idx="20" hasCustomPrompt="1"/>
          </p:nvPr>
        </p:nvSpPr>
        <p:spPr>
          <a:xfrm>
            <a:off x="437631"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1" name="Straight Connector 20"/>
          <p:cNvCxnSpPr/>
          <p:nvPr userDrawn="1"/>
        </p:nvCxnSpPr>
        <p:spPr>
          <a:xfrm flipH="1">
            <a:off x="-3076" y="1779018"/>
            <a:ext cx="12192000" cy="0"/>
          </a:xfrm>
          <a:prstGeom prst="line">
            <a:avLst/>
          </a:prstGeom>
          <a:ln>
            <a:solidFill>
              <a:srgbClr val="7F4182"/>
            </a:solidFill>
          </a:ln>
        </p:spPr>
        <p:style>
          <a:lnRef idx="1">
            <a:schemeClr val="accent1"/>
          </a:lnRef>
          <a:fillRef idx="0">
            <a:schemeClr val="accent1"/>
          </a:fillRef>
          <a:effectRef idx="0">
            <a:schemeClr val="accent1"/>
          </a:effectRef>
          <a:fontRef idx="minor">
            <a:schemeClr val="tx1"/>
          </a:fontRef>
        </p:style>
      </p:cxnSp>
      <p:sp>
        <p:nvSpPr>
          <p:cNvPr id="30" name="Text Placeholder 23"/>
          <p:cNvSpPr>
            <a:spLocks noGrp="1"/>
          </p:cNvSpPr>
          <p:nvPr>
            <p:ph type="body" sz="quarter" idx="22" hasCustomPrompt="1"/>
          </p:nvPr>
        </p:nvSpPr>
        <p:spPr>
          <a:xfrm>
            <a:off x="409126" y="767883"/>
            <a:ext cx="5579898" cy="857158"/>
          </a:xfrm>
          <a:noFill/>
        </p:spPr>
        <p:txBody>
          <a:bodyPr anchor="t">
            <a:normAutofit/>
          </a:bodyPr>
          <a:lstStyle>
            <a:lvl1pPr marL="0" indent="0" algn="l">
              <a:buNone/>
              <a:defRPr sz="3600" i="0">
                <a:solidFill>
                  <a:srgbClr val="68BBAF"/>
                </a:solidFill>
                <a:latin typeface="+mn-lt"/>
              </a:defRPr>
            </a:lvl1pPr>
          </a:lstStyle>
          <a:p>
            <a:pPr lvl="0"/>
            <a:r>
              <a:rPr lang="en-US" dirty="0"/>
              <a:t>TITLE</a:t>
            </a:r>
          </a:p>
        </p:txBody>
      </p:sp>
      <p:sp>
        <p:nvSpPr>
          <p:cNvPr id="13"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baseline="0" dirty="0">
                <a:solidFill>
                  <a:srgbClr val="7F4182"/>
                </a:solidFill>
                <a:latin typeface="Calibri" charset="0"/>
              </a:rPr>
              <a:t>RESTART + </a:t>
            </a:r>
            <a:r>
              <a:rPr lang="en-US" altLang="ja-JP" sz="1100" b="0" baseline="0" dirty="0">
                <a:solidFill>
                  <a:srgbClr val="6D6E6C"/>
                </a:solidFill>
                <a:latin typeface="Calibri" charset="0"/>
              </a:rPr>
              <a:t>communities in action</a:t>
            </a:r>
            <a:endParaRPr kumimoji="1" lang="ja-JP" altLang="en-US" sz="1100" b="0" dirty="0">
              <a:solidFill>
                <a:srgbClr val="6D6E6C"/>
              </a:solidFill>
              <a:latin typeface="Calibri" charset="0"/>
            </a:endParaRPr>
          </a:p>
        </p:txBody>
      </p:sp>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1630420" y="5319048"/>
            <a:ext cx="561580" cy="1557131"/>
          </a:xfrm>
          <a:prstGeom prst="rect">
            <a:avLst/>
          </a:prstGeom>
        </p:spPr>
      </p:pic>
      <p:pic>
        <p:nvPicPr>
          <p:cNvPr id="15" name="Picture 14"/>
          <p:cNvPicPr>
            <a:picLocks noChangeAspect="1"/>
          </p:cNvPicPr>
          <p:nvPr userDrawn="1"/>
        </p:nvPicPr>
        <p:blipFill rotWithShape="1">
          <a:blip r:embed="rId3" cstate="screen">
            <a:extLst>
              <a:ext uri="{28A0092B-C50C-407E-A947-70E740481C1C}">
                <a14:useLocalDpi xmlns:a14="http://schemas.microsoft.com/office/drawing/2010/main"/>
              </a:ext>
            </a:extLst>
          </a:blip>
          <a:srcRect t="-107248" r="-104868"/>
          <a:stretch/>
        </p:blipFill>
        <p:spPr>
          <a:xfrm rot="5400000" flipV="1">
            <a:off x="3425670" y="-1870501"/>
            <a:ext cx="6892753" cy="10633754"/>
          </a:xfrm>
          <a:prstGeom prst="rect">
            <a:avLst/>
          </a:prstGeom>
        </p:spPr>
      </p:pic>
    </p:spTree>
    <p:extLst>
      <p:ext uri="{BB962C8B-B14F-4D97-AF65-F5344CB8AC3E}">
        <p14:creationId xmlns:p14="http://schemas.microsoft.com/office/powerpoint/2010/main" val="40229952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EEN ICON CIRCLE - with photo &amp; text">
    <p:spTree>
      <p:nvGrpSpPr>
        <p:cNvPr id="1" name=""/>
        <p:cNvGrpSpPr/>
        <p:nvPr/>
      </p:nvGrpSpPr>
      <p:grpSpPr>
        <a:xfrm>
          <a:off x="0" y="0"/>
          <a:ext cx="0" cy="0"/>
          <a:chOff x="0" y="0"/>
          <a:chExt cx="0" cy="0"/>
        </a:xfrm>
      </p:grpSpPr>
      <p:sp>
        <p:nvSpPr>
          <p:cNvPr id="27"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30" name="Straight Connector 29"/>
          <p:cNvCxnSpPr/>
          <p:nvPr userDrawn="1"/>
        </p:nvCxnSpPr>
        <p:spPr>
          <a:xfrm flipH="1">
            <a:off x="-3076" y="1779018"/>
            <a:ext cx="12192000" cy="0"/>
          </a:xfrm>
          <a:prstGeom prst="line">
            <a:avLst/>
          </a:prstGeom>
          <a:ln>
            <a:solidFill>
              <a:srgbClr val="68BBAF"/>
            </a:solidFill>
          </a:ln>
        </p:spPr>
        <p:style>
          <a:lnRef idx="1">
            <a:schemeClr val="accent1"/>
          </a:lnRef>
          <a:fillRef idx="0">
            <a:schemeClr val="accent1"/>
          </a:fillRef>
          <a:effectRef idx="0">
            <a:schemeClr val="accent1"/>
          </a:effectRef>
          <a:fontRef idx="minor">
            <a:schemeClr val="tx1"/>
          </a:fontRef>
        </p:style>
      </p:cxnSp>
      <p:sp>
        <p:nvSpPr>
          <p:cNvPr id="34" name="Oval 33"/>
          <p:cNvSpPr/>
          <p:nvPr userDrawn="1"/>
        </p:nvSpPr>
        <p:spPr>
          <a:xfrm>
            <a:off x="881389" y="1278097"/>
            <a:ext cx="1115575" cy="1045025"/>
          </a:xfrm>
          <a:prstGeom prst="ellipse">
            <a:avLst/>
          </a:prstGeom>
          <a:solidFill>
            <a:srgbClr val="68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Picture Placeholder 2"/>
          <p:cNvSpPr>
            <a:spLocks noGrp="1"/>
          </p:cNvSpPr>
          <p:nvPr>
            <p:ph type="pic" sz="quarter" idx="21" hasCustomPrompt="1"/>
          </p:nvPr>
        </p:nvSpPr>
        <p:spPr>
          <a:xfrm>
            <a:off x="608086" y="1404496"/>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anchor="ctr">
            <a:normAutofit/>
          </a:bodyPr>
          <a:lstStyle>
            <a:lvl1pPr algn="ctr">
              <a:defRPr sz="3200" baseline="0">
                <a:solidFill>
                  <a:srgbClr val="6D6E6C"/>
                </a:solidFill>
              </a:defRPr>
            </a:lvl1pPr>
          </a:lstStyle>
          <a:p>
            <a:r>
              <a:rPr lang="en-US" dirty="0"/>
              <a:t>Click here to add photo</a:t>
            </a:r>
          </a:p>
        </p:txBody>
      </p:sp>
      <p:sp>
        <p:nvSpPr>
          <p:cNvPr id="36"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7F4182"/>
                </a:solidFill>
                <a:latin typeface="+mn-lt"/>
              </a:defRPr>
            </a:lvl1pPr>
          </a:lstStyle>
          <a:p>
            <a:pPr lvl="0"/>
            <a:r>
              <a:rPr lang="en-US" dirty="0"/>
              <a:t>TITLE</a:t>
            </a:r>
          </a:p>
        </p:txBody>
      </p:sp>
      <p:sp>
        <p:nvSpPr>
          <p:cNvPr id="10"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dirty="0">
                <a:solidFill>
                  <a:srgbClr val="7F4182"/>
                </a:solidFill>
                <a:latin typeface="Calibri" charset="0"/>
              </a:rPr>
              <a:t>RESTART + </a:t>
            </a:r>
            <a:r>
              <a:rPr lang="en-US" altLang="ja-JP" sz="1100" b="0" baseline="0" dirty="0">
                <a:solidFill>
                  <a:srgbClr val="6D6E6C"/>
                </a:solidFill>
                <a:latin typeface="Calibri" charset="0"/>
              </a:rPr>
              <a:t>communities in action</a:t>
            </a:r>
            <a:endParaRPr kumimoji="1" lang="ja-JP" altLang="en-US" sz="1100" b="0" dirty="0">
              <a:solidFill>
                <a:srgbClr val="6D6E6C"/>
              </a:solidFill>
              <a:latin typeface="Calibri" charset="0"/>
            </a:endParaRPr>
          </a:p>
        </p:txBody>
      </p:sp>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1630420" y="5319048"/>
            <a:ext cx="561580" cy="1557131"/>
          </a:xfrm>
          <a:prstGeom prst="rect">
            <a:avLst/>
          </a:prstGeom>
        </p:spPr>
      </p:pic>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t="-107248" r="-104868"/>
          <a:stretch/>
        </p:blipFill>
        <p:spPr>
          <a:xfrm rot="16200000" flipH="1" flipV="1">
            <a:off x="656603" y="-660422"/>
            <a:ext cx="2430901" cy="3750259"/>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
        <p:nvSpPr>
          <p:cNvPr id="2" name="Rectangle 1"/>
          <p:cNvSpPr/>
          <p:nvPr userDrawn="1"/>
        </p:nvSpPr>
        <p:spPr>
          <a:xfrm>
            <a:off x="0" y="1"/>
            <a:ext cx="12192000" cy="6858000"/>
          </a:xfrm>
          <a:prstGeom prst="rect">
            <a:avLst/>
          </a:prstGeom>
          <a:solidFill>
            <a:srgbClr val="AB5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501176" y="505425"/>
            <a:ext cx="3740169" cy="4893647"/>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RESTART + </a:t>
            </a: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0" lvl="0" indent="0" algn="l" rtl="0">
              <a:spcBef>
                <a:spcPts val="0"/>
              </a:spcBef>
              <a:spcAft>
                <a:spcPts val="0"/>
              </a:spcAft>
              <a:buClr>
                <a:schemeClr val="dk1"/>
              </a:buClr>
              <a:buSzPts val="1100"/>
              <a:buFont typeface="Arial"/>
              <a:buNone/>
            </a:pPr>
            <a:endParaRPr lang="en" sz="3600" dirty="0">
              <a:solidFill>
                <a:schemeClr val="bg1"/>
              </a:solidFill>
              <a:latin typeface="+mn-lt"/>
              <a:ea typeface="Quattrocento Sans"/>
              <a:cs typeface="Quattrocento Sans"/>
              <a:sym typeface="Quattrocento Sans"/>
            </a:endParaRPr>
          </a:p>
          <a:p>
            <a:pPr marL="0" lvl="0" indent="0" algn="l" rtl="0">
              <a:spcBef>
                <a:spcPts val="0"/>
              </a:spcBef>
              <a:spcAft>
                <a:spcPts val="0"/>
              </a:spcAft>
              <a:buFont typeface="Arial" charset="0"/>
              <a:buNone/>
            </a:pPr>
            <a:r>
              <a:rPr lang="en" sz="2400" dirty="0">
                <a:solidFill>
                  <a:schemeClr val="bg1"/>
                </a:solidFill>
                <a:latin typeface="+mn-lt"/>
                <a:ea typeface="Quattrocento Sans"/>
                <a:cs typeface="Quattrocento Sans"/>
                <a:sym typeface="Quattrocento Sans"/>
              </a:rPr>
              <a:t>Isn’t that nice? :)</a:t>
            </a:r>
          </a:p>
        </p:txBody>
      </p:sp>
      <p:cxnSp>
        <p:nvCxnSpPr>
          <p:cNvPr id="5" name="Straight Connector 4"/>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449267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lain Quote Slide - PURPLE">
    <p:spTree>
      <p:nvGrpSpPr>
        <p:cNvPr id="1" name=""/>
        <p:cNvGrpSpPr/>
        <p:nvPr/>
      </p:nvGrpSpPr>
      <p:grpSpPr>
        <a:xfrm>
          <a:off x="0" y="0"/>
          <a:ext cx="0" cy="0"/>
          <a:chOff x="0" y="0"/>
          <a:chExt cx="0" cy="0"/>
        </a:xfrm>
      </p:grpSpPr>
      <p:cxnSp>
        <p:nvCxnSpPr>
          <p:cNvPr id="11" name="Straight Connector 10"/>
          <p:cNvCxnSpPr/>
          <p:nvPr userDrawn="1"/>
        </p:nvCxnSpPr>
        <p:spPr>
          <a:xfrm flipV="1">
            <a:off x="6099983" y="-14288"/>
            <a:ext cx="0" cy="1008418"/>
          </a:xfrm>
          <a:prstGeom prst="line">
            <a:avLst/>
          </a:prstGeom>
          <a:ln>
            <a:solidFill>
              <a:srgbClr val="7F4182"/>
            </a:solidFill>
          </a:ln>
        </p:spPr>
        <p:style>
          <a:lnRef idx="1">
            <a:schemeClr val="accent1"/>
          </a:lnRef>
          <a:fillRef idx="0">
            <a:schemeClr val="accent1"/>
          </a:fillRef>
          <a:effectRef idx="0">
            <a:schemeClr val="accent1"/>
          </a:effectRef>
          <a:fontRef idx="minor">
            <a:schemeClr val="tx1"/>
          </a:fontRef>
        </p:style>
      </p:cxnSp>
      <p:sp>
        <p:nvSpPr>
          <p:cNvPr id="12" name="Oval 11"/>
          <p:cNvSpPr/>
          <p:nvPr userDrawn="1"/>
        </p:nvSpPr>
        <p:spPr>
          <a:xfrm>
            <a:off x="5570770" y="994130"/>
            <a:ext cx="1115575" cy="1045025"/>
          </a:xfrm>
          <a:prstGeom prst="ellipse">
            <a:avLst/>
          </a:pr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23"/>
          <p:cNvSpPr>
            <a:spLocks noGrp="1"/>
          </p:cNvSpPr>
          <p:nvPr>
            <p:ph type="body" sz="quarter" idx="14" hasCustomPrompt="1"/>
          </p:nvPr>
        </p:nvSpPr>
        <p:spPr>
          <a:xfrm>
            <a:off x="5775656" y="1074336"/>
            <a:ext cx="785328" cy="964819"/>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4"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6D6E6C"/>
                </a:solidFill>
                <a:latin typeface="+mn-lt"/>
              </a:defRPr>
            </a:lvl1pPr>
          </a:lstStyle>
          <a:p>
            <a:pPr lvl="0"/>
            <a:r>
              <a:rPr lang="en-US" dirty="0"/>
              <a:t>Quote Here</a:t>
            </a:r>
          </a:p>
        </p:txBody>
      </p:sp>
      <p:sp>
        <p:nvSpPr>
          <p:cNvPr id="15" name="テキスト プレースホルダー 36"/>
          <p:cNvSpPr txBox="1">
            <a:spLocks/>
          </p:cNvSpPr>
          <p:nvPr userDrawn="1"/>
        </p:nvSpPr>
        <p:spPr bwMode="auto">
          <a:xfrm>
            <a:off x="285884" y="6095999"/>
            <a:ext cx="11400992" cy="41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baseline="0" dirty="0">
                <a:solidFill>
                  <a:srgbClr val="7F4182"/>
                </a:solidFill>
                <a:latin typeface="Calibri" charset="0"/>
              </a:rPr>
              <a:t>RESTART + </a:t>
            </a:r>
            <a:r>
              <a:rPr lang="en-US" altLang="ja-JP" sz="1100" b="0" baseline="0" dirty="0">
                <a:solidFill>
                  <a:srgbClr val="6D6E6C"/>
                </a:solidFill>
                <a:latin typeface="Calibri" charset="0"/>
              </a:rPr>
              <a:t>communities in action</a:t>
            </a:r>
            <a:endParaRPr kumimoji="1" lang="ja-JP" altLang="en-US" sz="1100" b="0" dirty="0">
              <a:solidFill>
                <a:srgbClr val="6D6E6C"/>
              </a:solidFill>
              <a:latin typeface="Calibri" charset="0"/>
            </a:endParaRPr>
          </a:p>
        </p:txBody>
      </p:sp>
      <p:pic>
        <p:nvPicPr>
          <p:cNvPr id="16" name="Picture 15"/>
          <p:cNvPicPr>
            <a:picLocks noChangeAspect="1"/>
          </p:cNvPicPr>
          <p:nvPr userDrawn="1"/>
        </p:nvPicPr>
        <p:blipFill rotWithShape="1">
          <a:blip r:embed="rId2" cstate="screen">
            <a:extLst>
              <a:ext uri="{28A0092B-C50C-407E-A947-70E740481C1C}">
                <a14:useLocalDpi xmlns:a14="http://schemas.microsoft.com/office/drawing/2010/main"/>
              </a:ext>
            </a:extLst>
          </a:blip>
          <a:srcRect t="-17244" r="-31306"/>
          <a:stretch/>
        </p:blipFill>
        <p:spPr>
          <a:xfrm rot="5400000" flipH="1">
            <a:off x="5463012" y="5456709"/>
            <a:ext cx="576538" cy="2252545"/>
          </a:xfrm>
          <a:prstGeom prst="rect">
            <a:avLst/>
          </a:prstGeom>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lain Quote Slide - GREEN">
    <p:spTree>
      <p:nvGrpSpPr>
        <p:cNvPr id="1" name=""/>
        <p:cNvGrpSpPr/>
        <p:nvPr/>
      </p:nvGrpSpPr>
      <p:grpSpPr>
        <a:xfrm>
          <a:off x="0" y="0"/>
          <a:ext cx="0" cy="0"/>
          <a:chOff x="0" y="0"/>
          <a:chExt cx="0" cy="0"/>
        </a:xfrm>
      </p:grpSpPr>
      <p:cxnSp>
        <p:nvCxnSpPr>
          <p:cNvPr id="17" name="Straight Connector 16"/>
          <p:cNvCxnSpPr/>
          <p:nvPr userDrawn="1"/>
        </p:nvCxnSpPr>
        <p:spPr>
          <a:xfrm flipV="1">
            <a:off x="6099983" y="-14288"/>
            <a:ext cx="0" cy="1008418"/>
          </a:xfrm>
          <a:prstGeom prst="line">
            <a:avLst/>
          </a:prstGeom>
          <a:ln>
            <a:solidFill>
              <a:srgbClr val="68BBAF"/>
            </a:solidFill>
          </a:ln>
        </p:spPr>
        <p:style>
          <a:lnRef idx="1">
            <a:schemeClr val="accent1"/>
          </a:lnRef>
          <a:fillRef idx="0">
            <a:schemeClr val="accent1"/>
          </a:fillRef>
          <a:effectRef idx="0">
            <a:schemeClr val="accent1"/>
          </a:effectRef>
          <a:fontRef idx="minor">
            <a:schemeClr val="tx1"/>
          </a:fontRef>
        </p:style>
      </p:cxnSp>
      <p:sp>
        <p:nvSpPr>
          <p:cNvPr id="18" name="Oval 17"/>
          <p:cNvSpPr/>
          <p:nvPr userDrawn="1"/>
        </p:nvSpPr>
        <p:spPr>
          <a:xfrm>
            <a:off x="5570770" y="994130"/>
            <a:ext cx="1115575" cy="1045025"/>
          </a:xfrm>
          <a:prstGeom prst="ellipse">
            <a:avLst/>
          </a:prstGeom>
          <a:solidFill>
            <a:srgbClr val="68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3"/>
          <p:cNvSpPr>
            <a:spLocks noGrp="1"/>
          </p:cNvSpPr>
          <p:nvPr>
            <p:ph type="body" sz="quarter" idx="14" hasCustomPrompt="1"/>
          </p:nvPr>
        </p:nvSpPr>
        <p:spPr>
          <a:xfrm>
            <a:off x="5775656" y="1074336"/>
            <a:ext cx="785328" cy="964819"/>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1"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6D6E6C"/>
                </a:solidFill>
                <a:latin typeface="+mn-lt"/>
              </a:defRPr>
            </a:lvl1pPr>
          </a:lstStyle>
          <a:p>
            <a:pPr lvl="0"/>
            <a:r>
              <a:rPr lang="en-US" dirty="0"/>
              <a:t>Quote Here</a:t>
            </a:r>
          </a:p>
        </p:txBody>
      </p:sp>
      <p:sp>
        <p:nvSpPr>
          <p:cNvPr id="10" name="テキスト プレースホルダー 36"/>
          <p:cNvSpPr txBox="1">
            <a:spLocks/>
          </p:cNvSpPr>
          <p:nvPr userDrawn="1"/>
        </p:nvSpPr>
        <p:spPr bwMode="auto">
          <a:xfrm>
            <a:off x="285884" y="6095999"/>
            <a:ext cx="11400992" cy="41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baseline="0" dirty="0">
                <a:solidFill>
                  <a:srgbClr val="7F4182"/>
                </a:solidFill>
                <a:latin typeface="Calibri" charset="0"/>
              </a:rPr>
              <a:t>RESTART + </a:t>
            </a:r>
            <a:r>
              <a:rPr lang="en-US" altLang="ja-JP" sz="1100" b="0" baseline="0" dirty="0">
                <a:solidFill>
                  <a:srgbClr val="6D6E6C"/>
                </a:solidFill>
                <a:latin typeface="Calibri" charset="0"/>
              </a:rPr>
              <a:t>communities in action</a:t>
            </a:r>
            <a:endParaRPr kumimoji="1" lang="ja-JP" altLang="en-US" sz="1100" b="0" dirty="0">
              <a:solidFill>
                <a:srgbClr val="6D6E6C"/>
              </a:solidFill>
              <a:latin typeface="Calibri" charset="0"/>
            </a:endParaRPr>
          </a:p>
        </p:txBody>
      </p:sp>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t="-17244" r="-31306"/>
          <a:stretch/>
        </p:blipFill>
        <p:spPr>
          <a:xfrm rot="5400000" flipH="1">
            <a:off x="5463012" y="5456709"/>
            <a:ext cx="576538" cy="2252545"/>
          </a:xfrm>
          <a:prstGeom prst="rect">
            <a:avLst/>
          </a:prstGeom>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 column with icons slide - layout 1">
    <p:spTree>
      <p:nvGrpSpPr>
        <p:cNvPr id="1" name=""/>
        <p:cNvGrpSpPr/>
        <p:nvPr/>
      </p:nvGrpSpPr>
      <p:grpSpPr>
        <a:xfrm>
          <a:off x="0" y="0"/>
          <a:ext cx="0" cy="0"/>
          <a:chOff x="0" y="0"/>
          <a:chExt cx="0" cy="0"/>
        </a:xfrm>
      </p:grpSpPr>
      <p:cxnSp>
        <p:nvCxnSpPr>
          <p:cNvPr id="21" name="Straight Connector 20"/>
          <p:cNvCxnSpPr/>
          <p:nvPr userDrawn="1"/>
        </p:nvCxnSpPr>
        <p:spPr>
          <a:xfrm>
            <a:off x="-36415" y="299701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0" hasCustomPrompt="1"/>
          </p:nvPr>
        </p:nvSpPr>
        <p:spPr>
          <a:xfrm>
            <a:off x="303467" y="3845751"/>
            <a:ext cx="2672815" cy="1878334"/>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32" name="Text Placeholder 2"/>
          <p:cNvSpPr>
            <a:spLocks noGrp="1"/>
          </p:cNvSpPr>
          <p:nvPr>
            <p:ph type="body" sz="quarter" idx="11" hasCustomPrompt="1"/>
          </p:nvPr>
        </p:nvSpPr>
        <p:spPr>
          <a:xfrm>
            <a:off x="3243611" y="383455"/>
            <a:ext cx="2672815" cy="1779573"/>
          </a:xfrm>
        </p:spPr>
        <p:txBody>
          <a:bodyPr anchor="b">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34" name="Text Placeholder 2"/>
          <p:cNvSpPr>
            <a:spLocks noGrp="1"/>
          </p:cNvSpPr>
          <p:nvPr>
            <p:ph type="body" sz="quarter" idx="12" hasCustomPrompt="1"/>
          </p:nvPr>
        </p:nvSpPr>
        <p:spPr>
          <a:xfrm>
            <a:off x="6115112" y="3845751"/>
            <a:ext cx="2672815" cy="1922578"/>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36" name="Text Placeholder 2"/>
          <p:cNvSpPr>
            <a:spLocks noGrp="1"/>
          </p:cNvSpPr>
          <p:nvPr>
            <p:ph type="body" sz="quarter" idx="13" hasCustomPrompt="1"/>
          </p:nvPr>
        </p:nvSpPr>
        <p:spPr>
          <a:xfrm>
            <a:off x="9068395" y="383458"/>
            <a:ext cx="2672815" cy="1779573"/>
          </a:xfrm>
        </p:spPr>
        <p:txBody>
          <a:bodyPr anchor="b">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 name="Oval 1"/>
          <p:cNvSpPr/>
          <p:nvPr userDrawn="1"/>
        </p:nvSpPr>
        <p:spPr>
          <a:xfrm>
            <a:off x="985917" y="2341774"/>
            <a:ext cx="1327355" cy="1327355"/>
          </a:xfrm>
          <a:prstGeom prst="ellipse">
            <a:avLst/>
          </a:pr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userDrawn="1"/>
        </p:nvSpPr>
        <p:spPr>
          <a:xfrm>
            <a:off x="3936550" y="2357577"/>
            <a:ext cx="1327355" cy="1327355"/>
          </a:xfrm>
          <a:prstGeom prst="ellipse">
            <a:avLst/>
          </a:prstGeom>
          <a:solidFill>
            <a:srgbClr val="68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userDrawn="1"/>
        </p:nvSpPr>
        <p:spPr>
          <a:xfrm>
            <a:off x="6751909" y="2313333"/>
            <a:ext cx="1327355" cy="1327355"/>
          </a:xfrm>
          <a:prstGeom prst="ellipse">
            <a:avLst/>
          </a:prstGeom>
          <a:solidFill>
            <a:srgbClr val="AB5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userDrawn="1"/>
        </p:nvSpPr>
        <p:spPr>
          <a:xfrm>
            <a:off x="9765418" y="2342845"/>
            <a:ext cx="1327355" cy="1327355"/>
          </a:xfrm>
          <a:prstGeom prst="ellipse">
            <a:avLst/>
          </a:prstGeom>
          <a:solidFill>
            <a:srgbClr val="A3C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テキスト プレースホルダー 36"/>
          <p:cNvSpPr txBox="1">
            <a:spLocks/>
          </p:cNvSpPr>
          <p:nvPr userDrawn="1"/>
        </p:nvSpPr>
        <p:spPr bwMode="auto">
          <a:xfrm>
            <a:off x="285884" y="6095999"/>
            <a:ext cx="11400992" cy="41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baseline="0" dirty="0">
                <a:solidFill>
                  <a:srgbClr val="7F4182"/>
                </a:solidFill>
                <a:latin typeface="Calibri" charset="0"/>
              </a:rPr>
              <a:t>RESTART + </a:t>
            </a:r>
            <a:r>
              <a:rPr lang="en-US" altLang="ja-JP" sz="1100" b="0" baseline="0" dirty="0">
                <a:solidFill>
                  <a:srgbClr val="6D6E6C"/>
                </a:solidFill>
                <a:latin typeface="Calibri" charset="0"/>
              </a:rPr>
              <a:t>communities in action</a:t>
            </a:r>
            <a:endParaRPr kumimoji="1" lang="ja-JP" altLang="en-US" sz="1100" b="0" dirty="0">
              <a:solidFill>
                <a:srgbClr val="6D6E6C"/>
              </a:solidFill>
              <a:latin typeface="Calibri" charset="0"/>
            </a:endParaRPr>
          </a:p>
        </p:txBody>
      </p:sp>
      <p:pic>
        <p:nvPicPr>
          <p:cNvPr id="19" name="Picture 18"/>
          <p:cNvPicPr>
            <a:picLocks noChangeAspect="1"/>
          </p:cNvPicPr>
          <p:nvPr userDrawn="1"/>
        </p:nvPicPr>
        <p:blipFill rotWithShape="1">
          <a:blip r:embed="rId2" cstate="screen">
            <a:extLst>
              <a:ext uri="{28A0092B-C50C-407E-A947-70E740481C1C}">
                <a14:useLocalDpi xmlns:a14="http://schemas.microsoft.com/office/drawing/2010/main"/>
              </a:ext>
            </a:extLst>
          </a:blip>
          <a:srcRect t="-17244" r="-31306"/>
          <a:stretch/>
        </p:blipFill>
        <p:spPr>
          <a:xfrm rot="5400000" flipH="1">
            <a:off x="5463012" y="5456709"/>
            <a:ext cx="576538" cy="2252545"/>
          </a:xfrm>
          <a:prstGeom prst="rect">
            <a:avLst/>
          </a:prstGeom>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 column with icons slide - layout 2">
    <p:spTree>
      <p:nvGrpSpPr>
        <p:cNvPr id="1" name=""/>
        <p:cNvGrpSpPr/>
        <p:nvPr/>
      </p:nvGrpSpPr>
      <p:grpSpPr>
        <a:xfrm>
          <a:off x="0" y="0"/>
          <a:ext cx="0" cy="0"/>
          <a:chOff x="0" y="0"/>
          <a:chExt cx="0" cy="0"/>
        </a:xfrm>
      </p:grpSpPr>
      <p:cxnSp>
        <p:nvCxnSpPr>
          <p:cNvPr id="18" name="Straight Connector 17"/>
          <p:cNvCxnSpPr/>
          <p:nvPr userDrawn="1"/>
        </p:nvCxnSpPr>
        <p:spPr>
          <a:xfrm>
            <a:off x="-6261" y="1227211"/>
            <a:ext cx="12192000" cy="0"/>
          </a:xfrm>
          <a:prstGeom prst="line">
            <a:avLst/>
          </a:prstGeom>
          <a:ln>
            <a:solidFill>
              <a:srgbClr val="353E47"/>
            </a:solidFill>
          </a:ln>
        </p:spPr>
        <p:style>
          <a:lnRef idx="1">
            <a:schemeClr val="accent1"/>
          </a:lnRef>
          <a:fillRef idx="0">
            <a:schemeClr val="accent1"/>
          </a:fillRef>
          <a:effectRef idx="0">
            <a:schemeClr val="accent1"/>
          </a:effectRef>
          <a:fontRef idx="minor">
            <a:schemeClr val="tx1"/>
          </a:fontRef>
        </p:style>
      </p:cxnSp>
      <p:sp>
        <p:nvSpPr>
          <p:cNvPr id="19" name="Text Placeholder 2"/>
          <p:cNvSpPr>
            <a:spLocks noGrp="1"/>
          </p:cNvSpPr>
          <p:nvPr>
            <p:ph type="body" sz="quarter" idx="10" hasCustomPrompt="1"/>
          </p:nvPr>
        </p:nvSpPr>
        <p:spPr>
          <a:xfrm>
            <a:off x="333621" y="2090693"/>
            <a:ext cx="2672815" cy="3712088"/>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0" name="Text Placeholder 2"/>
          <p:cNvSpPr>
            <a:spLocks noGrp="1"/>
          </p:cNvSpPr>
          <p:nvPr>
            <p:ph type="body" sz="quarter" idx="11" hasCustomPrompt="1"/>
          </p:nvPr>
        </p:nvSpPr>
        <p:spPr>
          <a:xfrm>
            <a:off x="3273765" y="2090693"/>
            <a:ext cx="2672815" cy="3712088"/>
          </a:xfrm>
        </p:spPr>
        <p:txBody>
          <a:bodyPr anchor="t">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1" name="Text Placeholder 2"/>
          <p:cNvSpPr>
            <a:spLocks noGrp="1"/>
          </p:cNvSpPr>
          <p:nvPr>
            <p:ph type="body" sz="quarter" idx="12" hasCustomPrompt="1"/>
          </p:nvPr>
        </p:nvSpPr>
        <p:spPr>
          <a:xfrm>
            <a:off x="6145266" y="2090693"/>
            <a:ext cx="2672815" cy="3712088"/>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2" name="Text Placeholder 2"/>
          <p:cNvSpPr>
            <a:spLocks noGrp="1"/>
          </p:cNvSpPr>
          <p:nvPr>
            <p:ph type="body" sz="quarter" idx="13" hasCustomPrompt="1"/>
          </p:nvPr>
        </p:nvSpPr>
        <p:spPr>
          <a:xfrm>
            <a:off x="9098549" y="2090693"/>
            <a:ext cx="2672815" cy="3712088"/>
          </a:xfrm>
        </p:spPr>
        <p:txBody>
          <a:bodyPr anchor="t">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3" name="Oval 22"/>
          <p:cNvSpPr/>
          <p:nvPr userDrawn="1"/>
        </p:nvSpPr>
        <p:spPr>
          <a:xfrm>
            <a:off x="1016071" y="571968"/>
            <a:ext cx="1327355" cy="1327355"/>
          </a:xfrm>
          <a:prstGeom prst="ellipse">
            <a:avLst/>
          </a:pr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userDrawn="1"/>
        </p:nvSpPr>
        <p:spPr>
          <a:xfrm>
            <a:off x="3966704" y="587771"/>
            <a:ext cx="1327355" cy="1327355"/>
          </a:xfrm>
          <a:prstGeom prst="ellipse">
            <a:avLst/>
          </a:prstGeom>
          <a:solidFill>
            <a:srgbClr val="68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6782063" y="543527"/>
            <a:ext cx="1327355" cy="1327355"/>
          </a:xfrm>
          <a:prstGeom prst="ellipse">
            <a:avLst/>
          </a:prstGeom>
          <a:solidFill>
            <a:srgbClr val="AB5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9795572" y="573039"/>
            <a:ext cx="1327355" cy="1327355"/>
          </a:xfrm>
          <a:prstGeom prst="ellipse">
            <a:avLst/>
          </a:prstGeom>
          <a:solidFill>
            <a:srgbClr val="A3C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テキスト プレースホルダー 36"/>
          <p:cNvSpPr txBox="1">
            <a:spLocks/>
          </p:cNvSpPr>
          <p:nvPr userDrawn="1"/>
        </p:nvSpPr>
        <p:spPr bwMode="auto">
          <a:xfrm>
            <a:off x="285884" y="6095999"/>
            <a:ext cx="11400992" cy="41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baseline="0" dirty="0">
                <a:solidFill>
                  <a:srgbClr val="7F4182"/>
                </a:solidFill>
                <a:latin typeface="Calibri" charset="0"/>
              </a:rPr>
              <a:t>RESTART + </a:t>
            </a:r>
            <a:r>
              <a:rPr lang="en-US" altLang="ja-JP" sz="1100" b="0" baseline="0" dirty="0">
                <a:solidFill>
                  <a:srgbClr val="6D6E6C"/>
                </a:solidFill>
                <a:latin typeface="Calibri" charset="0"/>
              </a:rPr>
              <a:t>communities in action</a:t>
            </a:r>
            <a:endParaRPr kumimoji="1" lang="ja-JP" altLang="en-US" sz="1100" b="0" dirty="0">
              <a:solidFill>
                <a:srgbClr val="6D6E6C"/>
              </a:solidFill>
              <a:latin typeface="Calibri" charset="0"/>
            </a:endParaRPr>
          </a:p>
        </p:txBody>
      </p:sp>
      <p:pic>
        <p:nvPicPr>
          <p:cNvPr id="16" name="Picture 15"/>
          <p:cNvPicPr>
            <a:picLocks noChangeAspect="1"/>
          </p:cNvPicPr>
          <p:nvPr userDrawn="1"/>
        </p:nvPicPr>
        <p:blipFill rotWithShape="1">
          <a:blip r:embed="rId2" cstate="screen">
            <a:extLst>
              <a:ext uri="{28A0092B-C50C-407E-A947-70E740481C1C}">
                <a14:useLocalDpi xmlns:a14="http://schemas.microsoft.com/office/drawing/2010/main"/>
              </a:ext>
            </a:extLst>
          </a:blip>
          <a:srcRect t="-17244" r="-31306"/>
          <a:stretch/>
        </p:blipFill>
        <p:spPr>
          <a:xfrm rot="5400000" flipH="1">
            <a:off x="5463012" y="5456709"/>
            <a:ext cx="576538" cy="2252545"/>
          </a:xfrm>
          <a:prstGeom prst="rect">
            <a:avLst/>
          </a:prstGeom>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bullets slide">
    <p:spTree>
      <p:nvGrpSpPr>
        <p:cNvPr id="1" name=""/>
        <p:cNvGrpSpPr/>
        <p:nvPr/>
      </p:nvGrpSpPr>
      <p:grpSpPr>
        <a:xfrm>
          <a:off x="0" y="0"/>
          <a:ext cx="0" cy="0"/>
          <a:chOff x="0" y="0"/>
          <a:chExt cx="0" cy="0"/>
        </a:xfrm>
      </p:grpSpPr>
      <p:sp>
        <p:nvSpPr>
          <p:cNvPr id="34" name="Rectangle 33"/>
          <p:cNvSpPr/>
          <p:nvPr userDrawn="1"/>
        </p:nvSpPr>
        <p:spPr>
          <a:xfrm>
            <a:off x="4903304" y="1126433"/>
            <a:ext cx="7288696" cy="1302295"/>
          </a:xfrm>
          <a:prstGeom prst="rect">
            <a:avLst/>
          </a:pr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userDrawn="1"/>
        </p:nvSpPr>
        <p:spPr>
          <a:xfrm>
            <a:off x="4903304" y="2749824"/>
            <a:ext cx="7288696" cy="1302295"/>
          </a:xfrm>
          <a:prstGeom prst="rect">
            <a:avLst/>
          </a:prstGeom>
          <a:solidFill>
            <a:srgbClr val="68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p:cNvSpPr/>
          <p:nvPr userDrawn="1"/>
        </p:nvSpPr>
        <p:spPr>
          <a:xfrm>
            <a:off x="4903304" y="4373215"/>
            <a:ext cx="7288696" cy="1302295"/>
          </a:xfrm>
          <a:prstGeom prst="rect">
            <a:avLst/>
          </a:prstGeom>
          <a:solidFill>
            <a:srgbClr val="AB5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p:cNvCxnSpPr/>
          <p:nvPr userDrawn="1"/>
        </p:nvCxnSpPr>
        <p:spPr>
          <a:xfrm>
            <a:off x="6175512" y="1223543"/>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6175512" y="2852059"/>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6175512" y="4496389"/>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954456" y="677649"/>
            <a:ext cx="1176669" cy="5446643"/>
          </a:xfrm>
          <a:prstGeom prst="rect">
            <a:avLst/>
          </a:prstGeom>
        </p:spPr>
      </p:pic>
      <p:sp>
        <p:nvSpPr>
          <p:cNvPr id="42" name="Text Placeholder 23"/>
          <p:cNvSpPr>
            <a:spLocks noGrp="1"/>
          </p:cNvSpPr>
          <p:nvPr>
            <p:ph type="body" sz="quarter" idx="13" hasCustomPrompt="1"/>
          </p:nvPr>
        </p:nvSpPr>
        <p:spPr>
          <a:xfrm>
            <a:off x="643223" y="1079254"/>
            <a:ext cx="3821205"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43" name="Text Placeholder 25"/>
          <p:cNvSpPr>
            <a:spLocks noGrp="1"/>
          </p:cNvSpPr>
          <p:nvPr>
            <p:ph type="body" sz="quarter" idx="14" hasCustomPrompt="1"/>
          </p:nvPr>
        </p:nvSpPr>
        <p:spPr>
          <a:xfrm>
            <a:off x="643223" y="2087287"/>
            <a:ext cx="3821205" cy="3642009"/>
          </a:xfrm>
        </p:spPr>
        <p:txBody>
          <a:bodyPr>
            <a:noAutofit/>
          </a:bodyPr>
          <a:lstStyle>
            <a:lvl1pPr marL="0" indent="0" algn="l">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44" name="Text Placeholder 23"/>
          <p:cNvSpPr>
            <a:spLocks noGrp="1"/>
          </p:cNvSpPr>
          <p:nvPr>
            <p:ph type="body" sz="quarter" idx="15" hasCustomPrompt="1"/>
          </p:nvPr>
        </p:nvSpPr>
        <p:spPr>
          <a:xfrm>
            <a:off x="4975024" y="1126433"/>
            <a:ext cx="1176670" cy="1292995"/>
          </a:xfrm>
        </p:spPr>
        <p:txBody>
          <a:bodyPr anchor="ctr">
            <a:normAutofit/>
          </a:bodyPr>
          <a:lstStyle>
            <a:lvl1pPr marL="0" indent="0" algn="ctr">
              <a:buNone/>
              <a:defRPr sz="4800">
                <a:solidFill>
                  <a:schemeClr val="bg1"/>
                </a:solidFill>
                <a:latin typeface="+mn-lt"/>
              </a:defRPr>
            </a:lvl1pPr>
          </a:lstStyle>
          <a:p>
            <a:pPr lvl="0"/>
            <a:r>
              <a:rPr lang="en-US" dirty="0"/>
              <a:t>01</a:t>
            </a:r>
          </a:p>
        </p:txBody>
      </p:sp>
      <p:sp>
        <p:nvSpPr>
          <p:cNvPr id="45" name="Text Placeholder 2"/>
          <p:cNvSpPr>
            <a:spLocks noGrp="1"/>
          </p:cNvSpPr>
          <p:nvPr>
            <p:ph type="body" sz="quarter" idx="12" hasCustomPrompt="1"/>
          </p:nvPr>
        </p:nvSpPr>
        <p:spPr>
          <a:xfrm>
            <a:off x="6271051" y="1126433"/>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cxnSp>
        <p:nvCxnSpPr>
          <p:cNvPr id="51" name="Straight Connector 50"/>
          <p:cNvCxnSpPr/>
          <p:nvPr userDrawn="1"/>
        </p:nvCxnSpPr>
        <p:spPr>
          <a:xfrm>
            <a:off x="417209" y="1920386"/>
            <a:ext cx="4287526" cy="0"/>
          </a:xfrm>
          <a:prstGeom prst="line">
            <a:avLst/>
          </a:prstGeom>
          <a:ln>
            <a:solidFill>
              <a:srgbClr val="7F4182"/>
            </a:solidFill>
          </a:ln>
        </p:spPr>
        <p:style>
          <a:lnRef idx="1">
            <a:schemeClr val="accent1"/>
          </a:lnRef>
          <a:fillRef idx="0">
            <a:schemeClr val="accent1"/>
          </a:fillRef>
          <a:effectRef idx="0">
            <a:schemeClr val="accent1"/>
          </a:effectRef>
          <a:fontRef idx="minor">
            <a:schemeClr val="tx1"/>
          </a:fontRef>
        </p:style>
      </p:cxnSp>
      <p:sp>
        <p:nvSpPr>
          <p:cNvPr id="52" name="Text Placeholder 23"/>
          <p:cNvSpPr>
            <a:spLocks noGrp="1"/>
          </p:cNvSpPr>
          <p:nvPr>
            <p:ph type="body" sz="quarter" idx="16" hasCustomPrompt="1"/>
          </p:nvPr>
        </p:nvSpPr>
        <p:spPr>
          <a:xfrm>
            <a:off x="4998842" y="2740524"/>
            <a:ext cx="1176670" cy="1292995"/>
          </a:xfrm>
        </p:spPr>
        <p:txBody>
          <a:bodyPr anchor="ctr">
            <a:normAutofit/>
          </a:bodyPr>
          <a:lstStyle>
            <a:lvl1pPr marL="0" indent="0" algn="ctr">
              <a:buNone/>
              <a:defRPr sz="4800">
                <a:solidFill>
                  <a:schemeClr val="bg1"/>
                </a:solidFill>
                <a:latin typeface="+mn-lt"/>
              </a:defRPr>
            </a:lvl1pPr>
          </a:lstStyle>
          <a:p>
            <a:pPr lvl="0"/>
            <a:r>
              <a:rPr lang="en-US" dirty="0"/>
              <a:t>02</a:t>
            </a:r>
          </a:p>
        </p:txBody>
      </p:sp>
      <p:sp>
        <p:nvSpPr>
          <p:cNvPr id="53" name="Text Placeholder 2"/>
          <p:cNvSpPr>
            <a:spLocks noGrp="1"/>
          </p:cNvSpPr>
          <p:nvPr>
            <p:ph type="body" sz="quarter" idx="17" hasCustomPrompt="1"/>
          </p:nvPr>
        </p:nvSpPr>
        <p:spPr>
          <a:xfrm>
            <a:off x="6294869" y="2740524"/>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54" name="Text Placeholder 23"/>
          <p:cNvSpPr>
            <a:spLocks noGrp="1"/>
          </p:cNvSpPr>
          <p:nvPr>
            <p:ph type="body" sz="quarter" idx="18" hasCustomPrompt="1"/>
          </p:nvPr>
        </p:nvSpPr>
        <p:spPr>
          <a:xfrm>
            <a:off x="4968894" y="4387646"/>
            <a:ext cx="1176670" cy="1292995"/>
          </a:xfrm>
        </p:spPr>
        <p:txBody>
          <a:bodyPr anchor="ctr">
            <a:normAutofit/>
          </a:bodyPr>
          <a:lstStyle>
            <a:lvl1pPr marL="0" indent="0" algn="ctr">
              <a:buNone/>
              <a:defRPr sz="4800">
                <a:solidFill>
                  <a:schemeClr val="bg1"/>
                </a:solidFill>
                <a:latin typeface="+mn-lt"/>
              </a:defRPr>
            </a:lvl1pPr>
          </a:lstStyle>
          <a:p>
            <a:pPr lvl="0"/>
            <a:r>
              <a:rPr lang="en-US" dirty="0"/>
              <a:t>03</a:t>
            </a:r>
          </a:p>
        </p:txBody>
      </p:sp>
      <p:sp>
        <p:nvSpPr>
          <p:cNvPr id="55" name="Text Placeholder 2"/>
          <p:cNvSpPr>
            <a:spLocks noGrp="1"/>
          </p:cNvSpPr>
          <p:nvPr>
            <p:ph type="body" sz="quarter" idx="19" hasCustomPrompt="1"/>
          </p:nvPr>
        </p:nvSpPr>
        <p:spPr>
          <a:xfrm>
            <a:off x="6264921" y="4387646"/>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0"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a:solidFill>
                  <a:srgbClr val="7F4182"/>
                </a:solidFill>
                <a:latin typeface="Calibri" charset="0"/>
              </a:rPr>
              <a:t>RESTART + </a:t>
            </a:r>
            <a:r>
              <a:rPr lang="en-US" altLang="ja-JP" sz="1100" b="0" baseline="0">
                <a:solidFill>
                  <a:srgbClr val="6D6E6C"/>
                </a:solidFill>
                <a:latin typeface="Calibri" charset="0"/>
              </a:rPr>
              <a:t>communities </a:t>
            </a:r>
            <a:r>
              <a:rPr lang="en-US" altLang="ja-JP" sz="1100" b="0" baseline="0" dirty="0">
                <a:solidFill>
                  <a:srgbClr val="6D6E6C"/>
                </a:solidFill>
                <a:latin typeface="Calibri" charset="0"/>
              </a:rPr>
              <a:t>in action</a:t>
            </a:r>
            <a:endParaRPr kumimoji="1" lang="ja-JP" altLang="en-US" sz="1100" b="0" dirty="0">
              <a:solidFill>
                <a:srgbClr val="6D6E6C"/>
              </a:solidFill>
              <a:latin typeface="Calibri" charset="0"/>
            </a:endParaRPr>
          </a:p>
        </p:txBody>
      </p:sp>
      <p:pic>
        <p:nvPicPr>
          <p:cNvPr id="23" name="Picture 22"/>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3 bullets slide">
    <p:spTree>
      <p:nvGrpSpPr>
        <p:cNvPr id="1" name=""/>
        <p:cNvGrpSpPr/>
        <p:nvPr/>
      </p:nvGrpSpPr>
      <p:grpSpPr>
        <a:xfrm>
          <a:off x="0" y="0"/>
          <a:ext cx="0" cy="0"/>
          <a:chOff x="0" y="0"/>
          <a:chExt cx="0" cy="0"/>
        </a:xfrm>
      </p:grpSpPr>
      <p:sp>
        <p:nvSpPr>
          <p:cNvPr id="34" name="Rectangle 33"/>
          <p:cNvSpPr/>
          <p:nvPr userDrawn="1"/>
        </p:nvSpPr>
        <p:spPr>
          <a:xfrm>
            <a:off x="4903304" y="119570"/>
            <a:ext cx="7288696" cy="1042579"/>
          </a:xfrm>
          <a:prstGeom prst="rect">
            <a:avLst/>
          </a:pr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userDrawn="1"/>
        </p:nvSpPr>
        <p:spPr>
          <a:xfrm>
            <a:off x="4897248" y="1269239"/>
            <a:ext cx="7288696" cy="1042578"/>
          </a:xfrm>
          <a:prstGeom prst="rect">
            <a:avLst/>
          </a:prstGeom>
          <a:solidFill>
            <a:srgbClr val="68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p:cNvSpPr/>
          <p:nvPr userDrawn="1"/>
        </p:nvSpPr>
        <p:spPr>
          <a:xfrm>
            <a:off x="4903304" y="2451950"/>
            <a:ext cx="7288696" cy="1126602"/>
          </a:xfrm>
          <a:prstGeom prst="rect">
            <a:avLst/>
          </a:prstGeom>
          <a:solidFill>
            <a:srgbClr val="AB5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p:cNvCxnSpPr>
            <a:cxnSpLocks/>
          </p:cNvCxnSpPr>
          <p:nvPr userDrawn="1"/>
        </p:nvCxnSpPr>
        <p:spPr>
          <a:xfrm>
            <a:off x="6206334" y="206405"/>
            <a:ext cx="0" cy="77991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891068" y="392046"/>
            <a:ext cx="1176669" cy="5446643"/>
          </a:xfrm>
          <a:prstGeom prst="rect">
            <a:avLst/>
          </a:prstGeom>
        </p:spPr>
      </p:pic>
      <p:sp>
        <p:nvSpPr>
          <p:cNvPr id="42" name="Text Placeholder 23"/>
          <p:cNvSpPr>
            <a:spLocks noGrp="1"/>
          </p:cNvSpPr>
          <p:nvPr>
            <p:ph type="body" sz="quarter" idx="13" hasCustomPrompt="1"/>
          </p:nvPr>
        </p:nvSpPr>
        <p:spPr>
          <a:xfrm>
            <a:off x="643223" y="1079254"/>
            <a:ext cx="3821205"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43" name="Text Placeholder 25"/>
          <p:cNvSpPr>
            <a:spLocks noGrp="1"/>
          </p:cNvSpPr>
          <p:nvPr>
            <p:ph type="body" sz="quarter" idx="14" hasCustomPrompt="1"/>
          </p:nvPr>
        </p:nvSpPr>
        <p:spPr>
          <a:xfrm>
            <a:off x="643223" y="2087287"/>
            <a:ext cx="3821205" cy="3642009"/>
          </a:xfrm>
        </p:spPr>
        <p:txBody>
          <a:bodyPr>
            <a:noAutofit/>
          </a:bodyPr>
          <a:lstStyle>
            <a:lvl1pPr marL="0" indent="0" algn="l">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44" name="Text Placeholder 23"/>
          <p:cNvSpPr>
            <a:spLocks noGrp="1"/>
          </p:cNvSpPr>
          <p:nvPr>
            <p:ph type="body" sz="quarter" idx="15" hasCustomPrompt="1"/>
          </p:nvPr>
        </p:nvSpPr>
        <p:spPr>
          <a:xfrm>
            <a:off x="4951073" y="151759"/>
            <a:ext cx="1176670" cy="927495"/>
          </a:xfrm>
        </p:spPr>
        <p:txBody>
          <a:bodyPr anchor="ctr">
            <a:normAutofit/>
          </a:bodyPr>
          <a:lstStyle>
            <a:lvl1pPr marL="0" indent="0" algn="ctr">
              <a:buNone/>
              <a:defRPr sz="3600">
                <a:solidFill>
                  <a:schemeClr val="bg1"/>
                </a:solidFill>
                <a:latin typeface="+mn-lt"/>
              </a:defRPr>
            </a:lvl1pPr>
          </a:lstStyle>
          <a:p>
            <a:pPr lvl="0"/>
            <a:r>
              <a:rPr lang="en-US" dirty="0"/>
              <a:t>01</a:t>
            </a:r>
          </a:p>
        </p:txBody>
      </p:sp>
      <p:sp>
        <p:nvSpPr>
          <p:cNvPr id="45" name="Text Placeholder 2"/>
          <p:cNvSpPr>
            <a:spLocks noGrp="1"/>
          </p:cNvSpPr>
          <p:nvPr>
            <p:ph type="body" sz="quarter" idx="12" hasCustomPrompt="1"/>
          </p:nvPr>
        </p:nvSpPr>
        <p:spPr>
          <a:xfrm>
            <a:off x="6271051" y="181215"/>
            <a:ext cx="5353929" cy="898040"/>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cxnSp>
        <p:nvCxnSpPr>
          <p:cNvPr id="51" name="Straight Connector 50"/>
          <p:cNvCxnSpPr/>
          <p:nvPr userDrawn="1"/>
        </p:nvCxnSpPr>
        <p:spPr>
          <a:xfrm>
            <a:off x="417209" y="1920386"/>
            <a:ext cx="4287526" cy="0"/>
          </a:xfrm>
          <a:prstGeom prst="line">
            <a:avLst/>
          </a:prstGeom>
          <a:ln>
            <a:solidFill>
              <a:srgbClr val="7F4182"/>
            </a:solidFill>
          </a:ln>
        </p:spPr>
        <p:style>
          <a:lnRef idx="1">
            <a:schemeClr val="accent1"/>
          </a:lnRef>
          <a:fillRef idx="0">
            <a:schemeClr val="accent1"/>
          </a:fillRef>
          <a:effectRef idx="0">
            <a:schemeClr val="accent1"/>
          </a:effectRef>
          <a:fontRef idx="minor">
            <a:schemeClr val="tx1"/>
          </a:fontRef>
        </p:style>
      </p:cxnSp>
      <p:sp>
        <p:nvSpPr>
          <p:cNvPr id="20"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baseline="0" dirty="0">
                <a:solidFill>
                  <a:srgbClr val="7F4182"/>
                </a:solidFill>
                <a:latin typeface="Calibri" charset="0"/>
              </a:rPr>
              <a:t>RESTART + </a:t>
            </a:r>
            <a:r>
              <a:rPr lang="en-US" altLang="ja-JP" sz="1100" b="0" baseline="0" dirty="0">
                <a:solidFill>
                  <a:srgbClr val="6D6E6C"/>
                </a:solidFill>
                <a:latin typeface="Calibri" charset="0"/>
              </a:rPr>
              <a:t>communities in action</a:t>
            </a:r>
            <a:endParaRPr kumimoji="1" lang="ja-JP" altLang="en-US" sz="1100" b="0" dirty="0">
              <a:solidFill>
                <a:srgbClr val="6D6E6C"/>
              </a:solidFill>
              <a:latin typeface="Calibri" charset="0"/>
            </a:endParaRPr>
          </a:p>
        </p:txBody>
      </p:sp>
      <p:pic>
        <p:nvPicPr>
          <p:cNvPr id="23" name="Picture 22"/>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sp>
        <p:nvSpPr>
          <p:cNvPr id="21" name="Text Placeholder 23">
            <a:extLst>
              <a:ext uri="{FF2B5EF4-FFF2-40B4-BE49-F238E27FC236}">
                <a16:creationId xmlns:a16="http://schemas.microsoft.com/office/drawing/2014/main" id="{21DCCF5C-63BA-4991-A642-D39E2A02978B}"/>
              </a:ext>
            </a:extLst>
          </p:cNvPr>
          <p:cNvSpPr>
            <a:spLocks noGrp="1"/>
          </p:cNvSpPr>
          <p:nvPr>
            <p:ph type="body" sz="quarter" idx="16" hasCustomPrompt="1"/>
          </p:nvPr>
        </p:nvSpPr>
        <p:spPr>
          <a:xfrm>
            <a:off x="4981618" y="1321589"/>
            <a:ext cx="1176670" cy="927495"/>
          </a:xfrm>
        </p:spPr>
        <p:txBody>
          <a:bodyPr anchor="ctr">
            <a:normAutofit/>
          </a:bodyPr>
          <a:lstStyle>
            <a:lvl1pPr marL="0" indent="0" algn="ctr">
              <a:buNone/>
              <a:defRPr sz="3600">
                <a:solidFill>
                  <a:schemeClr val="bg1"/>
                </a:solidFill>
                <a:latin typeface="+mn-lt"/>
              </a:defRPr>
            </a:lvl1pPr>
          </a:lstStyle>
          <a:p>
            <a:pPr lvl="0"/>
            <a:r>
              <a:rPr lang="en-US" dirty="0"/>
              <a:t>02</a:t>
            </a:r>
          </a:p>
        </p:txBody>
      </p:sp>
      <p:sp>
        <p:nvSpPr>
          <p:cNvPr id="22" name="Text Placeholder 2">
            <a:extLst>
              <a:ext uri="{FF2B5EF4-FFF2-40B4-BE49-F238E27FC236}">
                <a16:creationId xmlns:a16="http://schemas.microsoft.com/office/drawing/2014/main" id="{79265CAB-35CA-4BAD-A378-7CAE426D02B5}"/>
              </a:ext>
            </a:extLst>
          </p:cNvPr>
          <p:cNvSpPr>
            <a:spLocks noGrp="1"/>
          </p:cNvSpPr>
          <p:nvPr>
            <p:ph type="body" sz="quarter" idx="17" hasCustomPrompt="1"/>
          </p:nvPr>
        </p:nvSpPr>
        <p:spPr>
          <a:xfrm>
            <a:off x="6320711" y="1340479"/>
            <a:ext cx="5353929" cy="898040"/>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cxnSp>
        <p:nvCxnSpPr>
          <p:cNvPr id="25" name="Straight Connector 24">
            <a:extLst>
              <a:ext uri="{FF2B5EF4-FFF2-40B4-BE49-F238E27FC236}">
                <a16:creationId xmlns:a16="http://schemas.microsoft.com/office/drawing/2014/main" id="{25D98BAD-EADE-49DD-9C58-2868C51C7CE6}"/>
              </a:ext>
            </a:extLst>
          </p:cNvPr>
          <p:cNvCxnSpPr>
            <a:cxnSpLocks/>
          </p:cNvCxnSpPr>
          <p:nvPr userDrawn="1"/>
        </p:nvCxnSpPr>
        <p:spPr>
          <a:xfrm>
            <a:off x="6235446" y="1314299"/>
            <a:ext cx="0" cy="77991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 Placeholder 23">
            <a:extLst>
              <a:ext uri="{FF2B5EF4-FFF2-40B4-BE49-F238E27FC236}">
                <a16:creationId xmlns:a16="http://schemas.microsoft.com/office/drawing/2014/main" id="{B11D4F74-E1AA-425A-B258-8C2BDCABC673}"/>
              </a:ext>
            </a:extLst>
          </p:cNvPr>
          <p:cNvSpPr>
            <a:spLocks noGrp="1"/>
          </p:cNvSpPr>
          <p:nvPr>
            <p:ph type="body" sz="quarter" idx="18" hasCustomPrompt="1"/>
          </p:nvPr>
        </p:nvSpPr>
        <p:spPr>
          <a:xfrm>
            <a:off x="5000456" y="2532224"/>
            <a:ext cx="1176670" cy="927495"/>
          </a:xfrm>
        </p:spPr>
        <p:txBody>
          <a:bodyPr anchor="ctr">
            <a:normAutofit/>
          </a:bodyPr>
          <a:lstStyle>
            <a:lvl1pPr marL="0" indent="0" algn="ctr">
              <a:buNone/>
              <a:defRPr sz="3600">
                <a:solidFill>
                  <a:schemeClr val="bg1"/>
                </a:solidFill>
                <a:latin typeface="+mn-lt"/>
              </a:defRPr>
            </a:lvl1pPr>
          </a:lstStyle>
          <a:p>
            <a:pPr lvl="0"/>
            <a:r>
              <a:rPr lang="en-US" dirty="0"/>
              <a:t>02</a:t>
            </a:r>
          </a:p>
        </p:txBody>
      </p:sp>
      <p:sp>
        <p:nvSpPr>
          <p:cNvPr id="3" name="Rectangle 2">
            <a:extLst>
              <a:ext uri="{FF2B5EF4-FFF2-40B4-BE49-F238E27FC236}">
                <a16:creationId xmlns:a16="http://schemas.microsoft.com/office/drawing/2014/main" id="{E630EDDD-0739-418B-B7AD-920C1269C69F}"/>
              </a:ext>
            </a:extLst>
          </p:cNvPr>
          <p:cNvSpPr/>
          <p:nvPr userDrawn="1"/>
        </p:nvSpPr>
        <p:spPr>
          <a:xfrm>
            <a:off x="4922142" y="3796156"/>
            <a:ext cx="7288696" cy="1042578"/>
          </a:xfrm>
          <a:prstGeom prst="rect">
            <a:avLst/>
          </a:pr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6CD62D4D-32E7-4098-87F9-1B0F0192DC77}"/>
              </a:ext>
            </a:extLst>
          </p:cNvPr>
          <p:cNvSpPr/>
          <p:nvPr userDrawn="1"/>
        </p:nvSpPr>
        <p:spPr>
          <a:xfrm>
            <a:off x="4897248" y="5140362"/>
            <a:ext cx="7288696" cy="1042578"/>
          </a:xfrm>
          <a:prstGeom prst="rect">
            <a:avLst/>
          </a:prstGeom>
          <a:solidFill>
            <a:srgbClr val="BA0A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 Placeholder 23">
            <a:extLst>
              <a:ext uri="{FF2B5EF4-FFF2-40B4-BE49-F238E27FC236}">
                <a16:creationId xmlns:a16="http://schemas.microsoft.com/office/drawing/2014/main" id="{542970D8-4011-4EC9-87EE-7B689C6412E6}"/>
              </a:ext>
            </a:extLst>
          </p:cNvPr>
          <p:cNvSpPr>
            <a:spLocks noGrp="1"/>
          </p:cNvSpPr>
          <p:nvPr>
            <p:ph type="body" sz="quarter" idx="19" hasCustomPrompt="1"/>
          </p:nvPr>
        </p:nvSpPr>
        <p:spPr>
          <a:xfrm>
            <a:off x="4979908" y="3837045"/>
            <a:ext cx="1176670" cy="927495"/>
          </a:xfrm>
        </p:spPr>
        <p:txBody>
          <a:bodyPr anchor="ctr">
            <a:normAutofit/>
          </a:bodyPr>
          <a:lstStyle>
            <a:lvl1pPr marL="0" indent="0" algn="ctr">
              <a:buNone/>
              <a:defRPr sz="3600">
                <a:solidFill>
                  <a:schemeClr val="bg1"/>
                </a:solidFill>
                <a:latin typeface="+mn-lt"/>
              </a:defRPr>
            </a:lvl1pPr>
          </a:lstStyle>
          <a:p>
            <a:pPr lvl="0"/>
            <a:r>
              <a:rPr lang="en-US" dirty="0"/>
              <a:t>02</a:t>
            </a:r>
          </a:p>
        </p:txBody>
      </p:sp>
      <p:sp>
        <p:nvSpPr>
          <p:cNvPr id="31" name="Text Placeholder 23">
            <a:extLst>
              <a:ext uri="{FF2B5EF4-FFF2-40B4-BE49-F238E27FC236}">
                <a16:creationId xmlns:a16="http://schemas.microsoft.com/office/drawing/2014/main" id="{97B788DA-19A1-48FB-B9CE-F2AE5EDBA985}"/>
              </a:ext>
            </a:extLst>
          </p:cNvPr>
          <p:cNvSpPr>
            <a:spLocks noGrp="1"/>
          </p:cNvSpPr>
          <p:nvPr>
            <p:ph type="body" sz="quarter" idx="20" hasCustomPrompt="1"/>
          </p:nvPr>
        </p:nvSpPr>
        <p:spPr>
          <a:xfrm>
            <a:off x="4929960" y="5167631"/>
            <a:ext cx="1176670" cy="927495"/>
          </a:xfrm>
        </p:spPr>
        <p:txBody>
          <a:bodyPr anchor="ctr">
            <a:normAutofit/>
          </a:bodyPr>
          <a:lstStyle>
            <a:lvl1pPr marL="0" indent="0" algn="ctr">
              <a:buNone/>
              <a:defRPr sz="3600">
                <a:solidFill>
                  <a:schemeClr val="bg1"/>
                </a:solidFill>
                <a:latin typeface="+mn-lt"/>
              </a:defRPr>
            </a:lvl1pPr>
          </a:lstStyle>
          <a:p>
            <a:pPr lvl="0"/>
            <a:r>
              <a:rPr lang="en-US" dirty="0"/>
              <a:t>02</a:t>
            </a:r>
          </a:p>
        </p:txBody>
      </p:sp>
      <p:cxnSp>
        <p:nvCxnSpPr>
          <p:cNvPr id="32" name="Straight Connector 31">
            <a:extLst>
              <a:ext uri="{FF2B5EF4-FFF2-40B4-BE49-F238E27FC236}">
                <a16:creationId xmlns:a16="http://schemas.microsoft.com/office/drawing/2014/main" id="{FF8CDD4B-6732-40D6-9EC0-B990490D5468}"/>
              </a:ext>
            </a:extLst>
          </p:cNvPr>
          <p:cNvCxnSpPr>
            <a:cxnSpLocks/>
          </p:cNvCxnSpPr>
          <p:nvPr userDrawn="1"/>
        </p:nvCxnSpPr>
        <p:spPr>
          <a:xfrm>
            <a:off x="6254284" y="2596851"/>
            <a:ext cx="0" cy="77991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1E292A3-3D27-42B2-B2A2-4F8115C013B4}"/>
              </a:ext>
            </a:extLst>
          </p:cNvPr>
          <p:cNvCxnSpPr>
            <a:cxnSpLocks/>
          </p:cNvCxnSpPr>
          <p:nvPr userDrawn="1"/>
        </p:nvCxnSpPr>
        <p:spPr>
          <a:xfrm>
            <a:off x="6244010" y="3901671"/>
            <a:ext cx="0" cy="77991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9BACB23-8394-4EFE-A7E6-BF718750A66C}"/>
              </a:ext>
            </a:extLst>
          </p:cNvPr>
          <p:cNvCxnSpPr>
            <a:cxnSpLocks/>
          </p:cNvCxnSpPr>
          <p:nvPr userDrawn="1"/>
        </p:nvCxnSpPr>
        <p:spPr>
          <a:xfrm>
            <a:off x="6244010" y="5257865"/>
            <a:ext cx="0" cy="77991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 Placeholder 2">
            <a:extLst>
              <a:ext uri="{FF2B5EF4-FFF2-40B4-BE49-F238E27FC236}">
                <a16:creationId xmlns:a16="http://schemas.microsoft.com/office/drawing/2014/main" id="{50750CC2-47E8-4E6C-A51C-2CF99A3B9462}"/>
              </a:ext>
            </a:extLst>
          </p:cNvPr>
          <p:cNvSpPr>
            <a:spLocks noGrp="1"/>
          </p:cNvSpPr>
          <p:nvPr>
            <p:ph type="body" sz="quarter" idx="21" hasCustomPrompt="1"/>
          </p:nvPr>
        </p:nvSpPr>
        <p:spPr>
          <a:xfrm>
            <a:off x="6360097" y="2561390"/>
            <a:ext cx="5353929" cy="898040"/>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48" name="Text Placeholder 2">
            <a:extLst>
              <a:ext uri="{FF2B5EF4-FFF2-40B4-BE49-F238E27FC236}">
                <a16:creationId xmlns:a16="http://schemas.microsoft.com/office/drawing/2014/main" id="{651E6DC5-C539-40B8-BBF1-0E859882700E}"/>
              </a:ext>
            </a:extLst>
          </p:cNvPr>
          <p:cNvSpPr>
            <a:spLocks noGrp="1"/>
          </p:cNvSpPr>
          <p:nvPr>
            <p:ph type="body" sz="quarter" idx="22" hasCustomPrompt="1"/>
          </p:nvPr>
        </p:nvSpPr>
        <p:spPr>
          <a:xfrm>
            <a:off x="6339549" y="3845663"/>
            <a:ext cx="5353929" cy="898040"/>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49" name="Text Placeholder 2">
            <a:extLst>
              <a:ext uri="{FF2B5EF4-FFF2-40B4-BE49-F238E27FC236}">
                <a16:creationId xmlns:a16="http://schemas.microsoft.com/office/drawing/2014/main" id="{3632AB8E-FDC0-4922-8B1A-6843FAF84EB6}"/>
              </a:ext>
            </a:extLst>
          </p:cNvPr>
          <p:cNvSpPr>
            <a:spLocks noGrp="1"/>
          </p:cNvSpPr>
          <p:nvPr>
            <p:ph type="body" sz="quarter" idx="23" hasCustomPrompt="1"/>
          </p:nvPr>
        </p:nvSpPr>
        <p:spPr>
          <a:xfrm>
            <a:off x="6370371" y="5191581"/>
            <a:ext cx="5353929" cy="898040"/>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Tree>
    <p:extLst>
      <p:ext uri="{BB962C8B-B14F-4D97-AF65-F5344CB8AC3E}">
        <p14:creationId xmlns:p14="http://schemas.microsoft.com/office/powerpoint/2010/main" val="31900781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aptop slide 1">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00190" y="1447737"/>
            <a:ext cx="7941283" cy="4839954"/>
          </a:xfrm>
          <a:prstGeom prst="rect">
            <a:avLst/>
          </a:prstGeom>
        </p:spPr>
      </p:pic>
      <p:sp>
        <p:nvSpPr>
          <p:cNvPr id="25" name="Text Placeholder 23"/>
          <p:cNvSpPr>
            <a:spLocks noGrp="1"/>
          </p:cNvSpPr>
          <p:nvPr>
            <p:ph type="body" sz="quarter" idx="13" hasCustomPrompt="1"/>
          </p:nvPr>
        </p:nvSpPr>
        <p:spPr>
          <a:xfrm>
            <a:off x="0" y="213464"/>
            <a:ext cx="12192000" cy="704485"/>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26" name="Text Placeholder 25"/>
          <p:cNvSpPr>
            <a:spLocks noGrp="1"/>
          </p:cNvSpPr>
          <p:nvPr>
            <p:ph type="body" sz="quarter" idx="14" hasCustomPrompt="1"/>
          </p:nvPr>
        </p:nvSpPr>
        <p:spPr>
          <a:xfrm>
            <a:off x="0" y="1045042"/>
            <a:ext cx="12192000" cy="590599"/>
          </a:xfrm>
        </p:spPr>
        <p:txBody>
          <a:bodyPr>
            <a:noAutofit/>
          </a:bodyPr>
          <a:lstStyle>
            <a:lvl1pPr marL="0" indent="0" algn="ctr">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cxnSp>
        <p:nvCxnSpPr>
          <p:cNvPr id="27" name="Straight Connector 26"/>
          <p:cNvCxnSpPr/>
          <p:nvPr userDrawn="1"/>
        </p:nvCxnSpPr>
        <p:spPr>
          <a:xfrm flipH="1">
            <a:off x="280404" y="945173"/>
            <a:ext cx="11623126" cy="0"/>
          </a:xfrm>
          <a:prstGeom prst="line">
            <a:avLst/>
          </a:prstGeom>
          <a:ln>
            <a:solidFill>
              <a:srgbClr val="7F4182"/>
            </a:solidFill>
          </a:ln>
        </p:spPr>
        <p:style>
          <a:lnRef idx="1">
            <a:schemeClr val="accent1"/>
          </a:lnRef>
          <a:fillRef idx="0">
            <a:schemeClr val="accent1"/>
          </a:fillRef>
          <a:effectRef idx="0">
            <a:schemeClr val="accent1"/>
          </a:effectRef>
          <a:fontRef idx="minor">
            <a:schemeClr val="tx1"/>
          </a:fontRef>
        </p:style>
      </p:cxnSp>
      <p:sp>
        <p:nvSpPr>
          <p:cNvPr id="8" name="Picture Placeholder 7"/>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11" name="テキスト プレースホルダー 36"/>
          <p:cNvSpPr txBox="1">
            <a:spLocks/>
          </p:cNvSpPr>
          <p:nvPr userDrawn="1"/>
        </p:nvSpPr>
        <p:spPr bwMode="auto">
          <a:xfrm>
            <a:off x="285884" y="6095999"/>
            <a:ext cx="11400992" cy="41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baseline="0" dirty="0">
                <a:solidFill>
                  <a:srgbClr val="7F4182"/>
                </a:solidFill>
                <a:latin typeface="Calibri" charset="0"/>
              </a:rPr>
              <a:t>RESTART + </a:t>
            </a:r>
            <a:r>
              <a:rPr lang="en-US" altLang="ja-JP" sz="1100" b="0" baseline="0" dirty="0">
                <a:solidFill>
                  <a:srgbClr val="6D6E6C"/>
                </a:solidFill>
                <a:latin typeface="Calibri" charset="0"/>
              </a:rPr>
              <a:t>communities in action</a:t>
            </a:r>
            <a:endParaRPr kumimoji="1" lang="ja-JP" altLang="en-US" sz="1100" b="0" dirty="0">
              <a:solidFill>
                <a:srgbClr val="6D6E6C"/>
              </a:solidFill>
              <a:latin typeface="Calibri" charset="0"/>
            </a:endParaRPr>
          </a:p>
        </p:txBody>
      </p:sp>
      <p:pic>
        <p:nvPicPr>
          <p:cNvPr id="12" name="Picture 11"/>
          <p:cNvPicPr>
            <a:picLocks noChangeAspect="1"/>
          </p:cNvPicPr>
          <p:nvPr userDrawn="1"/>
        </p:nvPicPr>
        <p:blipFill rotWithShape="1">
          <a:blip r:embed="rId3" cstate="screen">
            <a:extLst>
              <a:ext uri="{28A0092B-C50C-407E-A947-70E740481C1C}">
                <a14:useLocalDpi xmlns:a14="http://schemas.microsoft.com/office/drawing/2010/main"/>
              </a:ext>
            </a:extLst>
          </a:blip>
          <a:srcRect t="-17244" r="-31306"/>
          <a:stretch/>
        </p:blipFill>
        <p:spPr>
          <a:xfrm rot="5400000" flipH="1">
            <a:off x="5463012" y="5456709"/>
            <a:ext cx="576538" cy="2252545"/>
          </a:xfrm>
          <a:prstGeom prst="rect">
            <a:avLst/>
          </a:prstGeom>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aptop slide 2">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429500" y="740153"/>
            <a:ext cx="4762500" cy="5612853"/>
          </a:xfrm>
          <a:prstGeom prst="rect">
            <a:avLst/>
          </a:prstGeom>
        </p:spPr>
      </p:pic>
      <p:cxnSp>
        <p:nvCxnSpPr>
          <p:cNvPr id="27" name="Straight Connector 26"/>
          <p:cNvCxnSpPr/>
          <p:nvPr userDrawn="1"/>
        </p:nvCxnSpPr>
        <p:spPr>
          <a:xfrm flipH="1">
            <a:off x="378379" y="1022062"/>
            <a:ext cx="6789867" cy="0"/>
          </a:xfrm>
          <a:prstGeom prst="line">
            <a:avLst/>
          </a:prstGeom>
          <a:ln>
            <a:solidFill>
              <a:srgbClr val="7F4182"/>
            </a:solidFill>
          </a:ln>
        </p:spPr>
        <p:style>
          <a:lnRef idx="1">
            <a:schemeClr val="accent1"/>
          </a:lnRef>
          <a:fillRef idx="0">
            <a:schemeClr val="accent1"/>
          </a:fillRef>
          <a:effectRef idx="0">
            <a:schemeClr val="accent1"/>
          </a:effectRef>
          <a:fontRef idx="minor">
            <a:schemeClr val="tx1"/>
          </a:fontRef>
        </p:style>
      </p:cxnSp>
      <p:sp>
        <p:nvSpPr>
          <p:cNvPr id="8" name="Picture Placeholder 7"/>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9" name="Text Placeholder 23"/>
          <p:cNvSpPr>
            <a:spLocks noGrp="1"/>
          </p:cNvSpPr>
          <p:nvPr>
            <p:ph type="body" sz="quarter" idx="16" hasCustomPrompt="1"/>
          </p:nvPr>
        </p:nvSpPr>
        <p:spPr>
          <a:xfrm>
            <a:off x="643223" y="324709"/>
            <a:ext cx="6361734"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0" name="Text Placeholder 25"/>
          <p:cNvSpPr>
            <a:spLocks noGrp="1"/>
          </p:cNvSpPr>
          <p:nvPr>
            <p:ph type="body" sz="quarter" idx="17" hasCustomPrompt="1"/>
          </p:nvPr>
        </p:nvSpPr>
        <p:spPr>
          <a:xfrm>
            <a:off x="381298" y="1516696"/>
            <a:ext cx="7238701" cy="3642009"/>
          </a:xfrm>
        </p:spPr>
        <p:txBody>
          <a:bodyPr>
            <a:noAutofit/>
          </a:bodyPr>
          <a:lstStyle>
            <a:lvl1pPr marL="0" indent="0" algn="l">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13"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baseline="0">
                <a:solidFill>
                  <a:srgbClr val="7F4182"/>
                </a:solidFill>
                <a:latin typeface="Calibri" charset="0"/>
              </a:rPr>
              <a:t>RESTART + </a:t>
            </a:r>
            <a:r>
              <a:rPr lang="en-US" altLang="ja-JP" sz="1100" b="0" baseline="0">
                <a:solidFill>
                  <a:srgbClr val="6D6E6C"/>
                </a:solidFill>
                <a:latin typeface="Calibri" charset="0"/>
              </a:rPr>
              <a:t>communities </a:t>
            </a:r>
            <a:r>
              <a:rPr lang="en-US" altLang="ja-JP" sz="1100" b="0" baseline="0" dirty="0">
                <a:solidFill>
                  <a:srgbClr val="6D6E6C"/>
                </a:solidFill>
                <a:latin typeface="Calibri" charset="0"/>
              </a:rPr>
              <a:t>in action</a:t>
            </a:r>
            <a:endParaRPr kumimoji="1" lang="ja-JP" altLang="en-US" sz="1100" b="0" dirty="0">
              <a:solidFill>
                <a:srgbClr val="6D6E6C"/>
              </a:solidFill>
              <a:latin typeface="Calibri" charset="0"/>
            </a:endParaRPr>
          </a:p>
        </p:txBody>
      </p:sp>
      <p:pic>
        <p:nvPicPr>
          <p:cNvPr id="14" name="Picture 13"/>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hone Slide 1">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l="-3666" t="-1339"/>
          <a:stretch/>
        </p:blipFill>
        <p:spPr>
          <a:xfrm>
            <a:off x="2449287" y="1355271"/>
            <a:ext cx="9742714" cy="5502729"/>
          </a:xfrm>
          <a:prstGeom prst="rect">
            <a:avLst/>
          </a:prstGeom>
        </p:spPr>
      </p:pic>
      <p:sp>
        <p:nvSpPr>
          <p:cNvPr id="6" name="Picture Placeholder 5"/>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14" name="Text Placeholder 23"/>
          <p:cNvSpPr>
            <a:spLocks noGrp="1"/>
          </p:cNvSpPr>
          <p:nvPr>
            <p:ph type="body" sz="quarter" idx="13" hasCustomPrompt="1"/>
          </p:nvPr>
        </p:nvSpPr>
        <p:spPr>
          <a:xfrm>
            <a:off x="0" y="213464"/>
            <a:ext cx="12192000" cy="704485"/>
          </a:xfrm>
        </p:spPr>
        <p:txBody>
          <a:bodyPr>
            <a:normAutofit/>
          </a:bodyPr>
          <a:lstStyle>
            <a:lvl1pPr marL="0" indent="0" algn="ctr">
              <a:buNone/>
              <a:defRPr sz="3600">
                <a:solidFill>
                  <a:srgbClr val="6D6E6C"/>
                </a:solidFill>
                <a:latin typeface="+mn-lt"/>
              </a:defRPr>
            </a:lvl1pPr>
          </a:lstStyle>
          <a:p>
            <a:pPr lvl="0"/>
            <a:r>
              <a:rPr lang="en-US" dirty="0"/>
              <a:t>TITLE</a:t>
            </a:r>
          </a:p>
        </p:txBody>
      </p:sp>
      <p:cxnSp>
        <p:nvCxnSpPr>
          <p:cNvPr id="15" name="Straight Connector 14"/>
          <p:cNvCxnSpPr/>
          <p:nvPr userDrawn="1"/>
        </p:nvCxnSpPr>
        <p:spPr>
          <a:xfrm flipH="1">
            <a:off x="280404" y="945173"/>
            <a:ext cx="11623126" cy="0"/>
          </a:xfrm>
          <a:prstGeom prst="line">
            <a:avLst/>
          </a:prstGeom>
          <a:ln>
            <a:solidFill>
              <a:srgbClr val="7F4182"/>
            </a:solidFill>
          </a:ln>
        </p:spPr>
        <p:style>
          <a:lnRef idx="1">
            <a:schemeClr val="accent1"/>
          </a:lnRef>
          <a:fillRef idx="0">
            <a:schemeClr val="accent1"/>
          </a:fillRef>
          <a:effectRef idx="0">
            <a:schemeClr val="accent1"/>
          </a:effectRef>
          <a:fontRef idx="minor">
            <a:schemeClr val="tx1"/>
          </a:fontRef>
        </p:style>
      </p:cxnSp>
      <p:sp>
        <p:nvSpPr>
          <p:cNvPr id="10"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a:solidFill>
                  <a:srgbClr val="7F4182"/>
                </a:solidFill>
                <a:latin typeface="Calibri" charset="0"/>
              </a:rPr>
              <a:t>RESTART + </a:t>
            </a:r>
            <a:r>
              <a:rPr lang="en-US" altLang="ja-JP" sz="1100" b="0" baseline="0">
                <a:solidFill>
                  <a:srgbClr val="6D6E6C"/>
                </a:solidFill>
                <a:latin typeface="Calibri" charset="0"/>
              </a:rPr>
              <a:t>communities </a:t>
            </a:r>
            <a:r>
              <a:rPr lang="en-US" altLang="ja-JP" sz="1100" b="0" baseline="0" dirty="0">
                <a:solidFill>
                  <a:srgbClr val="6D6E6C"/>
                </a:solidFill>
                <a:latin typeface="Calibri" charset="0"/>
              </a:rPr>
              <a:t>in action</a:t>
            </a:r>
            <a:endParaRPr kumimoji="1" lang="ja-JP" altLang="en-US" sz="1100" b="0" dirty="0">
              <a:solidFill>
                <a:srgbClr val="6D6E6C"/>
              </a:solidFill>
              <a:latin typeface="Calibri" charset="0"/>
            </a:endParaRP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hone Slide 2">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890657" y="550299"/>
            <a:ext cx="5479143" cy="6292294"/>
          </a:xfrm>
          <a:prstGeom prst="rect">
            <a:avLst/>
          </a:prstGeom>
        </p:spPr>
      </p:pic>
      <p:sp>
        <p:nvSpPr>
          <p:cNvPr id="7" name="Picture Placeholder 6"/>
          <p:cNvSpPr>
            <a:spLocks noGrp="1"/>
          </p:cNvSpPr>
          <p:nvPr>
            <p:ph type="pic" sz="quarter" idx="14" hasCustomPrompt="1"/>
          </p:nvPr>
        </p:nvSpPr>
        <p:spPr>
          <a:xfrm>
            <a:off x="7754938" y="1192681"/>
            <a:ext cx="2187575" cy="388620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cxnSp>
        <p:nvCxnSpPr>
          <p:cNvPr id="11" name="Straight Connector 10"/>
          <p:cNvCxnSpPr/>
          <p:nvPr userDrawn="1"/>
        </p:nvCxnSpPr>
        <p:spPr>
          <a:xfrm flipH="1">
            <a:off x="378380" y="1908558"/>
            <a:ext cx="6348991" cy="0"/>
          </a:xfrm>
          <a:prstGeom prst="line">
            <a:avLst/>
          </a:prstGeom>
          <a:ln>
            <a:solidFill>
              <a:srgbClr val="392E85"/>
            </a:solidFill>
          </a:ln>
        </p:spPr>
        <p:style>
          <a:lnRef idx="1">
            <a:schemeClr val="accent1"/>
          </a:lnRef>
          <a:fillRef idx="0">
            <a:schemeClr val="accent1"/>
          </a:fillRef>
          <a:effectRef idx="0">
            <a:schemeClr val="accent1"/>
          </a:effectRef>
          <a:fontRef idx="minor">
            <a:schemeClr val="tx1"/>
          </a:fontRef>
        </p:style>
      </p:cxnSp>
      <p:sp>
        <p:nvSpPr>
          <p:cNvPr id="12" name="Text Placeholder 23"/>
          <p:cNvSpPr>
            <a:spLocks noGrp="1"/>
          </p:cNvSpPr>
          <p:nvPr>
            <p:ph type="body" sz="quarter" idx="16" hasCustomPrompt="1"/>
          </p:nvPr>
        </p:nvSpPr>
        <p:spPr>
          <a:xfrm>
            <a:off x="643223" y="1079254"/>
            <a:ext cx="5839220"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3" name="Text Placeholder 25"/>
          <p:cNvSpPr>
            <a:spLocks noGrp="1"/>
          </p:cNvSpPr>
          <p:nvPr>
            <p:ph type="body" sz="quarter" idx="17" hasCustomPrompt="1"/>
          </p:nvPr>
        </p:nvSpPr>
        <p:spPr>
          <a:xfrm>
            <a:off x="643223" y="2087287"/>
            <a:ext cx="5839220" cy="3642009"/>
          </a:xfrm>
        </p:spPr>
        <p:txBody>
          <a:bodyPr>
            <a:noAutofit/>
          </a:bodyPr>
          <a:lstStyle>
            <a:lvl1pPr marL="0" indent="0" algn="l">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9"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a:solidFill>
                  <a:srgbClr val="7F4182"/>
                </a:solidFill>
                <a:latin typeface="Calibri" charset="0"/>
              </a:rPr>
              <a:t>RESTART + </a:t>
            </a:r>
            <a:r>
              <a:rPr lang="en-US" altLang="ja-JP" sz="1100" b="0" baseline="0">
                <a:solidFill>
                  <a:srgbClr val="6D6E6C"/>
                </a:solidFill>
                <a:latin typeface="Calibri" charset="0"/>
              </a:rPr>
              <a:t>communities </a:t>
            </a:r>
            <a:r>
              <a:rPr lang="en-US" altLang="ja-JP" sz="1100" b="0" baseline="0" dirty="0">
                <a:solidFill>
                  <a:srgbClr val="6D6E6C"/>
                </a:solidFill>
                <a:latin typeface="Calibri" charset="0"/>
              </a:rPr>
              <a:t>in action</a:t>
            </a:r>
            <a:endParaRPr kumimoji="1" lang="ja-JP" altLang="en-US" sz="1100" b="0" dirty="0">
              <a:solidFill>
                <a:srgbClr val="6D6E6C"/>
              </a:solidFill>
              <a:latin typeface="Calibri" charset="0"/>
            </a:endParaRPr>
          </a:p>
        </p:txBody>
      </p:sp>
      <p:pic>
        <p:nvPicPr>
          <p:cNvPr id="2" name="Picture 1"/>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 page">
    <p:spTree>
      <p:nvGrpSpPr>
        <p:cNvPr id="1" name=""/>
        <p:cNvGrpSpPr/>
        <p:nvPr/>
      </p:nvGrpSpPr>
      <p:grpSpPr>
        <a:xfrm>
          <a:off x="0" y="0"/>
          <a:ext cx="0" cy="0"/>
          <a:chOff x="0" y="0"/>
          <a:chExt cx="0" cy="0"/>
        </a:xfrm>
      </p:grpSpPr>
      <p:sp>
        <p:nvSpPr>
          <p:cNvPr id="4" name="Rectangle 3"/>
          <p:cNvSpPr/>
          <p:nvPr userDrawn="1"/>
        </p:nvSpPr>
        <p:spPr>
          <a:xfrm>
            <a:off x="3600176" y="0"/>
            <a:ext cx="8627166" cy="6858000"/>
          </a:xfrm>
          <a:custGeom>
            <a:avLst/>
            <a:gdLst>
              <a:gd name="connsiteX0" fmla="*/ 0 w 6069496"/>
              <a:gd name="connsiteY0" fmla="*/ 0 h 5380383"/>
              <a:gd name="connsiteX1" fmla="*/ 6069496 w 6069496"/>
              <a:gd name="connsiteY1" fmla="*/ 0 h 5380383"/>
              <a:gd name="connsiteX2" fmla="*/ 6069496 w 6069496"/>
              <a:gd name="connsiteY2" fmla="*/ 5380383 h 5380383"/>
              <a:gd name="connsiteX3" fmla="*/ 0 w 6069496"/>
              <a:gd name="connsiteY3" fmla="*/ 5380383 h 5380383"/>
              <a:gd name="connsiteX4" fmla="*/ 0 w 6069496"/>
              <a:gd name="connsiteY4" fmla="*/ 0 h 5380383"/>
              <a:gd name="connsiteX0" fmla="*/ 1298713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1298713 w 7368209"/>
              <a:gd name="connsiteY4" fmla="*/ 0 h 5380383"/>
              <a:gd name="connsiteX0" fmla="*/ 2782957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2782957 w 7368209"/>
              <a:gd name="connsiteY4" fmla="*/ 0 h 5380383"/>
              <a:gd name="connsiteX0" fmla="*/ 2822713 w 7407965"/>
              <a:gd name="connsiteY0" fmla="*/ 0 h 5380383"/>
              <a:gd name="connsiteX1" fmla="*/ 7407965 w 7407965"/>
              <a:gd name="connsiteY1" fmla="*/ 0 h 5380383"/>
              <a:gd name="connsiteX2" fmla="*/ 7407965 w 7407965"/>
              <a:gd name="connsiteY2" fmla="*/ 5380383 h 5380383"/>
              <a:gd name="connsiteX3" fmla="*/ 0 w 7407965"/>
              <a:gd name="connsiteY3" fmla="*/ 5221358 h 5380383"/>
              <a:gd name="connsiteX4" fmla="*/ 2822713 w 7407965"/>
              <a:gd name="connsiteY4" fmla="*/ 0 h 5380383"/>
              <a:gd name="connsiteX0" fmla="*/ 2834110 w 7419362"/>
              <a:gd name="connsiteY0" fmla="*/ 0 h 5380383"/>
              <a:gd name="connsiteX1" fmla="*/ 7419362 w 7419362"/>
              <a:gd name="connsiteY1" fmla="*/ 0 h 5380383"/>
              <a:gd name="connsiteX2" fmla="*/ 7419362 w 7419362"/>
              <a:gd name="connsiteY2" fmla="*/ 5380383 h 5380383"/>
              <a:gd name="connsiteX3" fmla="*/ 0 w 7419362"/>
              <a:gd name="connsiteY3" fmla="*/ 5377312 h 5380383"/>
              <a:gd name="connsiteX4" fmla="*/ 2834110 w 7419362"/>
              <a:gd name="connsiteY4" fmla="*/ 0 h 5380383"/>
              <a:gd name="connsiteX0" fmla="*/ 2834110 w 7419362"/>
              <a:gd name="connsiteY0" fmla="*/ 0 h 5377312"/>
              <a:gd name="connsiteX1" fmla="*/ 7419362 w 7419362"/>
              <a:gd name="connsiteY1" fmla="*/ 0 h 5377312"/>
              <a:gd name="connsiteX2" fmla="*/ 7259806 w 7419362"/>
              <a:gd name="connsiteY2" fmla="*/ 5328399 h 5377312"/>
              <a:gd name="connsiteX3" fmla="*/ 0 w 7419362"/>
              <a:gd name="connsiteY3" fmla="*/ 5377312 h 5377312"/>
              <a:gd name="connsiteX4" fmla="*/ 2834110 w 7419362"/>
              <a:gd name="connsiteY4" fmla="*/ 0 h 5377312"/>
              <a:gd name="connsiteX0" fmla="*/ 2834110 w 7419362"/>
              <a:gd name="connsiteY0" fmla="*/ 0 h 5380383"/>
              <a:gd name="connsiteX1" fmla="*/ 7419362 w 7419362"/>
              <a:gd name="connsiteY1" fmla="*/ 0 h 5380383"/>
              <a:gd name="connsiteX2" fmla="*/ 7385172 w 7419362"/>
              <a:gd name="connsiteY2" fmla="*/ 5380383 h 5380383"/>
              <a:gd name="connsiteX3" fmla="*/ 0 w 7419362"/>
              <a:gd name="connsiteY3" fmla="*/ 5377312 h 5380383"/>
              <a:gd name="connsiteX4" fmla="*/ 2834110 w 7419362"/>
              <a:gd name="connsiteY4" fmla="*/ 0 h 538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362" h="5380383">
                <a:moveTo>
                  <a:pt x="2834110" y="0"/>
                </a:moveTo>
                <a:lnTo>
                  <a:pt x="7419362" y="0"/>
                </a:lnTo>
                <a:lnTo>
                  <a:pt x="7385172" y="5380383"/>
                </a:lnTo>
                <a:lnTo>
                  <a:pt x="0" y="5377312"/>
                </a:lnTo>
                <a:lnTo>
                  <a:pt x="2834110" y="0"/>
                </a:lnTo>
                <a:close/>
              </a:path>
            </a:pathLst>
          </a:custGeom>
          <a:solidFill>
            <a:srgbClr val="68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userDrawn="1"/>
        </p:nvSpPr>
        <p:spPr>
          <a:xfrm>
            <a:off x="3366050" y="-13254"/>
            <a:ext cx="3644349" cy="6887327"/>
          </a:xfrm>
          <a:custGeom>
            <a:avLst/>
            <a:gdLst>
              <a:gd name="connsiteX0" fmla="*/ 0 w 1060174"/>
              <a:gd name="connsiteY0" fmla="*/ 0 h 4916557"/>
              <a:gd name="connsiteX1" fmla="*/ 1060174 w 1060174"/>
              <a:gd name="connsiteY1" fmla="*/ 0 h 4916557"/>
              <a:gd name="connsiteX2" fmla="*/ 1060174 w 1060174"/>
              <a:gd name="connsiteY2" fmla="*/ 4916557 h 4916557"/>
              <a:gd name="connsiteX3" fmla="*/ 0 w 1060174"/>
              <a:gd name="connsiteY3" fmla="*/ 4916557 h 4916557"/>
              <a:gd name="connsiteX4" fmla="*/ 0 w 1060174"/>
              <a:gd name="connsiteY4" fmla="*/ 0 h 4916557"/>
              <a:gd name="connsiteX0" fmla="*/ 2862470 w 3922644"/>
              <a:gd name="connsiteY0" fmla="*/ 0 h 4916557"/>
              <a:gd name="connsiteX1" fmla="*/ 3922644 w 3922644"/>
              <a:gd name="connsiteY1" fmla="*/ 0 h 4916557"/>
              <a:gd name="connsiteX2" fmla="*/ 3922644 w 3922644"/>
              <a:gd name="connsiteY2" fmla="*/ 4916557 h 4916557"/>
              <a:gd name="connsiteX3" fmla="*/ 0 w 3922644"/>
              <a:gd name="connsiteY3" fmla="*/ 4863548 h 4916557"/>
              <a:gd name="connsiteX4" fmla="*/ 2862470 w 3922644"/>
              <a:gd name="connsiteY4" fmla="*/ 0 h 4916557"/>
              <a:gd name="connsiteX0" fmla="*/ 2862470 w 3922644"/>
              <a:gd name="connsiteY0" fmla="*/ 0 h 4969566"/>
              <a:gd name="connsiteX1" fmla="*/ 3922644 w 3922644"/>
              <a:gd name="connsiteY1" fmla="*/ 0 h 4969566"/>
              <a:gd name="connsiteX2" fmla="*/ 490331 w 3922644"/>
              <a:gd name="connsiteY2" fmla="*/ 4969566 h 4969566"/>
              <a:gd name="connsiteX3" fmla="*/ 0 w 3922644"/>
              <a:gd name="connsiteY3" fmla="*/ 4863548 h 4969566"/>
              <a:gd name="connsiteX4" fmla="*/ 2862470 w 3922644"/>
              <a:gd name="connsiteY4" fmla="*/ 0 h 4969566"/>
              <a:gd name="connsiteX0" fmla="*/ 2888975 w 3949149"/>
              <a:gd name="connsiteY0" fmla="*/ 0 h 4969566"/>
              <a:gd name="connsiteX1" fmla="*/ 3949149 w 3949149"/>
              <a:gd name="connsiteY1" fmla="*/ 0 h 4969566"/>
              <a:gd name="connsiteX2" fmla="*/ 516836 w 3949149"/>
              <a:gd name="connsiteY2" fmla="*/ 4969566 h 4969566"/>
              <a:gd name="connsiteX3" fmla="*/ 0 w 3949149"/>
              <a:gd name="connsiteY3" fmla="*/ 4956314 h 4969566"/>
              <a:gd name="connsiteX4" fmla="*/ 2888975 w 3949149"/>
              <a:gd name="connsiteY4" fmla="*/ 0 h 4969566"/>
              <a:gd name="connsiteX0" fmla="*/ 2888975 w 3432314"/>
              <a:gd name="connsiteY0" fmla="*/ 0 h 4969566"/>
              <a:gd name="connsiteX1" fmla="*/ 3432314 w 3432314"/>
              <a:gd name="connsiteY1" fmla="*/ 13252 h 4969566"/>
              <a:gd name="connsiteX2" fmla="*/ 516836 w 3432314"/>
              <a:gd name="connsiteY2" fmla="*/ 4969566 h 4969566"/>
              <a:gd name="connsiteX3" fmla="*/ 0 w 3432314"/>
              <a:gd name="connsiteY3" fmla="*/ 4956314 h 4969566"/>
              <a:gd name="connsiteX4" fmla="*/ 2888975 w 3432314"/>
              <a:gd name="connsiteY4" fmla="*/ 0 h 4969566"/>
              <a:gd name="connsiteX0" fmla="*/ 3101010 w 3644349"/>
              <a:gd name="connsiteY0" fmla="*/ 0 h 5103717"/>
              <a:gd name="connsiteX1" fmla="*/ 3644349 w 3644349"/>
              <a:gd name="connsiteY1" fmla="*/ 13252 h 5103717"/>
              <a:gd name="connsiteX2" fmla="*/ 728871 w 3644349"/>
              <a:gd name="connsiteY2" fmla="*/ 4969566 h 5103717"/>
              <a:gd name="connsiteX3" fmla="*/ 0 w 3644349"/>
              <a:gd name="connsiteY3" fmla="*/ 5103717 h 5103717"/>
              <a:gd name="connsiteX4" fmla="*/ 3101010 w 3644349"/>
              <a:gd name="connsiteY4" fmla="*/ 0 h 5103717"/>
              <a:gd name="connsiteX0" fmla="*/ 3101010 w 3644349"/>
              <a:gd name="connsiteY0" fmla="*/ 0 h 5103717"/>
              <a:gd name="connsiteX1" fmla="*/ 3644349 w 3644349"/>
              <a:gd name="connsiteY1" fmla="*/ 13252 h 5103717"/>
              <a:gd name="connsiteX2" fmla="*/ 569844 w 3644349"/>
              <a:gd name="connsiteY2" fmla="*/ 5087489 h 5103717"/>
              <a:gd name="connsiteX3" fmla="*/ 0 w 3644349"/>
              <a:gd name="connsiteY3" fmla="*/ 5103717 h 5103717"/>
              <a:gd name="connsiteX4" fmla="*/ 3101010 w 3644349"/>
              <a:gd name="connsiteY4" fmla="*/ 0 h 5103717"/>
              <a:gd name="connsiteX0" fmla="*/ 3101010 w 3644349"/>
              <a:gd name="connsiteY0" fmla="*/ 0 h 5107143"/>
              <a:gd name="connsiteX1" fmla="*/ 3644349 w 3644349"/>
              <a:gd name="connsiteY1" fmla="*/ 13252 h 5107143"/>
              <a:gd name="connsiteX2" fmla="*/ 569844 w 3644349"/>
              <a:gd name="connsiteY2" fmla="*/ 5107143 h 5107143"/>
              <a:gd name="connsiteX3" fmla="*/ 0 w 3644349"/>
              <a:gd name="connsiteY3" fmla="*/ 5103717 h 5107143"/>
              <a:gd name="connsiteX4" fmla="*/ 3101010 w 3644349"/>
              <a:gd name="connsiteY4" fmla="*/ 0 h 510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4349" h="5107143">
                <a:moveTo>
                  <a:pt x="3101010" y="0"/>
                </a:moveTo>
                <a:lnTo>
                  <a:pt x="3644349" y="13252"/>
                </a:lnTo>
                <a:lnTo>
                  <a:pt x="569844" y="5107143"/>
                </a:lnTo>
                <a:lnTo>
                  <a:pt x="0" y="5103717"/>
                </a:lnTo>
                <a:lnTo>
                  <a:pt x="3101010" y="0"/>
                </a:lnTo>
                <a:close/>
              </a:path>
            </a:pathLst>
          </a:cu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userDrawn="1"/>
        </p:nvPicPr>
        <p:blipFill rotWithShape="1">
          <a:blip r:embed="rId2" cstate="screen">
            <a:alphaModFix amt="11000"/>
            <a:extLst>
              <a:ext uri="{28A0092B-C50C-407E-A947-70E740481C1C}">
                <a14:useLocalDpi xmlns:a14="http://schemas.microsoft.com/office/drawing/2010/main"/>
              </a:ext>
            </a:extLst>
          </a:blip>
          <a:srcRect b="-4010"/>
          <a:stretch/>
        </p:blipFill>
        <p:spPr>
          <a:xfrm rot="10800000">
            <a:off x="-15032" y="-269520"/>
            <a:ext cx="3299791" cy="5090734"/>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0790" y="685529"/>
            <a:ext cx="4049163" cy="1476370"/>
          </a:xfrm>
          <a:prstGeom prst="rect">
            <a:avLst/>
          </a:prstGeom>
        </p:spPr>
      </p:pic>
      <p:sp>
        <p:nvSpPr>
          <p:cNvPr id="10" name="Oval 9"/>
          <p:cNvSpPr/>
          <p:nvPr userDrawn="1"/>
        </p:nvSpPr>
        <p:spPr>
          <a:xfrm>
            <a:off x="5597626" y="740090"/>
            <a:ext cx="1166683" cy="1166683"/>
          </a:xfrm>
          <a:prstGeom prst="ellipse">
            <a:avLst/>
          </a:prstGeom>
          <a:solidFill>
            <a:schemeClr val="bg1"/>
          </a:solidFill>
          <a:ln w="38100">
            <a:solidFill>
              <a:srgbClr val="68BB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702064" y="945481"/>
            <a:ext cx="885435" cy="786561"/>
          </a:xfrm>
          <a:prstGeom prst="rect">
            <a:avLst/>
          </a:prstGeom>
        </p:spPr>
      </p:pic>
      <p:sp>
        <p:nvSpPr>
          <p:cNvPr id="27" name="Oval 26"/>
          <p:cNvSpPr/>
          <p:nvPr userDrawn="1"/>
        </p:nvSpPr>
        <p:spPr>
          <a:xfrm>
            <a:off x="3600176" y="4942083"/>
            <a:ext cx="1166683" cy="1166683"/>
          </a:xfrm>
          <a:prstGeom prst="ellipse">
            <a:avLst/>
          </a:prstGeom>
          <a:solidFill>
            <a:schemeClr val="bg1"/>
          </a:solidFill>
          <a:ln w="38100">
            <a:solidFill>
              <a:srgbClr val="68BB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userDrawn="1"/>
        </p:nvPicPr>
        <p:blipFill rotWithShape="1">
          <a:blip r:embed="rId5" cstate="screen">
            <a:extLst>
              <a:ext uri="{28A0092B-C50C-407E-A947-70E740481C1C}">
                <a14:useLocalDpi xmlns:a14="http://schemas.microsoft.com/office/drawing/2010/main"/>
              </a:ext>
            </a:extLst>
          </a:blip>
          <a:srcRect l="-9165" b="-62"/>
          <a:stretch/>
        </p:blipFill>
        <p:spPr>
          <a:xfrm>
            <a:off x="3765028" y="5155653"/>
            <a:ext cx="885435" cy="786561"/>
          </a:xfrm>
          <a:prstGeom prst="rect">
            <a:avLst/>
          </a:prstGeom>
        </p:spPr>
      </p:pic>
      <p:sp>
        <p:nvSpPr>
          <p:cNvPr id="29" name="Oval 28"/>
          <p:cNvSpPr/>
          <p:nvPr userDrawn="1"/>
        </p:nvSpPr>
        <p:spPr>
          <a:xfrm>
            <a:off x="4600769" y="2867809"/>
            <a:ext cx="1166683" cy="1166683"/>
          </a:xfrm>
          <a:prstGeom prst="ellipse">
            <a:avLst/>
          </a:prstGeom>
          <a:solidFill>
            <a:schemeClr val="bg1"/>
          </a:solidFill>
          <a:ln w="38100">
            <a:solidFill>
              <a:srgbClr val="68BB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userDrawn="1"/>
        </p:nvPicPr>
        <p:blipFill rotWithShape="1">
          <a:blip r:embed="rId6" cstate="screen">
            <a:extLst>
              <a:ext uri="{28A0092B-C50C-407E-A947-70E740481C1C}">
                <a14:useLocalDpi xmlns:a14="http://schemas.microsoft.com/office/drawing/2010/main"/>
              </a:ext>
            </a:extLst>
          </a:blip>
          <a:srcRect b="-5561"/>
          <a:stretch/>
        </p:blipFill>
        <p:spPr>
          <a:xfrm>
            <a:off x="4756212" y="3103241"/>
            <a:ext cx="885435" cy="786561"/>
          </a:xfrm>
          <a:prstGeom prst="rect">
            <a:avLst/>
          </a:prstGeom>
        </p:spPr>
      </p:pic>
      <p:sp>
        <p:nvSpPr>
          <p:cNvPr id="39" name="Text Placeholder 13"/>
          <p:cNvSpPr>
            <a:spLocks noGrp="1"/>
          </p:cNvSpPr>
          <p:nvPr>
            <p:ph type="body" sz="quarter" idx="13" hasCustomPrompt="1"/>
          </p:nvPr>
        </p:nvSpPr>
        <p:spPr>
          <a:xfrm>
            <a:off x="6019935" y="3281247"/>
            <a:ext cx="4903787" cy="1273175"/>
          </a:xfrm>
        </p:spPr>
        <p:txBody>
          <a:bodyPr/>
          <a:lstStyle>
            <a:lvl1pPr>
              <a:defRPr sz="3600" b="1">
                <a:solidFill>
                  <a:schemeClr val="bg1"/>
                </a:solidFill>
              </a:defRPr>
            </a:lvl1pPr>
          </a:lstStyle>
          <a:p>
            <a:pPr lvl="0"/>
            <a:r>
              <a:rPr lang="en-US" dirty="0"/>
              <a:t>WE TRAIN</a:t>
            </a:r>
          </a:p>
        </p:txBody>
      </p:sp>
      <p:sp>
        <p:nvSpPr>
          <p:cNvPr id="40" name="Text Placeholder 13"/>
          <p:cNvSpPr>
            <a:spLocks noGrp="1"/>
          </p:cNvSpPr>
          <p:nvPr>
            <p:ph type="body" sz="quarter" idx="14" hasCustomPrompt="1"/>
          </p:nvPr>
        </p:nvSpPr>
        <p:spPr>
          <a:xfrm>
            <a:off x="8261062" y="3322052"/>
            <a:ext cx="3636830" cy="1167491"/>
          </a:xfrm>
        </p:spPr>
        <p:txBody>
          <a:bodyPr>
            <a:noAutofit/>
          </a:bodyPr>
          <a:lstStyle>
            <a:lvl1pPr>
              <a:lnSpc>
                <a:spcPts val="2200"/>
              </a:lnSpc>
              <a:spcBef>
                <a:spcPts val="200"/>
              </a:spcBef>
              <a:defRPr sz="2400" baseline="0">
                <a:solidFill>
                  <a:schemeClr val="bg1"/>
                </a:solidFill>
              </a:defRPr>
            </a:lvl1pPr>
          </a:lstStyle>
          <a:p>
            <a:pPr lvl="0"/>
            <a:r>
              <a:rPr lang="en-US" dirty="0"/>
              <a:t>the facilitators of transformative community regeneration</a:t>
            </a:r>
          </a:p>
        </p:txBody>
      </p:sp>
      <p:sp>
        <p:nvSpPr>
          <p:cNvPr id="41" name="Text Placeholder 13"/>
          <p:cNvSpPr>
            <a:spLocks noGrp="1"/>
          </p:cNvSpPr>
          <p:nvPr>
            <p:ph type="body" sz="quarter" idx="15" hasCustomPrompt="1"/>
          </p:nvPr>
        </p:nvSpPr>
        <p:spPr>
          <a:xfrm>
            <a:off x="5017408" y="5374964"/>
            <a:ext cx="4903787" cy="1273175"/>
          </a:xfrm>
        </p:spPr>
        <p:txBody>
          <a:bodyPr/>
          <a:lstStyle>
            <a:lvl1pPr>
              <a:defRPr sz="3600" b="1">
                <a:solidFill>
                  <a:schemeClr val="bg1"/>
                </a:solidFill>
              </a:defRPr>
            </a:lvl1pPr>
          </a:lstStyle>
          <a:p>
            <a:pPr lvl="0"/>
            <a:r>
              <a:rPr lang="en-US" dirty="0"/>
              <a:t>WE PROMOTE</a:t>
            </a:r>
          </a:p>
        </p:txBody>
      </p:sp>
      <p:sp>
        <p:nvSpPr>
          <p:cNvPr id="42" name="Text Placeholder 13"/>
          <p:cNvSpPr>
            <a:spLocks noGrp="1"/>
          </p:cNvSpPr>
          <p:nvPr>
            <p:ph type="body" sz="quarter" idx="16" hasCustomPrompt="1"/>
          </p:nvPr>
        </p:nvSpPr>
        <p:spPr>
          <a:xfrm>
            <a:off x="7968313" y="5417199"/>
            <a:ext cx="3780345" cy="1167491"/>
          </a:xfrm>
        </p:spPr>
        <p:txBody>
          <a:bodyPr>
            <a:noAutofit/>
          </a:bodyPr>
          <a:lstStyle>
            <a:lvl1pPr>
              <a:lnSpc>
                <a:spcPts val="2200"/>
              </a:lnSpc>
              <a:spcBef>
                <a:spcPts val="200"/>
              </a:spcBef>
              <a:defRPr sz="2400">
                <a:solidFill>
                  <a:schemeClr val="bg1"/>
                </a:solidFill>
              </a:defRPr>
            </a:lvl1pPr>
          </a:lstStyle>
          <a:p>
            <a:pPr lvl="0"/>
            <a:r>
              <a:rPr lang="en-US" dirty="0"/>
              <a:t>self-learning through open </a:t>
            </a:r>
          </a:p>
          <a:p>
            <a:pPr lvl="0"/>
            <a:r>
              <a:rPr lang="en-US" dirty="0"/>
              <a:t>education resources</a:t>
            </a:r>
          </a:p>
        </p:txBody>
      </p:sp>
      <p:sp>
        <p:nvSpPr>
          <p:cNvPr id="44"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a:solidFill>
                  <a:srgbClr val="7F4182"/>
                </a:solidFill>
                <a:latin typeface="Calibri" charset="0"/>
              </a:rPr>
              <a:t>RESTART + </a:t>
            </a:r>
            <a:r>
              <a:rPr lang="en-US" altLang="ja-JP" sz="1100" b="0" baseline="0">
                <a:solidFill>
                  <a:srgbClr val="6D6E6C"/>
                </a:solidFill>
                <a:latin typeface="Calibri" charset="0"/>
              </a:rPr>
              <a:t>communities </a:t>
            </a:r>
            <a:r>
              <a:rPr lang="en-US" altLang="ja-JP" sz="1100" b="0" baseline="0" dirty="0">
                <a:solidFill>
                  <a:srgbClr val="6D6E6C"/>
                </a:solidFill>
                <a:latin typeface="Calibri" charset="0"/>
              </a:rPr>
              <a:t>in action</a:t>
            </a:r>
            <a:endParaRPr kumimoji="1" lang="ja-JP" altLang="en-US" sz="1100" b="0" dirty="0">
              <a:solidFill>
                <a:srgbClr val="6D6E6C"/>
              </a:solidFill>
              <a:latin typeface="Calibri" charset="0"/>
            </a:endParaRPr>
          </a:p>
        </p:txBody>
      </p:sp>
      <p:pic>
        <p:nvPicPr>
          <p:cNvPr id="46" name="Picture 45"/>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pic>
        <p:nvPicPr>
          <p:cNvPr id="47" name="Picture 46"/>
          <p:cNvPicPr>
            <a:picLocks noChangeAspect="1"/>
          </p:cNvPicPr>
          <p:nvPr userDrawn="1"/>
        </p:nvPicPr>
        <p:blipFill rotWithShape="1">
          <a:blip r:embed="rId2" cstate="screen">
            <a:biLevel thresh="25000"/>
            <a:alphaModFix amt="10000"/>
            <a:extLst>
              <a:ext uri="{28A0092B-C50C-407E-A947-70E740481C1C}">
                <a14:useLocalDpi xmlns:a14="http://schemas.microsoft.com/office/drawing/2010/main"/>
              </a:ext>
            </a:extLst>
          </a:blip>
          <a:srcRect b="-4010"/>
          <a:stretch/>
        </p:blipFill>
        <p:spPr>
          <a:xfrm rot="10800000" flipH="1">
            <a:off x="8983917" y="-168905"/>
            <a:ext cx="3299791" cy="5090734"/>
          </a:xfrm>
          <a:prstGeom prst="rect">
            <a:avLst/>
          </a:prstGeom>
        </p:spPr>
      </p:pic>
      <p:sp>
        <p:nvSpPr>
          <p:cNvPr id="48" name="Text Placeholder 13"/>
          <p:cNvSpPr>
            <a:spLocks noGrp="1"/>
          </p:cNvSpPr>
          <p:nvPr>
            <p:ph type="body" sz="quarter" idx="11" hasCustomPrompt="1"/>
          </p:nvPr>
        </p:nvSpPr>
        <p:spPr>
          <a:xfrm>
            <a:off x="6945886" y="1103286"/>
            <a:ext cx="4903787" cy="1273175"/>
          </a:xfrm>
        </p:spPr>
        <p:txBody>
          <a:bodyPr/>
          <a:lstStyle>
            <a:lvl1pPr>
              <a:defRPr sz="3600" b="1">
                <a:solidFill>
                  <a:schemeClr val="bg1"/>
                </a:solidFill>
              </a:defRPr>
            </a:lvl1pPr>
          </a:lstStyle>
          <a:p>
            <a:pPr lvl="0"/>
            <a:r>
              <a:rPr lang="en-US" dirty="0"/>
              <a:t>WE BUILD</a:t>
            </a:r>
          </a:p>
        </p:txBody>
      </p:sp>
      <p:sp>
        <p:nvSpPr>
          <p:cNvPr id="49" name="Text Placeholder 13"/>
          <p:cNvSpPr>
            <a:spLocks noGrp="1"/>
          </p:cNvSpPr>
          <p:nvPr>
            <p:ph type="body" sz="quarter" idx="12" hasCustomPrompt="1"/>
          </p:nvPr>
        </p:nvSpPr>
        <p:spPr>
          <a:xfrm>
            <a:off x="9072359" y="1118209"/>
            <a:ext cx="2890047" cy="1167491"/>
          </a:xfrm>
        </p:spPr>
        <p:txBody>
          <a:bodyPr>
            <a:noAutofit/>
          </a:bodyPr>
          <a:lstStyle>
            <a:lvl1pPr>
              <a:lnSpc>
                <a:spcPts val="2200"/>
              </a:lnSpc>
              <a:spcBef>
                <a:spcPts val="200"/>
              </a:spcBef>
              <a:defRPr sz="2400">
                <a:solidFill>
                  <a:schemeClr val="bg1"/>
                </a:solidFill>
              </a:defRPr>
            </a:lvl1pPr>
          </a:lstStyle>
          <a:p>
            <a:pPr lvl="0"/>
            <a:r>
              <a:rPr lang="en-US" dirty="0"/>
              <a:t>regional alliances for community growth</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cstate="screen">
            <a:alphaModFix amt="14000"/>
            <a:extLst>
              <a:ext uri="{28A0092B-C50C-407E-A947-70E740481C1C}">
                <a14:useLocalDpi xmlns:a14="http://schemas.microsoft.com/office/drawing/2010/main"/>
              </a:ext>
            </a:extLst>
          </a:blip>
          <a:srcRect l="-5005" t="-25453" r="-31029"/>
          <a:stretch/>
        </p:blipFill>
        <p:spPr>
          <a:xfrm rot="3005780" flipH="1" flipV="1">
            <a:off x="2845620" y="351349"/>
            <a:ext cx="6044601" cy="7455177"/>
          </a:xfrm>
          <a:prstGeom prst="rect">
            <a:avLst/>
          </a:prstGeom>
        </p:spPr>
      </p:pic>
      <p:sp>
        <p:nvSpPr>
          <p:cNvPr id="23" name="Freeform 22"/>
          <p:cNvSpPr/>
          <p:nvPr userDrawn="1"/>
        </p:nvSpPr>
        <p:spPr>
          <a:xfrm flipV="1">
            <a:off x="-3863" y="5101881"/>
            <a:ext cx="12195863" cy="1763770"/>
          </a:xfrm>
          <a:custGeom>
            <a:avLst/>
            <a:gdLst>
              <a:gd name="connsiteX0" fmla="*/ 12228395 w 12255690"/>
              <a:gd name="connsiteY0" fmla="*/ 1337481 h 2088107"/>
              <a:gd name="connsiteX1" fmla="*/ 0 w 12255690"/>
              <a:gd name="connsiteY1" fmla="*/ 2088107 h 2088107"/>
              <a:gd name="connsiteX2" fmla="*/ 0 w 12255690"/>
              <a:gd name="connsiteY2" fmla="*/ 0 h 2088107"/>
              <a:gd name="connsiteX3" fmla="*/ 12255690 w 12255690"/>
              <a:gd name="connsiteY3" fmla="*/ 0 h 2088107"/>
              <a:gd name="connsiteX4" fmla="*/ 12228395 w 12255690"/>
              <a:gd name="connsiteY4" fmla="*/ 1337481 h 2088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55690" h="2088107">
                <a:moveTo>
                  <a:pt x="12228395" y="1337481"/>
                </a:moveTo>
                <a:lnTo>
                  <a:pt x="0" y="2088107"/>
                </a:lnTo>
                <a:lnTo>
                  <a:pt x="0" y="0"/>
                </a:lnTo>
                <a:lnTo>
                  <a:pt x="12255690" y="0"/>
                </a:lnTo>
                <a:lnTo>
                  <a:pt x="12228395" y="1337481"/>
                </a:lnTo>
                <a:close/>
              </a:path>
            </a:pathLst>
          </a:cu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userDrawn="1"/>
        </p:nvSpPr>
        <p:spPr>
          <a:xfrm>
            <a:off x="7634502" y="0"/>
            <a:ext cx="4656309" cy="6858000"/>
          </a:xfrm>
          <a:custGeom>
            <a:avLst/>
            <a:gdLst>
              <a:gd name="connsiteX0" fmla="*/ 1167619 w 4262511"/>
              <a:gd name="connsiteY0" fmla="*/ 0 h 6963508"/>
              <a:gd name="connsiteX1" fmla="*/ 4262511 w 4262511"/>
              <a:gd name="connsiteY1" fmla="*/ 0 h 6963508"/>
              <a:gd name="connsiteX2" fmla="*/ 4262511 w 4262511"/>
              <a:gd name="connsiteY2" fmla="*/ 6963508 h 6963508"/>
              <a:gd name="connsiteX3" fmla="*/ 0 w 4262511"/>
              <a:gd name="connsiteY3" fmla="*/ 6963508 h 6963508"/>
              <a:gd name="connsiteX4" fmla="*/ 1167619 w 4262511"/>
              <a:gd name="connsiteY4" fmla="*/ 0 h 6963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2511" h="6963508">
                <a:moveTo>
                  <a:pt x="1167619" y="0"/>
                </a:moveTo>
                <a:lnTo>
                  <a:pt x="4262511" y="0"/>
                </a:lnTo>
                <a:lnTo>
                  <a:pt x="4262511" y="6963508"/>
                </a:lnTo>
                <a:lnTo>
                  <a:pt x="0" y="6963508"/>
                </a:lnTo>
                <a:lnTo>
                  <a:pt x="1167619" y="0"/>
                </a:lnTo>
                <a:close/>
              </a:path>
            </a:pathLst>
          </a:custGeom>
          <a:solidFill>
            <a:srgbClr val="68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8340348" y="1437862"/>
            <a:ext cx="540733" cy="540733"/>
          </a:xfrm>
          <a:prstGeom prst="ellipse">
            <a:avLst/>
          </a:pr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6EAE"/>
              </a:solidFill>
            </a:endParaRPr>
          </a:p>
        </p:txBody>
      </p:sp>
      <p:sp>
        <p:nvSpPr>
          <p:cNvPr id="26" name="Oval 25"/>
          <p:cNvSpPr/>
          <p:nvPr userDrawn="1"/>
        </p:nvSpPr>
        <p:spPr>
          <a:xfrm>
            <a:off x="7948463" y="3538204"/>
            <a:ext cx="540733" cy="540733"/>
          </a:xfrm>
          <a:prstGeom prst="ellipse">
            <a:avLst/>
          </a:pr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6EAE"/>
              </a:solidFill>
            </a:endParaRPr>
          </a:p>
        </p:txBody>
      </p:sp>
      <p:sp>
        <p:nvSpPr>
          <p:cNvPr id="28" name="Oval 27"/>
          <p:cNvSpPr/>
          <p:nvPr userDrawn="1"/>
        </p:nvSpPr>
        <p:spPr>
          <a:xfrm>
            <a:off x="8149323" y="2583419"/>
            <a:ext cx="540733" cy="540733"/>
          </a:xfrm>
          <a:prstGeom prst="ellipse">
            <a:avLst/>
          </a:pr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6EAE"/>
              </a:solidFill>
            </a:endParaRPr>
          </a:p>
        </p:txBody>
      </p:sp>
      <p:sp>
        <p:nvSpPr>
          <p:cNvPr id="12" name="Text Placeholder 23"/>
          <p:cNvSpPr>
            <a:spLocks noGrp="1"/>
          </p:cNvSpPr>
          <p:nvPr userDrawn="1">
            <p:ph type="body" sz="quarter" idx="13" hasCustomPrompt="1"/>
          </p:nvPr>
        </p:nvSpPr>
        <p:spPr>
          <a:xfrm>
            <a:off x="343865" y="5627165"/>
            <a:ext cx="3104978" cy="697353"/>
          </a:xfrm>
        </p:spPr>
        <p:txBody>
          <a:bodyPr anchor="ctr">
            <a:noAutofit/>
          </a:bodyPr>
          <a:lstStyle>
            <a:lvl1pPr marL="0" indent="0" algn="l">
              <a:buNone/>
              <a:defRPr sz="5400" baseline="0">
                <a:solidFill>
                  <a:schemeClr val="bg1"/>
                </a:solidFill>
                <a:latin typeface="+mn-lt"/>
              </a:defRPr>
            </a:lvl1pPr>
          </a:lstStyle>
          <a:p>
            <a:pPr lvl="0"/>
            <a:r>
              <a:rPr lang="en-US" dirty="0"/>
              <a:t>Thank You</a:t>
            </a:r>
          </a:p>
        </p:txBody>
      </p:sp>
      <p:sp>
        <p:nvSpPr>
          <p:cNvPr id="13" name="Text Placeholder 25"/>
          <p:cNvSpPr>
            <a:spLocks noGrp="1"/>
          </p:cNvSpPr>
          <p:nvPr userDrawn="1">
            <p:ph type="body" sz="quarter" idx="14" hasCustomPrompt="1"/>
          </p:nvPr>
        </p:nvSpPr>
        <p:spPr>
          <a:xfrm>
            <a:off x="3779980" y="5632776"/>
            <a:ext cx="3854522" cy="697353"/>
          </a:xfrm>
        </p:spPr>
        <p:txBody>
          <a:bodyPr anchor="ctr">
            <a:noAutofit/>
          </a:bodyPr>
          <a:lstStyle>
            <a:lvl1pPr marL="0" indent="0" algn="l">
              <a:buNone/>
              <a:defRPr sz="2800" i="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Any Questions?</a:t>
            </a:r>
          </a:p>
        </p:txBody>
      </p:sp>
      <p:cxnSp>
        <p:nvCxnSpPr>
          <p:cNvPr id="19" name="Straight Connector 18"/>
          <p:cNvCxnSpPr/>
          <p:nvPr userDrawn="1"/>
        </p:nvCxnSpPr>
        <p:spPr>
          <a:xfrm>
            <a:off x="3623161" y="5539408"/>
            <a:ext cx="0" cy="804289"/>
          </a:xfrm>
          <a:prstGeom prst="line">
            <a:avLst/>
          </a:prstGeom>
          <a:ln w="28575">
            <a:solidFill>
              <a:srgbClr val="7F418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userDrawn="1">
            <p:ph type="body" sz="quarter" idx="15" hasCustomPrompt="1"/>
          </p:nvPr>
        </p:nvSpPr>
        <p:spPr>
          <a:xfrm>
            <a:off x="8656967" y="3682823"/>
            <a:ext cx="2812464" cy="323455"/>
          </a:xfrm>
        </p:spPr>
        <p:txBody>
          <a:bodyPr anchor="t">
            <a:normAutofit/>
          </a:bodyPr>
          <a:lstStyle>
            <a:lvl1pPr marL="0" indent="0">
              <a:buNone/>
              <a:defRPr sz="1600">
                <a:solidFill>
                  <a:schemeClr val="bg1"/>
                </a:solidFill>
              </a:defRPr>
            </a:lvl1pPr>
          </a:lstStyle>
          <a:p>
            <a:pPr lvl="0"/>
            <a:r>
              <a:rPr lang="en-US" dirty="0"/>
              <a:t>@</a:t>
            </a:r>
            <a:r>
              <a:rPr lang="en-US" dirty="0" err="1"/>
              <a:t>RestartEntrepreneurship</a:t>
            </a:r>
            <a:endParaRPr lang="en-US" dirty="0"/>
          </a:p>
        </p:txBody>
      </p:sp>
      <p:sp>
        <p:nvSpPr>
          <p:cNvPr id="20" name="Text Placeholder 2"/>
          <p:cNvSpPr>
            <a:spLocks noGrp="1"/>
          </p:cNvSpPr>
          <p:nvPr userDrawn="1">
            <p:ph type="body" sz="quarter" idx="16" hasCustomPrompt="1"/>
          </p:nvPr>
        </p:nvSpPr>
        <p:spPr>
          <a:xfrm>
            <a:off x="9070793" y="1542835"/>
            <a:ext cx="1932766" cy="382588"/>
          </a:xfrm>
        </p:spPr>
        <p:txBody>
          <a:bodyPr anchor="t">
            <a:normAutofit/>
          </a:bodyPr>
          <a:lstStyle>
            <a:lvl1pPr marL="0" indent="0">
              <a:buNone/>
              <a:defRPr sz="1600">
                <a:solidFill>
                  <a:schemeClr val="bg1"/>
                </a:solidFill>
              </a:defRPr>
            </a:lvl1pPr>
          </a:lstStyle>
          <a:p>
            <a:pPr lvl="0"/>
            <a:r>
              <a:rPr lang="en-US" dirty="0"/>
              <a:t>@</a:t>
            </a:r>
            <a:r>
              <a:rPr lang="en-US" dirty="0" err="1"/>
              <a:t>RESTART_europe</a:t>
            </a:r>
            <a:r>
              <a:rPr lang="en-US" dirty="0"/>
              <a:t> </a:t>
            </a:r>
          </a:p>
        </p:txBody>
      </p:sp>
      <p:sp>
        <p:nvSpPr>
          <p:cNvPr id="21" name="Text Placeholder 2"/>
          <p:cNvSpPr>
            <a:spLocks noGrp="1"/>
          </p:cNvSpPr>
          <p:nvPr userDrawn="1">
            <p:ph type="body" sz="quarter" idx="17" hasCustomPrompt="1"/>
          </p:nvPr>
        </p:nvSpPr>
        <p:spPr>
          <a:xfrm>
            <a:off x="8873139" y="2645407"/>
            <a:ext cx="2757540" cy="416755"/>
          </a:xfrm>
        </p:spPr>
        <p:txBody>
          <a:bodyPr anchor="t">
            <a:normAutofit/>
          </a:bodyPr>
          <a:lstStyle>
            <a:lvl1pPr marL="0" indent="0">
              <a:buNone/>
              <a:defRPr sz="1600">
                <a:solidFill>
                  <a:schemeClr val="bg1"/>
                </a:solidFill>
              </a:defRPr>
            </a:lvl1pPr>
          </a:lstStyle>
          <a:p>
            <a:pPr lvl="0"/>
            <a:r>
              <a:rPr lang="en-US" dirty="0"/>
              <a:t>RESTART Entrepreneurship</a:t>
            </a:r>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8744" y="492099"/>
            <a:ext cx="3375286" cy="1230667"/>
          </a:xfrm>
          <a:prstGeom prst="rect">
            <a:avLst/>
          </a:prstGeom>
        </p:spPr>
      </p:pic>
      <p:sp>
        <p:nvSpPr>
          <p:cNvPr id="5" name="Rectangle 4"/>
          <p:cNvSpPr/>
          <p:nvPr userDrawn="1"/>
        </p:nvSpPr>
        <p:spPr>
          <a:xfrm>
            <a:off x="8141526" y="5640417"/>
            <a:ext cx="4142135" cy="677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ooter Placeholder 6"/>
          <p:cNvSpPr txBox="1">
            <a:spLocks noGrp="1"/>
          </p:cNvSpPr>
          <p:nvPr userDrawn="1"/>
        </p:nvSpPr>
        <p:spPr bwMode="auto">
          <a:xfrm>
            <a:off x="10010672" y="5842695"/>
            <a:ext cx="205123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900" dirty="0">
                <a:solidFill>
                  <a:schemeClr val="tx1">
                    <a:lumMod val="50000"/>
                    <a:lumOff val="50000"/>
                  </a:schemeClr>
                </a:solidFill>
                <a:latin typeface="Calibri" charset="0"/>
              </a:rPr>
              <a:t> This programme has been funded with support from the European Commission </a:t>
            </a:r>
          </a:p>
        </p:txBody>
      </p:sp>
      <p:pic>
        <p:nvPicPr>
          <p:cNvPr id="38" name="Picture 8"/>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8411576" y="5763754"/>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Oval 21"/>
          <p:cNvSpPr/>
          <p:nvPr userDrawn="1"/>
        </p:nvSpPr>
        <p:spPr>
          <a:xfrm>
            <a:off x="7795228" y="4585526"/>
            <a:ext cx="540733" cy="540733"/>
          </a:xfrm>
          <a:prstGeom prst="ellipse">
            <a:avLst/>
          </a:pr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6EAE"/>
              </a:solidFill>
            </a:endParaRPr>
          </a:p>
        </p:txBody>
      </p:sp>
      <p:sp>
        <p:nvSpPr>
          <p:cNvPr id="29" name="Text Placeholder 2"/>
          <p:cNvSpPr>
            <a:spLocks noGrp="1"/>
          </p:cNvSpPr>
          <p:nvPr>
            <p:ph type="body" sz="quarter" idx="18" hasCustomPrompt="1"/>
          </p:nvPr>
        </p:nvSpPr>
        <p:spPr>
          <a:xfrm>
            <a:off x="8503732" y="4730145"/>
            <a:ext cx="2812464" cy="323455"/>
          </a:xfrm>
        </p:spPr>
        <p:txBody>
          <a:bodyPr anchor="t">
            <a:normAutofit/>
          </a:bodyPr>
          <a:lstStyle>
            <a:lvl1pPr marL="0" indent="0">
              <a:buNone/>
              <a:defRPr sz="1600">
                <a:solidFill>
                  <a:schemeClr val="bg1"/>
                </a:solidFill>
              </a:defRPr>
            </a:lvl1pPr>
          </a:lstStyle>
          <a:p>
            <a:pPr lvl="0"/>
            <a:r>
              <a:rPr lang="en-US" dirty="0" err="1"/>
              <a:t>www.restart.how</a:t>
            </a:r>
            <a:endParaRPr lang="en-US" dirty="0"/>
          </a:p>
        </p:txBody>
      </p:sp>
      <p:grpSp>
        <p:nvGrpSpPr>
          <p:cNvPr id="39" name="Google Shape;664;p39"/>
          <p:cNvGrpSpPr/>
          <p:nvPr userDrawn="1"/>
        </p:nvGrpSpPr>
        <p:grpSpPr>
          <a:xfrm>
            <a:off x="7917788" y="4694282"/>
            <a:ext cx="301041" cy="301041"/>
            <a:chOff x="5941025" y="3634400"/>
            <a:chExt cx="467650" cy="467650"/>
          </a:xfrm>
        </p:grpSpPr>
        <p:sp>
          <p:nvSpPr>
            <p:cNvPr id="40" name="Google Shape;665;p39"/>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666;p39"/>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667;p39"/>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668;p39"/>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669;p39"/>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670;p39"/>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 name="Picture 7"/>
          <p:cNvPicPr>
            <a:picLocks noChangeAspect="1"/>
          </p:cNvPicPr>
          <p:nvPr userDrawn="1"/>
        </p:nvPicPr>
        <p:blipFill rotWithShape="1">
          <a:blip r:embed="rId5" cstate="screen">
            <a:extLst>
              <a:ext uri="{28A0092B-C50C-407E-A947-70E740481C1C}">
                <a14:useLocalDpi xmlns:a14="http://schemas.microsoft.com/office/drawing/2010/main"/>
              </a:ext>
            </a:extLst>
          </a:blip>
          <a:srcRect l="-34744" t="-1" b="-33623"/>
          <a:stretch/>
        </p:blipFill>
        <p:spPr>
          <a:xfrm>
            <a:off x="8340348" y="1521013"/>
            <a:ext cx="540733" cy="457582"/>
          </a:xfrm>
          <a:prstGeom prst="rect">
            <a:avLst/>
          </a:prstGeom>
        </p:spPr>
      </p:pic>
      <p:pic>
        <p:nvPicPr>
          <p:cNvPr id="46" name="Picture 45"/>
          <p:cNvPicPr>
            <a:picLocks noChangeAspect="1"/>
          </p:cNvPicPr>
          <p:nvPr userDrawn="1"/>
        </p:nvPicPr>
        <p:blipFill rotWithShape="1">
          <a:blip r:embed="rId6" cstate="screen">
            <a:extLst>
              <a:ext uri="{28A0092B-C50C-407E-A947-70E740481C1C}">
                <a14:useLocalDpi xmlns:a14="http://schemas.microsoft.com/office/drawing/2010/main"/>
              </a:ext>
            </a:extLst>
          </a:blip>
          <a:srcRect b="-40549"/>
          <a:stretch/>
        </p:blipFill>
        <p:spPr>
          <a:xfrm>
            <a:off x="8116234" y="2666570"/>
            <a:ext cx="540733" cy="457582"/>
          </a:xfrm>
          <a:prstGeom prst="rect">
            <a:avLst/>
          </a:prstGeom>
        </p:spPr>
      </p:pic>
      <p:pic>
        <p:nvPicPr>
          <p:cNvPr id="47" name="Picture 46"/>
          <p:cNvPicPr>
            <a:picLocks noChangeAspect="1"/>
          </p:cNvPicPr>
          <p:nvPr userDrawn="1"/>
        </p:nvPicPr>
        <p:blipFill rotWithShape="1">
          <a:blip r:embed="rId7" cstate="screen">
            <a:extLst>
              <a:ext uri="{28A0092B-C50C-407E-A947-70E740481C1C}">
                <a14:useLocalDpi xmlns:a14="http://schemas.microsoft.com/office/drawing/2010/main"/>
              </a:ext>
            </a:extLst>
          </a:blip>
          <a:srcRect t="-9981" r="-44768" b="-23643"/>
          <a:stretch/>
        </p:blipFill>
        <p:spPr>
          <a:xfrm>
            <a:off x="7962438" y="3612926"/>
            <a:ext cx="540733" cy="457582"/>
          </a:xfrm>
          <a:prstGeom prst="rect">
            <a:avLst/>
          </a:prstGeom>
        </p:spPr>
      </p:pic>
    </p:spTree>
    <p:extLst>
      <p:ext uri="{BB962C8B-B14F-4D97-AF65-F5344CB8AC3E}">
        <p14:creationId xmlns:p14="http://schemas.microsoft.com/office/powerpoint/2010/main" val="6429513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_text only with 1 colum - LEFT">
    <p:spTree>
      <p:nvGrpSpPr>
        <p:cNvPr id="1" name=""/>
        <p:cNvGrpSpPr/>
        <p:nvPr/>
      </p:nvGrpSpPr>
      <p:grpSpPr>
        <a:xfrm>
          <a:off x="0" y="0"/>
          <a:ext cx="0" cy="0"/>
          <a:chOff x="0" y="0"/>
          <a:chExt cx="0" cy="0"/>
        </a:xfrm>
      </p:grpSpPr>
      <p:sp>
        <p:nvSpPr>
          <p:cNvPr id="9"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baseline="0" dirty="0">
                <a:solidFill>
                  <a:srgbClr val="7F4182"/>
                </a:solidFill>
                <a:latin typeface="Calibri" charset="0"/>
              </a:rPr>
              <a:t>RESTART + </a:t>
            </a:r>
            <a:r>
              <a:rPr lang="en-US" altLang="ja-JP" sz="1100" b="0" baseline="0" dirty="0">
                <a:solidFill>
                  <a:srgbClr val="6D6E6C"/>
                </a:solidFill>
                <a:latin typeface="Calibri" charset="0"/>
              </a:rPr>
              <a:t>communities in action</a:t>
            </a:r>
            <a:endParaRPr kumimoji="1" lang="ja-JP" altLang="en-US" sz="1100" b="0" dirty="0">
              <a:solidFill>
                <a:srgbClr val="6D6E6C"/>
              </a:solidFill>
              <a:latin typeface="Calibri" charset="0"/>
            </a:endParaRPr>
          </a:p>
        </p:txBody>
      </p:sp>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sp>
        <p:nvSpPr>
          <p:cNvPr id="11" name="Picture Placeholder 3"/>
          <p:cNvSpPr>
            <a:spLocks noGrp="1"/>
          </p:cNvSpPr>
          <p:nvPr>
            <p:ph type="pic" sz="quarter" idx="18"/>
          </p:nvPr>
        </p:nvSpPr>
        <p:spPr>
          <a:xfrm>
            <a:off x="6731877" y="0"/>
            <a:ext cx="5460124" cy="6869430"/>
          </a:xfrm>
          <a:custGeom>
            <a:avLst/>
            <a:gdLst>
              <a:gd name="connsiteX0" fmla="*/ 0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0 w 6388100"/>
              <a:gd name="connsiteY4" fmla="*/ 0 h 6858000"/>
              <a:gd name="connsiteX0" fmla="*/ 278295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278295 w 6388100"/>
              <a:gd name="connsiteY4" fmla="*/ 0 h 6858000"/>
              <a:gd name="connsiteX0" fmla="*/ 0 w 6109805"/>
              <a:gd name="connsiteY0" fmla="*/ 0 h 6858000"/>
              <a:gd name="connsiteX1" fmla="*/ 6109805 w 6109805"/>
              <a:gd name="connsiteY1" fmla="*/ 0 h 6858000"/>
              <a:gd name="connsiteX2" fmla="*/ 6109805 w 6109805"/>
              <a:gd name="connsiteY2" fmla="*/ 6858000 h 6858000"/>
              <a:gd name="connsiteX3" fmla="*/ 3458818 w 6109805"/>
              <a:gd name="connsiteY3" fmla="*/ 6858000 h 6858000"/>
              <a:gd name="connsiteX4" fmla="*/ 0 w 6109805"/>
              <a:gd name="connsiteY4" fmla="*/ 0 h 6858000"/>
              <a:gd name="connsiteX0" fmla="*/ 0 w 5663131"/>
              <a:gd name="connsiteY0" fmla="*/ 22860 h 6858000"/>
              <a:gd name="connsiteX1" fmla="*/ 5663131 w 5663131"/>
              <a:gd name="connsiteY1" fmla="*/ 0 h 6858000"/>
              <a:gd name="connsiteX2" fmla="*/ 5663131 w 5663131"/>
              <a:gd name="connsiteY2" fmla="*/ 6858000 h 6858000"/>
              <a:gd name="connsiteX3" fmla="*/ 3012144 w 5663131"/>
              <a:gd name="connsiteY3" fmla="*/ 6858000 h 6858000"/>
              <a:gd name="connsiteX4" fmla="*/ 0 w 5663131"/>
              <a:gd name="connsiteY4" fmla="*/ 22860 h 6858000"/>
              <a:gd name="connsiteX0" fmla="*/ 0 w 5448727"/>
              <a:gd name="connsiteY0" fmla="*/ 0 h 6858000"/>
              <a:gd name="connsiteX1" fmla="*/ 5448727 w 5448727"/>
              <a:gd name="connsiteY1" fmla="*/ 0 h 6858000"/>
              <a:gd name="connsiteX2" fmla="*/ 5448727 w 5448727"/>
              <a:gd name="connsiteY2" fmla="*/ 6858000 h 6858000"/>
              <a:gd name="connsiteX3" fmla="*/ 2797740 w 5448727"/>
              <a:gd name="connsiteY3" fmla="*/ 6858000 h 6858000"/>
              <a:gd name="connsiteX4" fmla="*/ 0 w 5448727"/>
              <a:gd name="connsiteY4" fmla="*/ 0 h 6858000"/>
              <a:gd name="connsiteX0" fmla="*/ 0 w 5448727"/>
              <a:gd name="connsiteY0" fmla="*/ 0 h 6858000"/>
              <a:gd name="connsiteX1" fmla="*/ 5448727 w 5448727"/>
              <a:gd name="connsiteY1" fmla="*/ 0 h 6858000"/>
              <a:gd name="connsiteX2" fmla="*/ 5448727 w 5448727"/>
              <a:gd name="connsiteY2" fmla="*/ 6858000 h 6858000"/>
              <a:gd name="connsiteX3" fmla="*/ 2494002 w 5448727"/>
              <a:gd name="connsiteY3" fmla="*/ 6858000 h 6858000"/>
              <a:gd name="connsiteX4" fmla="*/ 0 w 5448727"/>
              <a:gd name="connsiteY4" fmla="*/ 0 h 6858000"/>
              <a:gd name="connsiteX0" fmla="*/ 0 w 5127122"/>
              <a:gd name="connsiteY0" fmla="*/ 0 h 6858000"/>
              <a:gd name="connsiteX1" fmla="*/ 5127122 w 5127122"/>
              <a:gd name="connsiteY1" fmla="*/ 0 h 6858000"/>
              <a:gd name="connsiteX2" fmla="*/ 5127122 w 5127122"/>
              <a:gd name="connsiteY2" fmla="*/ 6858000 h 6858000"/>
              <a:gd name="connsiteX3" fmla="*/ 2172397 w 5127122"/>
              <a:gd name="connsiteY3" fmla="*/ 6858000 h 6858000"/>
              <a:gd name="connsiteX4" fmla="*/ 0 w 5127122"/>
              <a:gd name="connsiteY4" fmla="*/ 0 h 6858000"/>
              <a:gd name="connsiteX0" fmla="*/ 0 w 5127122"/>
              <a:gd name="connsiteY0" fmla="*/ 0 h 6858000"/>
              <a:gd name="connsiteX1" fmla="*/ 5127122 w 5127122"/>
              <a:gd name="connsiteY1" fmla="*/ 0 h 6858000"/>
              <a:gd name="connsiteX2" fmla="*/ 5127122 w 5127122"/>
              <a:gd name="connsiteY2" fmla="*/ 6858000 h 6858000"/>
              <a:gd name="connsiteX3" fmla="*/ 1975860 w 5127122"/>
              <a:gd name="connsiteY3" fmla="*/ 6858000 h 6858000"/>
              <a:gd name="connsiteX4" fmla="*/ 0 w 5127122"/>
              <a:gd name="connsiteY4" fmla="*/ 0 h 6858000"/>
              <a:gd name="connsiteX0" fmla="*/ 0 w 5127122"/>
              <a:gd name="connsiteY0" fmla="*/ 0 h 6869430"/>
              <a:gd name="connsiteX1" fmla="*/ 5127122 w 5127122"/>
              <a:gd name="connsiteY1" fmla="*/ 0 h 6869430"/>
              <a:gd name="connsiteX2" fmla="*/ 5127122 w 5127122"/>
              <a:gd name="connsiteY2" fmla="*/ 6858000 h 6869430"/>
              <a:gd name="connsiteX3" fmla="*/ 1850792 w 5127122"/>
              <a:gd name="connsiteY3" fmla="*/ 6869430 h 6869430"/>
              <a:gd name="connsiteX4" fmla="*/ 0 w 5127122"/>
              <a:gd name="connsiteY4" fmla="*/ 0 h 6869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7122" h="6869430">
                <a:moveTo>
                  <a:pt x="0" y="0"/>
                </a:moveTo>
                <a:lnTo>
                  <a:pt x="5127122" y="0"/>
                </a:lnTo>
                <a:lnTo>
                  <a:pt x="5127122" y="6858000"/>
                </a:lnTo>
                <a:lnTo>
                  <a:pt x="1850792" y="6869430"/>
                </a:lnTo>
                <a:lnTo>
                  <a:pt x="0" y="0"/>
                </a:lnTo>
                <a:close/>
              </a:path>
            </a:pathLst>
          </a:custGeom>
          <a:noFill/>
          <a:ln>
            <a:noFill/>
          </a:ln>
        </p:spPr>
        <p:txBody>
          <a:bodyPr>
            <a:normAutofit/>
          </a:bodyPr>
          <a:lstStyle>
            <a:lvl1pPr algn="ctr">
              <a:defRPr sz="2400">
                <a:solidFill>
                  <a:schemeClr val="bg1">
                    <a:lumMod val="50000"/>
                  </a:schemeClr>
                </a:solidFill>
              </a:defRPr>
            </a:lvl1pPr>
          </a:lstStyle>
          <a:p>
            <a:endParaRPr lang="en-US" dirty="0"/>
          </a:p>
          <a:p>
            <a:endParaRPr lang="en-US" dirty="0"/>
          </a:p>
          <a:p>
            <a:r>
              <a:rPr lang="en-US" dirty="0"/>
              <a:t>Click here to add photo</a:t>
            </a:r>
          </a:p>
        </p:txBody>
      </p:sp>
      <p:sp>
        <p:nvSpPr>
          <p:cNvPr id="14" name="Freeform 13"/>
          <p:cNvSpPr/>
          <p:nvPr userDrawn="1"/>
        </p:nvSpPr>
        <p:spPr>
          <a:xfrm>
            <a:off x="7427023" y="4056065"/>
            <a:ext cx="1541890" cy="2817020"/>
          </a:xfrm>
          <a:custGeom>
            <a:avLst/>
            <a:gdLst>
              <a:gd name="connsiteX0" fmla="*/ 0 w 926232"/>
              <a:gd name="connsiteY0" fmla="*/ 0 h 2817020"/>
              <a:gd name="connsiteX1" fmla="*/ 388144 w 926232"/>
              <a:gd name="connsiteY1" fmla="*/ 123754 h 2817020"/>
              <a:gd name="connsiteX2" fmla="*/ 926232 w 926232"/>
              <a:gd name="connsiteY2" fmla="*/ 2817020 h 2817020"/>
              <a:gd name="connsiteX3" fmla="*/ 567372 w 926232"/>
              <a:gd name="connsiteY3" fmla="*/ 2817020 h 2817020"/>
              <a:gd name="connsiteX4" fmla="*/ 0 w 926232"/>
              <a:gd name="connsiteY4" fmla="*/ 0 h 2817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6232" h="2817020">
                <a:moveTo>
                  <a:pt x="0" y="0"/>
                </a:moveTo>
                <a:lnTo>
                  <a:pt x="388144" y="123754"/>
                </a:lnTo>
                <a:lnTo>
                  <a:pt x="926232" y="2817020"/>
                </a:lnTo>
                <a:lnTo>
                  <a:pt x="567372" y="2817020"/>
                </a:lnTo>
                <a:lnTo>
                  <a:pt x="0" y="0"/>
                </a:lnTo>
                <a:close/>
              </a:path>
            </a:pathLst>
          </a:custGeom>
          <a:solidFill>
            <a:srgbClr val="A3C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p:cNvSpPr>
            <a:spLocks noGrp="1"/>
          </p:cNvSpPr>
          <p:nvPr>
            <p:ph type="body" sz="quarter" idx="13" hasCustomPrompt="1"/>
          </p:nvPr>
        </p:nvSpPr>
        <p:spPr>
          <a:xfrm>
            <a:off x="765809" y="493423"/>
            <a:ext cx="5729583"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23" name="Text Placeholder 25"/>
          <p:cNvSpPr>
            <a:spLocks noGrp="1"/>
          </p:cNvSpPr>
          <p:nvPr>
            <p:ph type="body" sz="quarter" idx="14" hasCustomPrompt="1"/>
          </p:nvPr>
        </p:nvSpPr>
        <p:spPr>
          <a:xfrm>
            <a:off x="765810" y="1603098"/>
            <a:ext cx="5729583"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4" name="Straight Connector 23"/>
          <p:cNvCxnSpPr/>
          <p:nvPr userDrawn="1"/>
        </p:nvCxnSpPr>
        <p:spPr>
          <a:xfrm flipH="1">
            <a:off x="285751" y="1387396"/>
            <a:ext cx="6446125" cy="0"/>
          </a:xfrm>
          <a:prstGeom prst="line">
            <a:avLst/>
          </a:prstGeom>
          <a:ln w="28575">
            <a:solidFill>
              <a:srgbClr val="7F418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08380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ext only with 1 colum - RIGH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3909059" y="550573"/>
            <a:ext cx="7721361"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7" name="Text Placeholder 25"/>
          <p:cNvSpPr>
            <a:spLocks noGrp="1"/>
          </p:cNvSpPr>
          <p:nvPr>
            <p:ph type="body" sz="quarter" idx="14" hasCustomPrompt="1"/>
          </p:nvPr>
        </p:nvSpPr>
        <p:spPr>
          <a:xfrm>
            <a:off x="3909060" y="1660248"/>
            <a:ext cx="7721361"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8" name="Straight Connector 17"/>
          <p:cNvCxnSpPr/>
          <p:nvPr userDrawn="1"/>
        </p:nvCxnSpPr>
        <p:spPr>
          <a:xfrm flipH="1">
            <a:off x="3429000" y="1444546"/>
            <a:ext cx="8575335" cy="0"/>
          </a:xfrm>
          <a:prstGeom prst="line">
            <a:avLst/>
          </a:prstGeom>
          <a:ln w="28575">
            <a:solidFill>
              <a:srgbClr val="7F4182"/>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1630420" y="5319048"/>
            <a:ext cx="561580" cy="1557131"/>
          </a:xfrm>
          <a:prstGeom prst="rect">
            <a:avLst/>
          </a:prstGeom>
        </p:spPr>
      </p:pic>
      <p:sp>
        <p:nvSpPr>
          <p:cNvPr id="12" name="Picture Placeholder 3"/>
          <p:cNvSpPr>
            <a:spLocks noGrp="1"/>
          </p:cNvSpPr>
          <p:nvPr>
            <p:ph type="pic" sz="quarter" idx="18"/>
          </p:nvPr>
        </p:nvSpPr>
        <p:spPr>
          <a:xfrm flipH="1">
            <a:off x="0" y="-11430"/>
            <a:ext cx="3279963" cy="6869430"/>
          </a:xfrm>
          <a:custGeom>
            <a:avLst/>
            <a:gdLst>
              <a:gd name="connsiteX0" fmla="*/ 0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0 w 6388100"/>
              <a:gd name="connsiteY4" fmla="*/ 0 h 6858000"/>
              <a:gd name="connsiteX0" fmla="*/ 278295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278295 w 6388100"/>
              <a:gd name="connsiteY4" fmla="*/ 0 h 6858000"/>
              <a:gd name="connsiteX0" fmla="*/ 0 w 6109805"/>
              <a:gd name="connsiteY0" fmla="*/ 0 h 6858000"/>
              <a:gd name="connsiteX1" fmla="*/ 6109805 w 6109805"/>
              <a:gd name="connsiteY1" fmla="*/ 0 h 6858000"/>
              <a:gd name="connsiteX2" fmla="*/ 6109805 w 6109805"/>
              <a:gd name="connsiteY2" fmla="*/ 6858000 h 6858000"/>
              <a:gd name="connsiteX3" fmla="*/ 3458818 w 6109805"/>
              <a:gd name="connsiteY3" fmla="*/ 6858000 h 6858000"/>
              <a:gd name="connsiteX4" fmla="*/ 0 w 6109805"/>
              <a:gd name="connsiteY4" fmla="*/ 0 h 6858000"/>
              <a:gd name="connsiteX0" fmla="*/ 0 w 5663131"/>
              <a:gd name="connsiteY0" fmla="*/ 22860 h 6858000"/>
              <a:gd name="connsiteX1" fmla="*/ 5663131 w 5663131"/>
              <a:gd name="connsiteY1" fmla="*/ 0 h 6858000"/>
              <a:gd name="connsiteX2" fmla="*/ 5663131 w 5663131"/>
              <a:gd name="connsiteY2" fmla="*/ 6858000 h 6858000"/>
              <a:gd name="connsiteX3" fmla="*/ 3012144 w 5663131"/>
              <a:gd name="connsiteY3" fmla="*/ 6858000 h 6858000"/>
              <a:gd name="connsiteX4" fmla="*/ 0 w 5663131"/>
              <a:gd name="connsiteY4" fmla="*/ 22860 h 6858000"/>
              <a:gd name="connsiteX0" fmla="*/ 0 w 5448727"/>
              <a:gd name="connsiteY0" fmla="*/ 0 h 6858000"/>
              <a:gd name="connsiteX1" fmla="*/ 5448727 w 5448727"/>
              <a:gd name="connsiteY1" fmla="*/ 0 h 6858000"/>
              <a:gd name="connsiteX2" fmla="*/ 5448727 w 5448727"/>
              <a:gd name="connsiteY2" fmla="*/ 6858000 h 6858000"/>
              <a:gd name="connsiteX3" fmla="*/ 2797740 w 5448727"/>
              <a:gd name="connsiteY3" fmla="*/ 6858000 h 6858000"/>
              <a:gd name="connsiteX4" fmla="*/ 0 w 5448727"/>
              <a:gd name="connsiteY4" fmla="*/ 0 h 6858000"/>
              <a:gd name="connsiteX0" fmla="*/ 0 w 5448727"/>
              <a:gd name="connsiteY0" fmla="*/ 0 h 6858000"/>
              <a:gd name="connsiteX1" fmla="*/ 5448727 w 5448727"/>
              <a:gd name="connsiteY1" fmla="*/ 0 h 6858000"/>
              <a:gd name="connsiteX2" fmla="*/ 5448727 w 5448727"/>
              <a:gd name="connsiteY2" fmla="*/ 6858000 h 6858000"/>
              <a:gd name="connsiteX3" fmla="*/ 2494002 w 5448727"/>
              <a:gd name="connsiteY3" fmla="*/ 6858000 h 6858000"/>
              <a:gd name="connsiteX4" fmla="*/ 0 w 5448727"/>
              <a:gd name="connsiteY4" fmla="*/ 0 h 6858000"/>
              <a:gd name="connsiteX0" fmla="*/ 0 w 5127122"/>
              <a:gd name="connsiteY0" fmla="*/ 0 h 6858000"/>
              <a:gd name="connsiteX1" fmla="*/ 5127122 w 5127122"/>
              <a:gd name="connsiteY1" fmla="*/ 0 h 6858000"/>
              <a:gd name="connsiteX2" fmla="*/ 5127122 w 5127122"/>
              <a:gd name="connsiteY2" fmla="*/ 6858000 h 6858000"/>
              <a:gd name="connsiteX3" fmla="*/ 2172397 w 5127122"/>
              <a:gd name="connsiteY3" fmla="*/ 6858000 h 6858000"/>
              <a:gd name="connsiteX4" fmla="*/ 0 w 5127122"/>
              <a:gd name="connsiteY4" fmla="*/ 0 h 6858000"/>
              <a:gd name="connsiteX0" fmla="*/ 0 w 5127122"/>
              <a:gd name="connsiteY0" fmla="*/ 0 h 6858000"/>
              <a:gd name="connsiteX1" fmla="*/ 5127122 w 5127122"/>
              <a:gd name="connsiteY1" fmla="*/ 0 h 6858000"/>
              <a:gd name="connsiteX2" fmla="*/ 5127122 w 5127122"/>
              <a:gd name="connsiteY2" fmla="*/ 6858000 h 6858000"/>
              <a:gd name="connsiteX3" fmla="*/ 1975860 w 5127122"/>
              <a:gd name="connsiteY3" fmla="*/ 6858000 h 6858000"/>
              <a:gd name="connsiteX4" fmla="*/ 0 w 5127122"/>
              <a:gd name="connsiteY4" fmla="*/ 0 h 6858000"/>
              <a:gd name="connsiteX0" fmla="*/ 0 w 5127122"/>
              <a:gd name="connsiteY0" fmla="*/ 0 h 6869430"/>
              <a:gd name="connsiteX1" fmla="*/ 5127122 w 5127122"/>
              <a:gd name="connsiteY1" fmla="*/ 0 h 6869430"/>
              <a:gd name="connsiteX2" fmla="*/ 5127122 w 5127122"/>
              <a:gd name="connsiteY2" fmla="*/ 6858000 h 6869430"/>
              <a:gd name="connsiteX3" fmla="*/ 1850792 w 5127122"/>
              <a:gd name="connsiteY3" fmla="*/ 6869430 h 6869430"/>
              <a:gd name="connsiteX4" fmla="*/ 0 w 5127122"/>
              <a:gd name="connsiteY4" fmla="*/ 0 h 6869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7122" h="6869430">
                <a:moveTo>
                  <a:pt x="0" y="0"/>
                </a:moveTo>
                <a:lnTo>
                  <a:pt x="5127122" y="0"/>
                </a:lnTo>
                <a:lnTo>
                  <a:pt x="5127122" y="6858000"/>
                </a:lnTo>
                <a:lnTo>
                  <a:pt x="1850792" y="6869430"/>
                </a:lnTo>
                <a:lnTo>
                  <a:pt x="0" y="0"/>
                </a:lnTo>
                <a:close/>
              </a:path>
            </a:pathLst>
          </a:custGeom>
          <a:noFill/>
          <a:ln>
            <a:noFill/>
          </a:ln>
        </p:spPr>
        <p:txBody>
          <a:bodyPr>
            <a:normAutofit/>
          </a:bodyPr>
          <a:lstStyle>
            <a:lvl1pPr algn="ctr">
              <a:defRPr sz="2400">
                <a:solidFill>
                  <a:schemeClr val="bg1">
                    <a:lumMod val="50000"/>
                  </a:schemeClr>
                </a:solidFill>
              </a:defRPr>
            </a:lvl1pPr>
          </a:lstStyle>
          <a:p>
            <a:endParaRPr lang="en-US" dirty="0"/>
          </a:p>
          <a:p>
            <a:endParaRPr lang="en-US" dirty="0"/>
          </a:p>
          <a:p>
            <a:r>
              <a:rPr lang="en-US" dirty="0"/>
              <a:t>Click here to add photo</a:t>
            </a:r>
          </a:p>
        </p:txBody>
      </p:sp>
      <p:sp>
        <p:nvSpPr>
          <p:cNvPr id="13" name="Freeform 12"/>
          <p:cNvSpPr/>
          <p:nvPr userDrawn="1"/>
        </p:nvSpPr>
        <p:spPr>
          <a:xfrm flipH="1">
            <a:off x="2024799" y="4040980"/>
            <a:ext cx="926232" cy="2817020"/>
          </a:xfrm>
          <a:custGeom>
            <a:avLst/>
            <a:gdLst>
              <a:gd name="connsiteX0" fmla="*/ 0 w 926232"/>
              <a:gd name="connsiteY0" fmla="*/ 0 h 2817020"/>
              <a:gd name="connsiteX1" fmla="*/ 388144 w 926232"/>
              <a:gd name="connsiteY1" fmla="*/ 123754 h 2817020"/>
              <a:gd name="connsiteX2" fmla="*/ 926232 w 926232"/>
              <a:gd name="connsiteY2" fmla="*/ 2817020 h 2817020"/>
              <a:gd name="connsiteX3" fmla="*/ 567372 w 926232"/>
              <a:gd name="connsiteY3" fmla="*/ 2817020 h 2817020"/>
              <a:gd name="connsiteX4" fmla="*/ 0 w 926232"/>
              <a:gd name="connsiteY4" fmla="*/ 0 h 2817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6232" h="2817020">
                <a:moveTo>
                  <a:pt x="0" y="0"/>
                </a:moveTo>
                <a:lnTo>
                  <a:pt x="388144" y="123754"/>
                </a:lnTo>
                <a:lnTo>
                  <a:pt x="926232" y="2817020"/>
                </a:lnTo>
                <a:lnTo>
                  <a:pt x="567372" y="2817020"/>
                </a:lnTo>
                <a:lnTo>
                  <a:pt x="0" y="0"/>
                </a:lnTo>
                <a:close/>
              </a:path>
            </a:pathLst>
          </a:custGeom>
          <a:solidFill>
            <a:srgbClr val="A3C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47832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Plain Quote Slide - GREEN">
    <p:spTree>
      <p:nvGrpSpPr>
        <p:cNvPr id="1" name=""/>
        <p:cNvGrpSpPr/>
        <p:nvPr/>
      </p:nvGrpSpPr>
      <p:grpSpPr>
        <a:xfrm>
          <a:off x="0" y="0"/>
          <a:ext cx="0" cy="0"/>
          <a:chOff x="0" y="0"/>
          <a:chExt cx="0" cy="0"/>
        </a:xfrm>
      </p:grpSpPr>
      <p:sp>
        <p:nvSpPr>
          <p:cNvPr id="10" name="テキスト プレースホルダー 36"/>
          <p:cNvSpPr txBox="1">
            <a:spLocks/>
          </p:cNvSpPr>
          <p:nvPr userDrawn="1"/>
        </p:nvSpPr>
        <p:spPr bwMode="auto">
          <a:xfrm>
            <a:off x="285884" y="6095999"/>
            <a:ext cx="11400992" cy="41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baseline="0" dirty="0">
                <a:solidFill>
                  <a:srgbClr val="7F4182"/>
                </a:solidFill>
                <a:latin typeface="Calibri" charset="0"/>
              </a:rPr>
              <a:t>RESTART + </a:t>
            </a:r>
            <a:r>
              <a:rPr lang="en-US" altLang="ja-JP" sz="1100" b="0" baseline="0" dirty="0">
                <a:solidFill>
                  <a:srgbClr val="6D6E6C"/>
                </a:solidFill>
                <a:latin typeface="Calibri" charset="0"/>
              </a:rPr>
              <a:t>communities in action</a:t>
            </a:r>
            <a:endParaRPr kumimoji="1" lang="ja-JP" altLang="en-US" sz="1100" b="0" dirty="0">
              <a:solidFill>
                <a:srgbClr val="6D6E6C"/>
              </a:solidFill>
              <a:latin typeface="Calibri" charset="0"/>
            </a:endParaRPr>
          </a:p>
        </p:txBody>
      </p:sp>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t="-17244" r="-31306"/>
          <a:stretch/>
        </p:blipFill>
        <p:spPr>
          <a:xfrm rot="5400000" flipH="1">
            <a:off x="5463012" y="5456709"/>
            <a:ext cx="576538" cy="2252545"/>
          </a:xfrm>
          <a:prstGeom prst="rect">
            <a:avLst/>
          </a:prstGeom>
        </p:spPr>
      </p:pic>
      <p:sp>
        <p:nvSpPr>
          <p:cNvPr id="8" name="Text Placeholder 25"/>
          <p:cNvSpPr>
            <a:spLocks noGrp="1"/>
          </p:cNvSpPr>
          <p:nvPr>
            <p:ph type="body" sz="quarter" idx="20" hasCustomPrompt="1"/>
          </p:nvPr>
        </p:nvSpPr>
        <p:spPr>
          <a:xfrm>
            <a:off x="655036" y="1594531"/>
            <a:ext cx="10832114" cy="3872188"/>
          </a:xfrm>
        </p:spPr>
        <p:txBody>
          <a:bodyPr>
            <a:noAutofit/>
          </a:bodyPr>
          <a:lstStyle>
            <a:lvl1pPr marL="342900" indent="-342900" algn="l">
              <a:buClr>
                <a:srgbClr val="68BBAF"/>
              </a:buClr>
              <a:buFont typeface="Arial" charset="0"/>
              <a:buChar char="•"/>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9" name="Text Placeholder 23"/>
          <p:cNvSpPr>
            <a:spLocks noGrp="1"/>
          </p:cNvSpPr>
          <p:nvPr>
            <p:ph type="body" sz="quarter" idx="21" hasCustomPrompt="1"/>
          </p:nvPr>
        </p:nvSpPr>
        <p:spPr>
          <a:xfrm>
            <a:off x="655036" y="591277"/>
            <a:ext cx="10832114" cy="857158"/>
          </a:xfrm>
          <a:solidFill>
            <a:schemeClr val="bg1"/>
          </a:solidFill>
        </p:spPr>
        <p:txBody>
          <a:bodyPr anchor="t">
            <a:normAutofit/>
          </a:bodyPr>
          <a:lstStyle>
            <a:lvl1pPr marL="0" indent="0" algn="l">
              <a:buNone/>
              <a:defRPr sz="3600" i="0">
                <a:solidFill>
                  <a:srgbClr val="6D6E6C"/>
                </a:solidFill>
                <a:latin typeface="+mn-lt"/>
              </a:defRPr>
            </a:lvl1pPr>
          </a:lstStyle>
          <a:p>
            <a:pPr lvl="0"/>
            <a:r>
              <a:rPr lang="en-US" dirty="0"/>
              <a:t>TITLE</a:t>
            </a:r>
          </a:p>
        </p:txBody>
      </p:sp>
    </p:spTree>
    <p:extLst>
      <p:ext uri="{BB962C8B-B14F-4D97-AF65-F5344CB8AC3E}">
        <p14:creationId xmlns:p14="http://schemas.microsoft.com/office/powerpoint/2010/main" val="30162172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ext Slide ">
    <p:spTree>
      <p:nvGrpSpPr>
        <p:cNvPr id="1" name=""/>
        <p:cNvGrpSpPr/>
        <p:nvPr/>
      </p:nvGrpSpPr>
      <p:grpSpPr>
        <a:xfrm>
          <a:off x="0" y="0"/>
          <a:ext cx="0" cy="0"/>
          <a:chOff x="0" y="0"/>
          <a:chExt cx="0" cy="0"/>
        </a:xfrm>
      </p:grpSpPr>
      <p:sp>
        <p:nvSpPr>
          <p:cNvPr id="11" name="Rectangle 10"/>
          <p:cNvSpPr/>
          <p:nvPr userDrawn="1"/>
        </p:nvSpPr>
        <p:spPr>
          <a:xfrm>
            <a:off x="0" y="316037"/>
            <a:ext cx="988541" cy="964210"/>
          </a:xfrm>
          <a:prstGeom prst="rect">
            <a:avLst/>
          </a:prstGeom>
          <a:solidFill>
            <a:srgbClr val="A05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3"/>
          <p:cNvSpPr>
            <a:spLocks noGrp="1"/>
          </p:cNvSpPr>
          <p:nvPr>
            <p:ph type="body" sz="quarter" idx="13" hasCustomPrompt="1"/>
          </p:nvPr>
        </p:nvSpPr>
        <p:spPr>
          <a:xfrm>
            <a:off x="1316336" y="526102"/>
            <a:ext cx="10410872" cy="697353"/>
          </a:xfrm>
        </p:spPr>
        <p:txBody>
          <a:bodyPr>
            <a:normAutofit/>
          </a:bodyPr>
          <a:lstStyle>
            <a:lvl1pPr marL="0" indent="0" algn="l">
              <a:buNone/>
              <a:defRPr sz="3200" b="1">
                <a:solidFill>
                  <a:srgbClr val="355383"/>
                </a:solidFill>
                <a:latin typeface="Arial Rounded MT Bold" panose="020F0704030504030204" pitchFamily="34" charset="77"/>
              </a:defRPr>
            </a:lvl1pPr>
          </a:lstStyle>
          <a:p>
            <a:pPr lvl="0"/>
            <a:r>
              <a:rPr lang="en-US" dirty="0"/>
              <a:t>TITLE</a:t>
            </a:r>
          </a:p>
        </p:txBody>
      </p:sp>
      <p:sp>
        <p:nvSpPr>
          <p:cNvPr id="17" name="Text Placeholder 25"/>
          <p:cNvSpPr>
            <a:spLocks noGrp="1"/>
          </p:cNvSpPr>
          <p:nvPr>
            <p:ph type="body" sz="quarter" idx="14" hasCustomPrompt="1"/>
          </p:nvPr>
        </p:nvSpPr>
        <p:spPr>
          <a:xfrm>
            <a:off x="1328956" y="1848658"/>
            <a:ext cx="10397606" cy="3722402"/>
          </a:xfrm>
        </p:spPr>
        <p:txBody>
          <a:bodyPr>
            <a:noAutofit/>
          </a:bodyPr>
          <a:lstStyle>
            <a:lvl1pPr marL="0" indent="0" algn="l">
              <a:buNone/>
              <a:defRPr sz="2200" b="0" i="0" baseline="0">
                <a:solidFill>
                  <a:srgbClr val="355383"/>
                </a:solidFill>
                <a:latin typeface="Arial Rounded MT" pitchFamily="2" charset="0"/>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6" name="Picture 5">
            <a:extLst>
              <a:ext uri="{FF2B5EF4-FFF2-40B4-BE49-F238E27FC236}">
                <a16:creationId xmlns:a16="http://schemas.microsoft.com/office/drawing/2014/main" id="{8771A2D3-F718-B448-8E70-F3939F845911}"/>
              </a:ext>
            </a:extLst>
          </p:cNvPr>
          <p:cNvPicPr>
            <a:picLocks noChangeAspect="1"/>
          </p:cNvPicPr>
          <p:nvPr userDrawn="1"/>
        </p:nvPicPr>
        <p:blipFill>
          <a:blip r:embed="rId2"/>
          <a:stretch>
            <a:fillRect/>
          </a:stretch>
        </p:blipFill>
        <p:spPr>
          <a:xfrm>
            <a:off x="10189862" y="6103298"/>
            <a:ext cx="1536700" cy="457200"/>
          </a:xfrm>
          <a:prstGeom prst="rect">
            <a:avLst/>
          </a:prstGeom>
        </p:spPr>
      </p:pic>
    </p:spTree>
    <p:extLst>
      <p:ext uri="{BB962C8B-B14F-4D97-AF65-F5344CB8AC3E}">
        <p14:creationId xmlns:p14="http://schemas.microsoft.com/office/powerpoint/2010/main" val="3489759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only with 1 colum - RIGH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4161985" y="112488"/>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7" name="Text Placeholder 25"/>
          <p:cNvSpPr>
            <a:spLocks noGrp="1"/>
          </p:cNvSpPr>
          <p:nvPr>
            <p:ph type="body" sz="quarter" idx="14" hasCustomPrompt="1"/>
          </p:nvPr>
        </p:nvSpPr>
        <p:spPr>
          <a:xfrm>
            <a:off x="4161985" y="1343947"/>
            <a:ext cx="7407087"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8" name="Straight Connector 17"/>
          <p:cNvCxnSpPr/>
          <p:nvPr userDrawn="1"/>
        </p:nvCxnSpPr>
        <p:spPr>
          <a:xfrm flipH="1">
            <a:off x="3776071" y="1096203"/>
            <a:ext cx="8178914" cy="0"/>
          </a:xfrm>
          <a:prstGeom prst="line">
            <a:avLst/>
          </a:prstGeom>
          <a:ln w="28575">
            <a:solidFill>
              <a:srgbClr val="7F4182"/>
            </a:solidFill>
          </a:ln>
        </p:spPr>
        <p:style>
          <a:lnRef idx="1">
            <a:schemeClr val="accent1"/>
          </a:lnRef>
          <a:fillRef idx="0">
            <a:schemeClr val="accent1"/>
          </a:fillRef>
          <a:effectRef idx="0">
            <a:schemeClr val="accent1"/>
          </a:effectRef>
          <a:fontRef idx="minor">
            <a:schemeClr val="tx1"/>
          </a:fontRef>
        </p:style>
      </p:cxnSp>
      <p:sp>
        <p:nvSpPr>
          <p:cNvPr id="8"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baseline="0" dirty="0">
                <a:solidFill>
                  <a:srgbClr val="7F4182"/>
                </a:solidFill>
                <a:latin typeface="Calibri" charset="0"/>
              </a:rPr>
              <a:t>RESTART + </a:t>
            </a:r>
            <a:r>
              <a:rPr lang="en-US" altLang="ja-JP" sz="1100" b="0" baseline="0" dirty="0">
                <a:solidFill>
                  <a:srgbClr val="6D6E6C"/>
                </a:solidFill>
                <a:latin typeface="Calibri" charset="0"/>
              </a:rPr>
              <a:t>communities in action</a:t>
            </a:r>
            <a:endParaRPr kumimoji="1" lang="ja-JP" altLang="en-US" sz="1100" b="0" dirty="0">
              <a:solidFill>
                <a:srgbClr val="6D6E6C"/>
              </a:solidFill>
              <a:latin typeface="Calibri" charset="0"/>
            </a:endParaRPr>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1630420" y="5319048"/>
            <a:ext cx="561580" cy="1557131"/>
          </a:xfrm>
          <a:prstGeom prst="rect">
            <a:avLst/>
          </a:prstGeom>
        </p:spPr>
      </p:pic>
      <p:pic>
        <p:nvPicPr>
          <p:cNvPr id="10" name="Picture 9"/>
          <p:cNvPicPr>
            <a:picLocks noChangeAspect="1"/>
          </p:cNvPicPr>
          <p:nvPr userDrawn="1"/>
        </p:nvPicPr>
        <p:blipFill rotWithShape="1">
          <a:blip r:embed="rId3" cstate="screen">
            <a:extLst>
              <a:ext uri="{28A0092B-C50C-407E-A947-70E740481C1C}">
                <a14:useLocalDpi xmlns:a14="http://schemas.microsoft.com/office/drawing/2010/main"/>
              </a:ext>
            </a:extLst>
          </a:blip>
          <a:srcRect b="-4010"/>
          <a:stretch/>
        </p:blipFill>
        <p:spPr>
          <a:xfrm rot="10800000">
            <a:off x="-1" y="-200682"/>
            <a:ext cx="3299791" cy="5090734"/>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with 2 colums - RIGH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4161984" y="1007773"/>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24" name="Text Placeholder 25"/>
          <p:cNvSpPr>
            <a:spLocks noGrp="1"/>
          </p:cNvSpPr>
          <p:nvPr>
            <p:ph type="body" sz="quarter" idx="15" hasCustomPrompt="1"/>
          </p:nvPr>
        </p:nvSpPr>
        <p:spPr>
          <a:xfrm>
            <a:off x="4161986" y="2127058"/>
            <a:ext cx="360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5"/>
          <p:cNvSpPr>
            <a:spLocks noGrp="1"/>
          </p:cNvSpPr>
          <p:nvPr>
            <p:ph type="body" sz="quarter" idx="16" hasCustomPrompt="1"/>
          </p:nvPr>
        </p:nvSpPr>
        <p:spPr>
          <a:xfrm>
            <a:off x="7969071" y="2107839"/>
            <a:ext cx="3600000"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b="-4010"/>
          <a:stretch/>
        </p:blipFill>
        <p:spPr>
          <a:xfrm rot="10800000">
            <a:off x="-1" y="-200682"/>
            <a:ext cx="3299791" cy="5090734"/>
          </a:xfrm>
          <a:prstGeom prst="rect">
            <a:avLst/>
          </a:prstGeom>
        </p:spPr>
      </p:pic>
      <p:sp>
        <p:nvSpPr>
          <p:cNvPr id="14"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baseline="0" dirty="0">
                <a:solidFill>
                  <a:srgbClr val="7F4182"/>
                </a:solidFill>
                <a:latin typeface="Calibri" charset="0"/>
              </a:rPr>
              <a:t>RESTART + </a:t>
            </a:r>
            <a:r>
              <a:rPr lang="en-US" altLang="ja-JP" sz="1100" b="0" baseline="0" dirty="0">
                <a:solidFill>
                  <a:srgbClr val="6D6E6C"/>
                </a:solidFill>
                <a:latin typeface="Calibri" charset="0"/>
              </a:rPr>
              <a:t>communities in action</a:t>
            </a:r>
            <a:endParaRPr kumimoji="1" lang="ja-JP" altLang="en-US" sz="1100" b="0" dirty="0">
              <a:solidFill>
                <a:srgbClr val="6D6E6C"/>
              </a:solidFill>
              <a:latin typeface="Calibri" charset="0"/>
            </a:endParaRPr>
          </a:p>
        </p:txBody>
      </p:sp>
      <p:pic>
        <p:nvPicPr>
          <p:cNvPr id="16" name="Picture 1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11630420" y="5319048"/>
            <a:ext cx="561580" cy="1557131"/>
          </a:xfrm>
          <a:prstGeom prst="rect">
            <a:avLst/>
          </a:prstGeom>
        </p:spPr>
      </p:pic>
      <p:cxnSp>
        <p:nvCxnSpPr>
          <p:cNvPr id="9" name="Straight Connector 8"/>
          <p:cNvCxnSpPr/>
          <p:nvPr userDrawn="1"/>
        </p:nvCxnSpPr>
        <p:spPr>
          <a:xfrm flipH="1">
            <a:off x="3764072" y="1901746"/>
            <a:ext cx="8178914" cy="0"/>
          </a:xfrm>
          <a:prstGeom prst="line">
            <a:avLst/>
          </a:prstGeom>
          <a:ln w="28575">
            <a:solidFill>
              <a:srgbClr val="7F418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nly with 3 colums - RIGHT">
    <p:spTree>
      <p:nvGrpSpPr>
        <p:cNvPr id="1" name=""/>
        <p:cNvGrpSpPr/>
        <p:nvPr/>
      </p:nvGrpSpPr>
      <p:grpSpPr>
        <a:xfrm>
          <a:off x="0" y="0"/>
          <a:ext cx="0" cy="0"/>
          <a:chOff x="0" y="0"/>
          <a:chExt cx="0" cy="0"/>
        </a:xfrm>
      </p:grpSpPr>
      <p:sp>
        <p:nvSpPr>
          <p:cNvPr id="14" name="Text Placeholder 23"/>
          <p:cNvSpPr>
            <a:spLocks noGrp="1"/>
          </p:cNvSpPr>
          <p:nvPr>
            <p:ph type="body" sz="quarter" idx="13" hasCustomPrompt="1"/>
          </p:nvPr>
        </p:nvSpPr>
        <p:spPr>
          <a:xfrm>
            <a:off x="4161984" y="1007773"/>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33" name="Text Placeholder 25"/>
          <p:cNvSpPr>
            <a:spLocks noGrp="1"/>
          </p:cNvSpPr>
          <p:nvPr>
            <p:ph type="body" sz="quarter" idx="15" hasCustomPrompt="1"/>
          </p:nvPr>
        </p:nvSpPr>
        <p:spPr>
          <a:xfrm>
            <a:off x="4175360" y="2128494"/>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4" name="Text Placeholder 25"/>
          <p:cNvSpPr>
            <a:spLocks noGrp="1"/>
          </p:cNvSpPr>
          <p:nvPr>
            <p:ph type="body" sz="quarter" idx="16" hasCustomPrompt="1"/>
          </p:nvPr>
        </p:nvSpPr>
        <p:spPr>
          <a:xfrm>
            <a:off x="9228157" y="2123341"/>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Text Placeholder 25"/>
          <p:cNvSpPr>
            <a:spLocks noGrp="1"/>
          </p:cNvSpPr>
          <p:nvPr>
            <p:ph type="body" sz="quarter" idx="17" hasCustomPrompt="1"/>
          </p:nvPr>
        </p:nvSpPr>
        <p:spPr>
          <a:xfrm>
            <a:off x="6723190" y="2123341"/>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5" name="Picture 14"/>
          <p:cNvPicPr>
            <a:picLocks noChangeAspect="1"/>
          </p:cNvPicPr>
          <p:nvPr userDrawn="1"/>
        </p:nvPicPr>
        <p:blipFill rotWithShape="1">
          <a:blip r:embed="rId2" cstate="screen">
            <a:extLst>
              <a:ext uri="{28A0092B-C50C-407E-A947-70E740481C1C}">
                <a14:useLocalDpi xmlns:a14="http://schemas.microsoft.com/office/drawing/2010/main"/>
              </a:ext>
            </a:extLst>
          </a:blip>
          <a:srcRect b="-4010"/>
          <a:stretch/>
        </p:blipFill>
        <p:spPr>
          <a:xfrm rot="10800000">
            <a:off x="-1" y="-200682"/>
            <a:ext cx="3299791" cy="5090734"/>
          </a:xfrm>
          <a:prstGeom prst="rect">
            <a:avLst/>
          </a:prstGeom>
        </p:spPr>
      </p:pic>
      <p:sp>
        <p:nvSpPr>
          <p:cNvPr id="16"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baseline="0" dirty="0">
                <a:solidFill>
                  <a:srgbClr val="7F4182"/>
                </a:solidFill>
                <a:latin typeface="Calibri" charset="0"/>
              </a:rPr>
              <a:t>RESTART + </a:t>
            </a:r>
            <a:r>
              <a:rPr lang="en-US" altLang="ja-JP" sz="1100" b="0" baseline="0" dirty="0">
                <a:solidFill>
                  <a:srgbClr val="6D6E6C"/>
                </a:solidFill>
                <a:latin typeface="Calibri" charset="0"/>
              </a:rPr>
              <a:t>communities in action</a:t>
            </a:r>
            <a:endParaRPr kumimoji="1" lang="ja-JP" altLang="en-US" sz="1100" b="0" dirty="0">
              <a:solidFill>
                <a:srgbClr val="6D6E6C"/>
              </a:solidFill>
              <a:latin typeface="Calibri" charset="0"/>
            </a:endParaRPr>
          </a:p>
        </p:txBody>
      </p:sp>
      <p:pic>
        <p:nvPicPr>
          <p:cNvPr id="17" name="Picture 16"/>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11630420" y="5319048"/>
            <a:ext cx="561580" cy="1557131"/>
          </a:xfrm>
          <a:prstGeom prst="rect">
            <a:avLst/>
          </a:prstGeom>
        </p:spPr>
      </p:pic>
      <p:cxnSp>
        <p:nvCxnSpPr>
          <p:cNvPr id="10" name="Straight Connector 9"/>
          <p:cNvCxnSpPr/>
          <p:nvPr userDrawn="1"/>
        </p:nvCxnSpPr>
        <p:spPr>
          <a:xfrm flipH="1">
            <a:off x="3764072" y="1901746"/>
            <a:ext cx="8178914" cy="0"/>
          </a:xfrm>
          <a:prstGeom prst="line">
            <a:avLst/>
          </a:prstGeom>
          <a:ln w="28575">
            <a:solidFill>
              <a:srgbClr val="7F418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with 1 colum - LEFT">
    <p:spTree>
      <p:nvGrpSpPr>
        <p:cNvPr id="1" name=""/>
        <p:cNvGrpSpPr/>
        <p:nvPr/>
      </p:nvGrpSpPr>
      <p:grpSpPr>
        <a:xfrm>
          <a:off x="0" y="0"/>
          <a:ext cx="0" cy="0"/>
          <a:chOff x="0" y="0"/>
          <a:chExt cx="0" cy="0"/>
        </a:xfrm>
      </p:grpSpPr>
      <p:sp>
        <p:nvSpPr>
          <p:cNvPr id="17" name="Text Placeholder 23"/>
          <p:cNvSpPr>
            <a:spLocks noGrp="1"/>
          </p:cNvSpPr>
          <p:nvPr>
            <p:ph type="body" sz="quarter" idx="13" hasCustomPrompt="1"/>
          </p:nvPr>
        </p:nvSpPr>
        <p:spPr>
          <a:xfrm>
            <a:off x="876301" y="310184"/>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5" name="Text Placeholder 25"/>
          <p:cNvSpPr>
            <a:spLocks noGrp="1"/>
          </p:cNvSpPr>
          <p:nvPr>
            <p:ph type="body" sz="quarter" idx="14" hasCustomPrompt="1"/>
          </p:nvPr>
        </p:nvSpPr>
        <p:spPr>
          <a:xfrm>
            <a:off x="876301" y="1441449"/>
            <a:ext cx="7407087"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9" name="Straight Connector 18"/>
          <p:cNvCxnSpPr/>
          <p:nvPr userDrawn="1"/>
        </p:nvCxnSpPr>
        <p:spPr>
          <a:xfrm flipH="1">
            <a:off x="478388" y="1274787"/>
            <a:ext cx="8178914" cy="0"/>
          </a:xfrm>
          <a:prstGeom prst="line">
            <a:avLst/>
          </a:prstGeom>
          <a:ln w="28575">
            <a:solidFill>
              <a:srgbClr val="7F4182"/>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b="-4010"/>
          <a:stretch/>
        </p:blipFill>
        <p:spPr>
          <a:xfrm rot="10800000" flipH="1">
            <a:off x="8892209" y="-187430"/>
            <a:ext cx="3299791" cy="5090734"/>
          </a:xfrm>
          <a:prstGeom prst="rect">
            <a:avLst/>
          </a:prstGeom>
        </p:spPr>
      </p:pic>
      <p:sp>
        <p:nvSpPr>
          <p:cNvPr id="9"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baseline="0">
                <a:solidFill>
                  <a:srgbClr val="7F4182"/>
                </a:solidFill>
                <a:latin typeface="Calibri" charset="0"/>
              </a:rPr>
              <a:t>RESTART + </a:t>
            </a:r>
            <a:r>
              <a:rPr lang="en-US" altLang="ja-JP" sz="1100" b="0" baseline="0">
                <a:solidFill>
                  <a:srgbClr val="6D6E6C"/>
                </a:solidFill>
                <a:latin typeface="Calibri" charset="0"/>
              </a:rPr>
              <a:t>communities </a:t>
            </a:r>
            <a:r>
              <a:rPr lang="en-US" altLang="ja-JP" sz="1100" b="0" baseline="0" dirty="0">
                <a:solidFill>
                  <a:srgbClr val="6D6E6C"/>
                </a:solidFill>
                <a:latin typeface="Calibri" charset="0"/>
              </a:rPr>
              <a:t>in action</a:t>
            </a:r>
            <a:endParaRPr kumimoji="1" lang="ja-JP" altLang="en-US" sz="1100" b="0" dirty="0">
              <a:solidFill>
                <a:srgbClr val="6D6E6C"/>
              </a:solidFill>
              <a:latin typeface="Calibri" charset="0"/>
            </a:endParaRPr>
          </a:p>
        </p:txBody>
      </p:sp>
      <p:pic>
        <p:nvPicPr>
          <p:cNvPr id="10" name="Picture 9"/>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ly with 2 colums - LEF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876300" y="1007537"/>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21" name="Text Placeholder 25"/>
          <p:cNvSpPr>
            <a:spLocks noGrp="1"/>
          </p:cNvSpPr>
          <p:nvPr>
            <p:ph type="body" sz="quarter" idx="14" hasCustomPrompt="1"/>
          </p:nvPr>
        </p:nvSpPr>
        <p:spPr>
          <a:xfrm>
            <a:off x="876302" y="2117211"/>
            <a:ext cx="360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9" name="Text Placeholder 25"/>
          <p:cNvSpPr>
            <a:spLocks noGrp="1"/>
          </p:cNvSpPr>
          <p:nvPr>
            <p:ph type="body" sz="quarter" idx="15" hasCustomPrompt="1"/>
          </p:nvPr>
        </p:nvSpPr>
        <p:spPr>
          <a:xfrm>
            <a:off x="4683387" y="2139557"/>
            <a:ext cx="3600000"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3" name="Straight Connector 12"/>
          <p:cNvCxnSpPr/>
          <p:nvPr userDrawn="1"/>
        </p:nvCxnSpPr>
        <p:spPr>
          <a:xfrm flipH="1">
            <a:off x="478388" y="1901510"/>
            <a:ext cx="8178914" cy="0"/>
          </a:xfrm>
          <a:prstGeom prst="line">
            <a:avLst/>
          </a:prstGeom>
          <a:ln w="28575">
            <a:solidFill>
              <a:srgbClr val="7F4182"/>
            </a:solidFill>
          </a:ln>
        </p:spPr>
        <p:style>
          <a:lnRef idx="1">
            <a:schemeClr val="accent1"/>
          </a:lnRef>
          <a:fillRef idx="0">
            <a:schemeClr val="accent1"/>
          </a:fillRef>
          <a:effectRef idx="0">
            <a:schemeClr val="accent1"/>
          </a:effectRef>
          <a:fontRef idx="minor">
            <a:schemeClr val="tx1"/>
          </a:fontRef>
        </p:style>
      </p:cxnSp>
      <p:sp>
        <p:nvSpPr>
          <p:cNvPr id="14"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a:solidFill>
                  <a:srgbClr val="7F4182"/>
                </a:solidFill>
                <a:latin typeface="Calibri" charset="0"/>
              </a:rPr>
              <a:t>RESTART + </a:t>
            </a:r>
            <a:r>
              <a:rPr lang="en-US" altLang="ja-JP" sz="1100" b="0" baseline="0">
                <a:solidFill>
                  <a:srgbClr val="6D6E6C"/>
                </a:solidFill>
                <a:latin typeface="Calibri" charset="0"/>
              </a:rPr>
              <a:t>communities </a:t>
            </a:r>
            <a:r>
              <a:rPr lang="en-US" altLang="ja-JP" sz="1100" b="0" baseline="0" dirty="0">
                <a:solidFill>
                  <a:srgbClr val="6D6E6C"/>
                </a:solidFill>
                <a:latin typeface="Calibri" charset="0"/>
              </a:rPr>
              <a:t>in action</a:t>
            </a:r>
            <a:endParaRPr kumimoji="1" lang="ja-JP" altLang="en-US" sz="1100" b="0" dirty="0">
              <a:solidFill>
                <a:srgbClr val="6D6E6C"/>
              </a:solidFill>
              <a:latin typeface="Calibri" charset="0"/>
            </a:endParaRPr>
          </a:p>
        </p:txBody>
      </p:sp>
      <p:pic>
        <p:nvPicPr>
          <p:cNvPr id="16" name="Picture 1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pic>
        <p:nvPicPr>
          <p:cNvPr id="17" name="Picture 16"/>
          <p:cNvPicPr>
            <a:picLocks noChangeAspect="1"/>
          </p:cNvPicPr>
          <p:nvPr userDrawn="1"/>
        </p:nvPicPr>
        <p:blipFill rotWithShape="1">
          <a:blip r:embed="rId3" cstate="screen">
            <a:extLst>
              <a:ext uri="{28A0092B-C50C-407E-A947-70E740481C1C}">
                <a14:useLocalDpi xmlns:a14="http://schemas.microsoft.com/office/drawing/2010/main"/>
              </a:ext>
            </a:extLst>
          </a:blip>
          <a:srcRect b="-4010"/>
          <a:stretch/>
        </p:blipFill>
        <p:spPr>
          <a:xfrm rot="10800000" flipH="1">
            <a:off x="8892209" y="-187430"/>
            <a:ext cx="3299791" cy="5090734"/>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587680-F485-A944-B74B-98B26E054E49}" type="datetimeFigureOut">
              <a:rPr lang="en-US" smtClean="0"/>
              <a:t>12/1/2020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004C27-DD68-9D4F-8D80-21602C2A289B}" type="slidenum">
              <a:rPr lang="en-US" smtClean="0"/>
              <a:t>‹#›</a:t>
            </a:fld>
            <a:endParaRPr lang="en-US" dirty="0"/>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42" r:id="rId3"/>
    <p:sldLayoutId id="2147483700" r:id="rId4"/>
    <p:sldLayoutId id="2147483767" r:id="rId5"/>
    <p:sldLayoutId id="2147483743" r:id="rId6"/>
    <p:sldLayoutId id="2147483710" r:id="rId7"/>
    <p:sldLayoutId id="2147483745" r:id="rId8"/>
    <p:sldLayoutId id="2147483707" r:id="rId9"/>
    <p:sldLayoutId id="2147483744" r:id="rId10"/>
    <p:sldLayoutId id="2147483698" r:id="rId11"/>
    <p:sldLayoutId id="2147483708" r:id="rId12"/>
    <p:sldLayoutId id="2147483717" r:id="rId13"/>
    <p:sldLayoutId id="2147483771" r:id="rId14"/>
    <p:sldLayoutId id="2147483774" r:id="rId15"/>
    <p:sldLayoutId id="2147483775" r:id="rId16"/>
    <p:sldLayoutId id="2147483773" r:id="rId17"/>
    <p:sldLayoutId id="2147483772" r:id="rId18"/>
    <p:sldLayoutId id="2147483718" r:id="rId19"/>
    <p:sldLayoutId id="2147483723" r:id="rId20"/>
    <p:sldLayoutId id="2147483787" r:id="rId21"/>
    <p:sldLayoutId id="2147483790" r:id="rId22"/>
    <p:sldLayoutId id="2147483789" r:id="rId23"/>
    <p:sldLayoutId id="2147483737" r:id="rId24"/>
    <p:sldLayoutId id="2147483699" r:id="rId25"/>
    <p:sldLayoutId id="2147483705" r:id="rId26"/>
    <p:sldLayoutId id="2147483776" r:id="rId27"/>
    <p:sldLayoutId id="2147483777" r:id="rId28"/>
    <p:sldLayoutId id="2147483738" r:id="rId29"/>
    <p:sldLayoutId id="2147483740" r:id="rId30"/>
    <p:sldLayoutId id="2147483741" r:id="rId31"/>
    <p:sldLayoutId id="2147483746" r:id="rId32"/>
    <p:sldLayoutId id="2147483734" r:id="rId33"/>
    <p:sldLayoutId id="2147483748" r:id="rId34"/>
    <p:sldLayoutId id="2147483770" r:id="rId35"/>
    <p:sldLayoutId id="2147483749" r:id="rId36"/>
    <p:sldLayoutId id="2147483750" r:id="rId37"/>
    <p:sldLayoutId id="2147483751" r:id="rId38"/>
    <p:sldLayoutId id="2147483752" r:id="rId39"/>
    <p:sldLayoutId id="2147483687" r:id="rId40"/>
    <p:sldLayoutId id="2147483726" r:id="rId41"/>
    <p:sldLayoutId id="2147483791" r:id="rId42"/>
    <p:sldLayoutId id="2147483792" r:id="rId43"/>
    <p:sldLayoutId id="2147483793" r:id="rId44"/>
    <p:sldLayoutId id="2147483794" r:id="rId45"/>
  </p:sldLayoutIdLst>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eg"/><Relationship Id="rId1" Type="http://schemas.openxmlformats.org/officeDocument/2006/relationships/slideLayout" Target="../slideLayouts/slideLayout41.xml"/><Relationship Id="rId5" Type="http://schemas.openxmlformats.org/officeDocument/2006/relationships/image" Target="../media/image20.png"/><Relationship Id="rId4" Type="http://schemas.openxmlformats.org/officeDocument/2006/relationships/image" Target="../media/image26.png"/></Relationships>
</file>

<file path=ppt/slides/_rels/slide1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8.xml"/><Relationship Id="rId4" Type="http://schemas.openxmlformats.org/officeDocument/2006/relationships/image" Target="../media/image41.jpeg"/></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41.xml"/><Relationship Id="rId1" Type="http://schemas.openxmlformats.org/officeDocument/2006/relationships/video" Target="https://www.youtube.com/embed/5LPVWxkWZP8?feature=oembed"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tripadvisor.com.br/LocationPhotoDirectLink-g315887-d1382959-i344360917-Arigna_Mining_Experience-Roscommon_County_Roscommon_Western_Ireland.html" TargetMode="External"/><Relationship Id="rId2" Type="http://schemas.openxmlformats.org/officeDocument/2006/relationships/image" Target="../media/image43.jpeg"/><Relationship Id="rId1" Type="http://schemas.openxmlformats.org/officeDocument/2006/relationships/slideLayout" Target="../slideLayouts/slideLayout43.xml"/><Relationship Id="rId5" Type="http://schemas.openxmlformats.org/officeDocument/2006/relationships/image" Target="../media/image45.sv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hyperlink" Target="https://www.tripadvisor.com.br/LocationPhotoDirectLink-g315887-d1382959-i344360917-Arigna_Mining_Experience-Roscommon_County_Roscommon_Western_Ireland.html" TargetMode="External"/><Relationship Id="rId2" Type="http://schemas.openxmlformats.org/officeDocument/2006/relationships/image" Target="../media/image43.jpeg"/><Relationship Id="rId1" Type="http://schemas.openxmlformats.org/officeDocument/2006/relationships/slideLayout" Target="../slideLayouts/slideLayout43.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hyperlink" Target="http://www.arignaminingexperience.ie/"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www.finsmes.com/2018/07/how-tech-will-shape-the-future-of-healthcare-in-the-near-future.html" TargetMode="External"/><Relationship Id="rId2" Type="http://schemas.openxmlformats.org/officeDocument/2006/relationships/image" Target="../media/image46.jpeg"/><Relationship Id="rId1" Type="http://schemas.openxmlformats.org/officeDocument/2006/relationships/slideLayout" Target="../slideLayouts/slideLayout8.xml"/><Relationship Id="rId6" Type="http://schemas.openxmlformats.org/officeDocument/2006/relationships/hyperlink" Target="https://creativecommons.org/licenses/by/3.0/" TargetMode="External"/><Relationship Id="rId5" Type="http://schemas.openxmlformats.org/officeDocument/2006/relationships/hyperlink" Target="https://medium.com/inovatink/improved-smart-waste-management-for-smart-city-7387a11f6204" TargetMode="External"/><Relationship Id="rId4" Type="http://schemas.openxmlformats.org/officeDocument/2006/relationships/image" Target="../media/image47.jpeg"/></Relationships>
</file>

<file path=ppt/slides/_rels/slide17.xml.rels><?xml version="1.0" encoding="UTF-8" standalone="yes"?>
<Relationships xmlns="http://schemas.openxmlformats.org/package/2006/relationships"><Relationship Id="rId3" Type="http://schemas.openxmlformats.org/officeDocument/2006/relationships/hyperlink" Target="http://ecoworldreactor.blogspot.com/2012/11/european-smart-cities.html" TargetMode="External"/><Relationship Id="rId2" Type="http://schemas.openxmlformats.org/officeDocument/2006/relationships/image" Target="../media/image48.jpeg"/><Relationship Id="rId1" Type="http://schemas.openxmlformats.org/officeDocument/2006/relationships/slideLayout" Target="../slideLayouts/slideLayout42.xml"/><Relationship Id="rId4" Type="http://schemas.openxmlformats.org/officeDocument/2006/relationships/hyperlink" Target="https://ec.europa.eu/info/eu-regional-and-urban-development/topics/cities-and-urban-development/city-initiatives/smart-cities_en"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ecoworldreactor.blogspot.com/2012/11/european-smart-cities.html" TargetMode="External"/><Relationship Id="rId2" Type="http://schemas.openxmlformats.org/officeDocument/2006/relationships/image" Target="../media/image48.jpeg"/><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2" Type="http://schemas.openxmlformats.org/officeDocument/2006/relationships/hyperlink" Target="https://ecmapping.com/2017/03/31/top-6-characteristics-to-understand-the-concept-of-smart-city/" TargetMode="Externa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3" Type="http://schemas.openxmlformats.org/officeDocument/2006/relationships/hyperlink" Target="https://www.alpine-region.eu/events/smart-villages-common-perspective-through-different-visions" TargetMode="External"/><Relationship Id="rId2" Type="http://schemas.openxmlformats.org/officeDocument/2006/relationships/image" Target="../media/image49.jpeg"/><Relationship Id="rId1" Type="http://schemas.openxmlformats.org/officeDocument/2006/relationships/slideLayout" Target="../slideLayouts/slideLayout42.xml"/></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41.xml"/><Relationship Id="rId1" Type="http://schemas.openxmlformats.org/officeDocument/2006/relationships/video" Target="https://www.youtube.com/embed/ckB71hb0kx0?feature=oembed"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enseigner.org/ecole-numerique/jai-utilise-zoom-avec-mes-eleves/" TargetMode="External"/><Relationship Id="rId2" Type="http://schemas.openxmlformats.org/officeDocument/2006/relationships/image" Target="../media/image51.jpeg"/><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hyperlink" Target="http://www.traveldk.com/gallery/most-beautiful-small-towns-in-ireland/" TargetMode="External"/><Relationship Id="rId2" Type="http://schemas.openxmlformats.org/officeDocument/2006/relationships/image" Target="../media/image52.jpeg"/><Relationship Id="rId1" Type="http://schemas.openxmlformats.org/officeDocument/2006/relationships/slideLayout" Target="../slideLayouts/slideLayout42.xml"/></Relationships>
</file>

<file path=ppt/slides/_rels/slide24.xml.rels><?xml version="1.0" encoding="UTF-8" standalone="yes"?>
<Relationships xmlns="http://schemas.openxmlformats.org/package/2006/relationships"><Relationship Id="rId3" Type="http://schemas.openxmlformats.org/officeDocument/2006/relationships/hyperlink" Target="https://westcorktimes.com/ludgate-hub-celebrates-a-successful-first-year-of-operation-and-welcomes-new-company-xsellco-to-west-cork/" TargetMode="External"/><Relationship Id="rId2" Type="http://schemas.openxmlformats.org/officeDocument/2006/relationships/image" Target="../media/image53.jpeg"/><Relationship Id="rId1" Type="http://schemas.openxmlformats.org/officeDocument/2006/relationships/slideLayout" Target="../slideLayouts/slideLayout43.xml"/><Relationship Id="rId5" Type="http://schemas.openxmlformats.org/officeDocument/2006/relationships/image" Target="../media/image45.sv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hyperlink" Target="http://www.the-hive.ie/" TargetMode="External"/><Relationship Id="rId1" Type="http://schemas.openxmlformats.org/officeDocument/2006/relationships/slideLayout" Target="../slideLayouts/slideLayout45.xml"/><Relationship Id="rId5" Type="http://schemas.openxmlformats.org/officeDocument/2006/relationships/image" Target="../media/image56.jpg"/><Relationship Id="rId4" Type="http://schemas.openxmlformats.org/officeDocument/2006/relationships/image" Target="../media/image55.jpg"/></Relationships>
</file>

<file path=ppt/slides/_rels/slide26.xml.rels><?xml version="1.0" encoding="UTF-8" standalone="yes"?>
<Relationships xmlns="http://schemas.openxmlformats.org/package/2006/relationships"><Relationship Id="rId3" Type="http://schemas.openxmlformats.org/officeDocument/2006/relationships/hyperlink" Target="http://www.smartrural21.eu/" TargetMode="External"/><Relationship Id="rId2" Type="http://schemas.openxmlformats.org/officeDocument/2006/relationships/image" Target="../media/image57.jpg"/><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3" Type="http://schemas.openxmlformats.org/officeDocument/2006/relationships/hyperlink" Target="https://www.better.org.uk/what-is-a-social-enterprise" TargetMode="External"/><Relationship Id="rId2" Type="http://schemas.openxmlformats.org/officeDocument/2006/relationships/image" Target="../media/image58.png"/><Relationship Id="rId1" Type="http://schemas.openxmlformats.org/officeDocument/2006/relationships/slideLayout" Target="../slideLayouts/slideLayout8.xml"/><Relationship Id="rId5" Type="http://schemas.openxmlformats.org/officeDocument/2006/relationships/hyperlink" Target="https://80000hours.org/career-guide/community/" TargetMode="External"/><Relationship Id="rId4" Type="http://schemas.openxmlformats.org/officeDocument/2006/relationships/image" Target="../media/image59.jpe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antobarcic.com/" TargetMode="Externa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hyperlink" Target="https://www.irishtimes.com/business/retail-and-services/what-does-it-mean-to-shop-local-in-covid-19-era-1.4352762" TargetMode="External"/><Relationship Id="rId7" Type="http://schemas.openxmlformats.org/officeDocument/2006/relationships/hyperlink" Target="https://nationalpost.com/opinion/chris-selley-the-limits-of-locavorism" TargetMode="External"/><Relationship Id="rId2" Type="http://schemas.openxmlformats.org/officeDocument/2006/relationships/hyperlink" Target="https://yougov.co.uk/topics/food/articles-reports/2020/04/17/covid-19-brits-turn-corner-shops-essentials" TargetMode="External"/><Relationship Id="rId1" Type="http://schemas.openxmlformats.org/officeDocument/2006/relationships/slideLayout" Target="../slideLayouts/slideLayout8.xml"/><Relationship Id="rId6" Type="http://schemas.openxmlformats.org/officeDocument/2006/relationships/image" Target="../media/image62.jpeg"/><Relationship Id="rId5" Type="http://schemas.openxmlformats.org/officeDocument/2006/relationships/hyperlink" Target="https://www.franklinmatters.org/2020/03/what-small-businesses-need-now.html" TargetMode="External"/><Relationship Id="rId4" Type="http://schemas.openxmlformats.org/officeDocument/2006/relationships/image" Target="../media/image61.jpeg"/></Relationships>
</file>

<file path=ppt/slides/_rels/slide3.xml.rels><?xml version="1.0" encoding="UTF-8" standalone="yes"?>
<Relationships xmlns="http://schemas.openxmlformats.org/package/2006/relationships"><Relationship Id="rId3" Type="http://schemas.openxmlformats.org/officeDocument/2006/relationships/hyperlink" Target="http://rethinkingprosperity.org/a-short-history-of-sustainable-development/" TargetMode="External"/><Relationship Id="rId2" Type="http://schemas.openxmlformats.org/officeDocument/2006/relationships/image" Target="../media/image27.jpe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hyperlink" Target="http://www.sustainableconstructionservices.com.au/sustainability/environmental-sustainability" TargetMode="External"/><Relationship Id="rId2" Type="http://schemas.openxmlformats.org/officeDocument/2006/relationships/image" Target="../media/image63.jpeg"/><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hyperlink" Target="https://sites.google.com/site/environmentwastaken/home" TargetMode="External"/><Relationship Id="rId2" Type="http://schemas.openxmlformats.org/officeDocument/2006/relationships/image" Target="../media/image64.jpe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3" Type="http://schemas.openxmlformats.org/officeDocument/2006/relationships/image" Target="../media/image67.jpeg"/><Relationship Id="rId7" Type="http://schemas.openxmlformats.org/officeDocument/2006/relationships/hyperlink" Target="https://wle.cgiar.org/thrive/2015/10/04/preparing-hotter-colder-wetter-and-drier" TargetMode="External"/><Relationship Id="rId2" Type="http://schemas.openxmlformats.org/officeDocument/2006/relationships/hyperlink" Target="https://reliefweb.int/report/world/covid-19-and-climate-change" TargetMode="External"/><Relationship Id="rId1" Type="http://schemas.openxmlformats.org/officeDocument/2006/relationships/slideLayout" Target="../slideLayouts/slideLayout8.xml"/><Relationship Id="rId6" Type="http://schemas.openxmlformats.org/officeDocument/2006/relationships/image" Target="../media/image69.jpeg"/><Relationship Id="rId5" Type="http://schemas.openxmlformats.org/officeDocument/2006/relationships/hyperlink" Target="https://en.wikipedia.org/wiki/High_Cascades_Complex_Fires" TargetMode="External"/><Relationship Id="rId4" Type="http://schemas.openxmlformats.org/officeDocument/2006/relationships/image" Target="../media/image68.jpeg"/></Relationships>
</file>

<file path=ppt/slides/_rels/slide34.xml.rels><?xml version="1.0" encoding="UTF-8" standalone="yes"?>
<Relationships xmlns="http://schemas.openxmlformats.org/package/2006/relationships"><Relationship Id="rId8" Type="http://schemas.openxmlformats.org/officeDocument/2006/relationships/hyperlink" Target="https://geneticliteracyproject.org/2018/02/22/why-biodiversity-might-not-always-good-thing-health/" TargetMode="External"/><Relationship Id="rId3" Type="http://schemas.openxmlformats.org/officeDocument/2006/relationships/image" Target="../media/image70.jpg"/><Relationship Id="rId7" Type="http://schemas.openxmlformats.org/officeDocument/2006/relationships/image" Target="../media/image72.jpeg"/><Relationship Id="rId2" Type="http://schemas.openxmlformats.org/officeDocument/2006/relationships/hyperlink" Target="https://www.wwf.eu/what_we_do/biodiversity/#:~:text=Only%2023%25%20of%20species%20and,EU%20Biodiversity%20Strategy%20to%202030." TargetMode="External"/><Relationship Id="rId1" Type="http://schemas.openxmlformats.org/officeDocument/2006/relationships/slideLayout" Target="../slideLayouts/slideLayout8.xml"/><Relationship Id="rId6" Type="http://schemas.openxmlformats.org/officeDocument/2006/relationships/hyperlink" Target="https://www.london.gov.uk/what-we-do/environment/parks-green-spaces-and-biodiversity/biodiversity" TargetMode="External"/><Relationship Id="rId5" Type="http://schemas.openxmlformats.org/officeDocument/2006/relationships/image" Target="../media/image71.jpeg"/><Relationship Id="rId4" Type="http://schemas.openxmlformats.org/officeDocument/2006/relationships/hyperlink" Target="https://fabiusmaximus.com/tag/biodiversity/"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www.raisedbogs.ie/" TargetMode="External"/><Relationship Id="rId2" Type="http://schemas.openxmlformats.org/officeDocument/2006/relationships/image" Target="../media/image73.jpeg"/><Relationship Id="rId1" Type="http://schemas.openxmlformats.org/officeDocument/2006/relationships/slideLayout" Target="../slideLayouts/slideLayout26.xml"/><Relationship Id="rId4" Type="http://schemas.openxmlformats.org/officeDocument/2006/relationships/image" Target="../media/image74.jpeg"/></Relationships>
</file>

<file path=ppt/slides/_rels/slide36.xml.rels><?xml version="1.0" encoding="UTF-8" standalone="yes"?>
<Relationships xmlns="http://schemas.openxmlformats.org/package/2006/relationships"><Relationship Id="rId3" Type="http://schemas.openxmlformats.org/officeDocument/2006/relationships/hyperlink" Target="https://goingreenguy.wordpress.com/2010/01/07/in-2010-it-takes-an-ecovillage/" TargetMode="External"/><Relationship Id="rId2" Type="http://schemas.openxmlformats.org/officeDocument/2006/relationships/image" Target="../media/image75.jpeg"/><Relationship Id="rId1" Type="http://schemas.openxmlformats.org/officeDocument/2006/relationships/slideLayout" Target="../slideLayouts/slideLayout42.xml"/><Relationship Id="rId4" Type="http://schemas.openxmlformats.org/officeDocument/2006/relationships/hyperlink" Target="https://www.ecolise.eu/ecovillages-initiatives/"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nudefood.co.uk/eat-low-carbon/" TargetMode="External"/><Relationship Id="rId2" Type="http://schemas.openxmlformats.org/officeDocument/2006/relationships/image" Target="../media/image76.jpeg"/><Relationship Id="rId1" Type="http://schemas.openxmlformats.org/officeDocument/2006/relationships/slideLayout" Target="../slideLayouts/slideLayout42.xml"/><Relationship Id="rId4" Type="http://schemas.openxmlformats.org/officeDocument/2006/relationships/hyperlink" Target="https://www.ecolise.eu/ecovillages-initiatives/"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www.ecovillagefindhorn.com/index.php/2-uncategorised/138-sustainable-human-habitat" TargetMode="External"/><Relationship Id="rId7" Type="http://schemas.openxmlformats.org/officeDocument/2006/relationships/hyperlink" Target="https://zerowasteeurope.eu/zero-waste-case-studies-testing-edd/" TargetMode="External"/><Relationship Id="rId2" Type="http://schemas.openxmlformats.org/officeDocument/2006/relationships/image" Target="../media/image77.jpeg"/><Relationship Id="rId1" Type="http://schemas.openxmlformats.org/officeDocument/2006/relationships/slideLayout" Target="../slideLayouts/slideLayout43.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hyperlink" Target="http://www.ecovillagefindhorn.com/" TargetMode="External"/></Relationships>
</file>

<file path=ppt/slides/_rels/slide39.xml.rels><?xml version="1.0" encoding="UTF-8" standalone="yes"?>
<Relationships xmlns="http://schemas.openxmlformats.org/package/2006/relationships"><Relationship Id="rId8" Type="http://schemas.openxmlformats.org/officeDocument/2006/relationships/hyperlink" Target="https://www.zerowaste.co.il/%D7%91%D7%9C%D7%95%D7%92/%D7%99%D7%95%D7%9D-4-%D7%9C%D7%90%D7%AA%D7%92%D7%A8-zerowasteoctober-%D7%91%D7%99%D7%99-%D7%91%D7%99%D7%99-%D7%91%D7%A7%D7%91%D7%95%D7%A7%D7%99-%D7%A4%D7%9C%D7%A1%D7%98%D7%99%D7%A7/" TargetMode="External"/><Relationship Id="rId3" Type="http://schemas.openxmlformats.org/officeDocument/2006/relationships/image" Target="../media/image78.jpeg"/><Relationship Id="rId7" Type="http://schemas.openxmlformats.org/officeDocument/2006/relationships/image" Target="../media/image80.png"/><Relationship Id="rId2" Type="http://schemas.openxmlformats.org/officeDocument/2006/relationships/hyperlink" Target="http://www.rediscoverycentre.ie/benefits-of-a-circular-economy/" TargetMode="External"/><Relationship Id="rId1" Type="http://schemas.openxmlformats.org/officeDocument/2006/relationships/slideLayout" Target="../slideLayouts/slideLayout8.xml"/><Relationship Id="rId6" Type="http://schemas.openxmlformats.org/officeDocument/2006/relationships/hyperlink" Target="https://pxhere.com/en/photo/610225" TargetMode="External"/><Relationship Id="rId5" Type="http://schemas.openxmlformats.org/officeDocument/2006/relationships/image" Target="../media/image79.jpeg"/><Relationship Id="rId4" Type="http://schemas.openxmlformats.org/officeDocument/2006/relationships/hyperlink" Target="https://geobrava.wordpress.com/2019/10/30/the-circular-economy-strategic-foresight-from-2030/"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hyperlink" Target="https://www.wheel.ie/about-us/projects/sustainable-development-goals" TargetMode="External"/><Relationship Id="rId1" Type="http://schemas.openxmlformats.org/officeDocument/2006/relationships/slideLayout" Target="../slideLayouts/slideLayout28.xml"/><Relationship Id="rId4" Type="http://schemas.openxmlformats.org/officeDocument/2006/relationships/hyperlink" Target="http://www.pelicanweb.org/solisustv09n01supp2.html"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ebm.si/zw/o/2014/vrhnika-prva-zero-waste-obcina-v-sloveniji/" TargetMode="External"/><Relationship Id="rId2" Type="http://schemas.openxmlformats.org/officeDocument/2006/relationships/image" Target="../media/image81.jpeg"/><Relationship Id="rId1" Type="http://schemas.openxmlformats.org/officeDocument/2006/relationships/slideLayout" Target="../slideLayouts/slideLayout43.xml"/><Relationship Id="rId6" Type="http://schemas.openxmlformats.org/officeDocument/2006/relationships/hyperlink" Target="https://zerowasteeurope.eu/zero-waste-case-studies-testing-edd/" TargetMode="External"/><Relationship Id="rId5" Type="http://schemas.openxmlformats.org/officeDocument/2006/relationships/image" Target="../media/image45.svg"/><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hyperlink" Target="https://www.gloucestershirelive.co.uk/whats-on/whats-on-news/plans-new-car-boot-sale-618333" TargetMode="External"/><Relationship Id="rId2" Type="http://schemas.openxmlformats.org/officeDocument/2006/relationships/image" Target="../media/image82.jpg"/><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hyperlink" Target="http://www.rediscoverycentre.ie/benefits-of-a-circular-economy/" TargetMode="External"/><Relationship Id="rId1" Type="http://schemas.openxmlformats.org/officeDocument/2006/relationships/slideLayout" Target="../slideLayouts/slideLayout8.xml"/><Relationship Id="rId6" Type="http://schemas.openxmlformats.org/officeDocument/2006/relationships/hyperlink" Target="http://www.happyhollowfarm-mo.com/" TargetMode="External"/><Relationship Id="rId5" Type="http://schemas.openxmlformats.org/officeDocument/2006/relationships/image" Target="../media/image84.jpeg"/><Relationship Id="rId4" Type="http://schemas.openxmlformats.org/officeDocument/2006/relationships/hyperlink" Target="https://communitysupportedagriculture.org.uk/find-csa/"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s://zerowasteeurope.eu/zero-waste-case-studies-testing-edd/" TargetMode="External"/><Relationship Id="rId3" Type="http://schemas.openxmlformats.org/officeDocument/2006/relationships/hyperlink" Target="https://www.flickr.com/photos/henningthomsen/19438755988" TargetMode="External"/><Relationship Id="rId7" Type="http://schemas.openxmlformats.org/officeDocument/2006/relationships/hyperlink" Target="https://goexplorer.org/rooftop-farming-brings-together-community/" TargetMode="External"/><Relationship Id="rId2" Type="http://schemas.openxmlformats.org/officeDocument/2006/relationships/image" Target="../media/image85.jpeg"/><Relationship Id="rId1" Type="http://schemas.openxmlformats.org/officeDocument/2006/relationships/slideLayout" Target="../slideLayouts/slideLayout43.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hyperlink" Target="https://creativecommons.org/licenses/by/3.0/"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projectgreen-a2z.com/2011/08/" TargetMode="External"/><Relationship Id="rId2" Type="http://schemas.openxmlformats.org/officeDocument/2006/relationships/image" Target="../media/image86.jpeg"/><Relationship Id="rId1" Type="http://schemas.openxmlformats.org/officeDocument/2006/relationships/slideLayout" Target="../slideLayouts/slideLayout42.xml"/></Relationships>
</file>

<file path=ppt/slides/_rels/slide45.xml.rels><?xml version="1.0" encoding="UTF-8" standalone="yes"?>
<Relationships xmlns="http://schemas.openxmlformats.org/package/2006/relationships"><Relationship Id="rId3" Type="http://schemas.openxmlformats.org/officeDocument/2006/relationships/hyperlink" Target="http://azcommunitypress.org/2013/04/16/rep-sinemas-first-bill-displays-energy-leadership-and-political-wisdom/" TargetMode="External"/><Relationship Id="rId2" Type="http://schemas.openxmlformats.org/officeDocument/2006/relationships/image" Target="../media/image87.jpeg"/><Relationship Id="rId1" Type="http://schemas.openxmlformats.org/officeDocument/2006/relationships/slideLayout" Target="../slideLayouts/slideLayout42.xml"/></Relationships>
</file>

<file path=ppt/slides/_rels/slide4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slideLayout" Target="../slideLayouts/slideLayout41.xml"/><Relationship Id="rId1" Type="http://schemas.openxmlformats.org/officeDocument/2006/relationships/video" Target="https://www.youtube.com/embed/0XVONFxHNnc?feature=oembed" TargetMode="External"/><Relationship Id="rId4" Type="http://schemas.openxmlformats.org/officeDocument/2006/relationships/hyperlink" Target="http://www.communitypower.ie/"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www.thejournal.ie/how-students-farmers-and-a-priest-took-ownership-of-a-windfarm-1087144-Sep2013/" TargetMode="External"/><Relationship Id="rId7" Type="http://schemas.openxmlformats.org/officeDocument/2006/relationships/image" Target="../media/image45.svg"/><Relationship Id="rId2" Type="http://schemas.openxmlformats.org/officeDocument/2006/relationships/image" Target="../media/image89.jpeg"/><Relationship Id="rId1" Type="http://schemas.openxmlformats.org/officeDocument/2006/relationships/slideLayout" Target="../slideLayouts/slideLayout43.xml"/><Relationship Id="rId6" Type="http://schemas.openxmlformats.org/officeDocument/2006/relationships/image" Target="../media/image44.png"/><Relationship Id="rId5" Type="http://schemas.openxmlformats.org/officeDocument/2006/relationships/hyperlink" Target="https://www.irishtimes.com/news/environment/power-to-the-people-is-community-energy-the-way-forward-1.2515437" TargetMode="External"/><Relationship Id="rId4" Type="http://schemas.openxmlformats.org/officeDocument/2006/relationships/hyperlink" Target="https://tippenergy.ie/projects/templederry-community-wind-farm/"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www.energiequelle.de/das-energieautarke-dorf-feldheim/" TargetMode="External"/><Relationship Id="rId2" Type="http://schemas.openxmlformats.org/officeDocument/2006/relationships/image" Target="../media/image90.jpeg"/><Relationship Id="rId1" Type="http://schemas.openxmlformats.org/officeDocument/2006/relationships/slideLayout" Target="../slideLayouts/slideLayout43.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hyperlink" Target="https://nef-feldheim.info/energieautarkes-dorf/" TargetMode="External"/></Relationships>
</file>

<file path=ppt/slides/_rels/slide49.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hyperlink" Target="https://en.wikipedia.org/wiki/Sustainable_Development_Goals" TargetMode="External"/><Relationship Id="rId2" Type="http://schemas.openxmlformats.org/officeDocument/2006/relationships/image" Target="../media/image29.png"/><Relationship Id="rId1" Type="http://schemas.openxmlformats.org/officeDocument/2006/relationships/slideLayout" Target="../slideLayouts/slideLayout41.xml"/></Relationships>
</file>

<file path=ppt/slides/_rels/slide5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slideLayout" Target="../slideLayouts/slideLayout41.xml"/><Relationship Id="rId1" Type="http://schemas.openxmlformats.org/officeDocument/2006/relationships/video" Target="https://www.youtube.com/embed/ls-NpKerA3Q?feature=oembed"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freewallpaperpk.blogspot.com/2013/12/sad-girl-pictures-and-sad-girl.html" TargetMode="External"/><Relationship Id="rId2" Type="http://schemas.openxmlformats.org/officeDocument/2006/relationships/image" Target="../media/image94.jpeg"/><Relationship Id="rId1" Type="http://schemas.openxmlformats.org/officeDocument/2006/relationships/slideLayout" Target="../slideLayouts/slideLayout42.xml"/></Relationships>
</file>

<file path=ppt/slides/_rels/slide53.xml.rels><?xml version="1.0" encoding="UTF-8" standalone="yes"?>
<Relationships xmlns="http://schemas.openxmlformats.org/package/2006/relationships"><Relationship Id="rId3" Type="http://schemas.openxmlformats.org/officeDocument/2006/relationships/hyperlink" Target="https://www.thetimes.co.uk/past-six-days/2020-04-03/news/coronavirus-technology-and-eccentricity-keep-britons-in-touch-38z0gg95j" TargetMode="External"/><Relationship Id="rId2" Type="http://schemas.openxmlformats.org/officeDocument/2006/relationships/image" Target="../media/image95.jpeg"/><Relationship Id="rId1" Type="http://schemas.openxmlformats.org/officeDocument/2006/relationships/slideLayout" Target="../slideLayouts/slideLayout8.xml"/><Relationship Id="rId5" Type="http://schemas.openxmlformats.org/officeDocument/2006/relationships/hyperlink" Target="https://artandtheology.net/2020/03/22/coronavirus-cancelling-culture/" TargetMode="External"/><Relationship Id="rId4" Type="http://schemas.openxmlformats.org/officeDocument/2006/relationships/image" Target="../media/image96.jpeg"/></Relationships>
</file>

<file path=ppt/slides/_rels/slide5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6.xml"/></Relationships>
</file>

<file path=ppt/slides/_rels/slide5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41.xml"/><Relationship Id="rId5" Type="http://schemas.openxmlformats.org/officeDocument/2006/relationships/image" Target="../media/image101.png"/><Relationship Id="rId4" Type="http://schemas.openxmlformats.org/officeDocument/2006/relationships/image" Target="../media/image100.png"/></Relationships>
</file>

<file path=ppt/slides/_rels/slide56.xml.rels><?xml version="1.0" encoding="UTF-8" standalone="yes"?>
<Relationships xmlns="http://schemas.openxmlformats.org/package/2006/relationships"><Relationship Id="rId3" Type="http://schemas.openxmlformats.org/officeDocument/2006/relationships/hyperlink" Target="http://www.huffingtonpost.com/arianna-huffington/33-days-to-more-well-being_b_5718305.html" TargetMode="External"/><Relationship Id="rId2" Type="http://schemas.openxmlformats.org/officeDocument/2006/relationships/image" Target="../media/image102.jpeg"/><Relationship Id="rId1" Type="http://schemas.openxmlformats.org/officeDocument/2006/relationships/slideLayout" Target="../slideLayouts/slideLayout42.xml"/></Relationships>
</file>

<file path=ppt/slides/_rels/slide57.xml.rels><?xml version="1.0" encoding="UTF-8" standalone="yes"?>
<Relationships xmlns="http://schemas.openxmlformats.org/package/2006/relationships"><Relationship Id="rId3" Type="http://schemas.openxmlformats.org/officeDocument/2006/relationships/hyperlink" Target="https://www.lghn.org.uk/projects-case-studies--interviews/denbigh-mens-shed" TargetMode="External"/><Relationship Id="rId2" Type="http://schemas.openxmlformats.org/officeDocument/2006/relationships/image" Target="../media/image103.jpeg"/><Relationship Id="rId1" Type="http://schemas.openxmlformats.org/officeDocument/2006/relationships/slideLayout" Target="../slideLayouts/slideLayout43.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hyperlink" Target="https://menssheds.ie/about-mens-sheds/"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slideLayout" Target="../slideLayouts/slideLayout41.xml"/><Relationship Id="rId1" Type="http://schemas.openxmlformats.org/officeDocument/2006/relationships/video" Target="https://www.youtube.com/embed/R3la_cXRVzs?start=11&amp;feature=oembed"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www.teacherspayteachers.com/Product/Kids-in-Action-Citizenship-and-Service-Clip-Art-22-PNGs-705252" TargetMode="External"/><Relationship Id="rId2" Type="http://schemas.openxmlformats.org/officeDocument/2006/relationships/image" Target="../media/image105.jpg"/><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41.xml"/><Relationship Id="rId1" Type="http://schemas.openxmlformats.org/officeDocument/2006/relationships/video" Target="https://www.youtube.com/embed/kGcrYkHwE80?feature=oembed" TargetMode="External"/></Relationships>
</file>

<file path=ppt/slides/_rels/slide60.xml.rels><?xml version="1.0" encoding="UTF-8" standalone="yes"?>
<Relationships xmlns="http://schemas.openxmlformats.org/package/2006/relationships"><Relationship Id="rId3" Type="http://schemas.openxmlformats.org/officeDocument/2006/relationships/hyperlink" Target="https://ccednet-rcdec.ca/en/event/2017/09/21/working-together-create-inclusive-community-programming" TargetMode="External"/><Relationship Id="rId2" Type="http://schemas.openxmlformats.org/officeDocument/2006/relationships/image" Target="../media/image106.png"/><Relationship Id="rId1" Type="http://schemas.openxmlformats.org/officeDocument/2006/relationships/slideLayout" Target="../slideLayouts/slideLayout42.xml"/></Relationships>
</file>

<file path=ppt/slides/_rels/slide61.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42.xml"/></Relationships>
</file>

<file path=ppt/slides/_rels/slide62.xml.rels><?xml version="1.0" encoding="UTF-8" standalone="yes"?>
<Relationships xmlns="http://schemas.openxmlformats.org/package/2006/relationships"><Relationship Id="rId3" Type="http://schemas.openxmlformats.org/officeDocument/2006/relationships/hyperlink" Target="https://www.irishtimes.com/news/politics/barber-hopes-to-emerge-a-cut-above-in-roscommon-council-election-1.3797201" TargetMode="External"/><Relationship Id="rId2" Type="http://schemas.openxmlformats.org/officeDocument/2006/relationships/image" Target="../media/image108.jpeg"/><Relationship Id="rId1" Type="http://schemas.openxmlformats.org/officeDocument/2006/relationships/slideLayout" Target="../slideLayouts/slideLayout26.xml"/></Relationships>
</file>

<file path=ppt/slides/_rels/slide63.xml.rels><?xml version="1.0" encoding="UTF-8" standalone="yes"?>
<Relationships xmlns="http://schemas.openxmlformats.org/package/2006/relationships"><Relationship Id="rId3" Type="http://schemas.openxmlformats.org/officeDocument/2006/relationships/hyperlink" Target="https://pxhere.com/en/photo/1556847" TargetMode="External"/><Relationship Id="rId2" Type="http://schemas.openxmlformats.org/officeDocument/2006/relationships/image" Target="../media/image109.jpeg"/><Relationship Id="rId1" Type="http://schemas.openxmlformats.org/officeDocument/2006/relationships/slideLayout" Target="../slideLayouts/slideLayout26.xml"/></Relationships>
</file>

<file path=ppt/slides/_rels/slide64.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hyperlink" Target="https://medium.com/age-of-awareness/introducing-the-sdg-training-of-multipliers-the-sdg-flashcards-and-the-sdgs-canvas-b8a153d685c8" TargetMode="External"/><Relationship Id="rId1" Type="http://schemas.openxmlformats.org/officeDocument/2006/relationships/slideLayout" Target="../slideLayouts/slideLayout37.xml"/></Relationships>
</file>

<file path=ppt/slides/_rels/slide66.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41.xml"/></Relationships>
</file>

<file path=ppt/slides/_rels/slide6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hyperlink" Target="http://www.smartrural21.eu/roadmap" TargetMode="External"/><Relationship Id="rId1" Type="http://schemas.openxmlformats.org/officeDocument/2006/relationships/slideLayout" Target="../slideLayouts/slideLayout3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69.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8.xml"/></Relationships>
</file>

<file path=ppt/slides/_rels/slide70.xml.rels><?xml version="1.0" encoding="UTF-8" standalone="yes"?>
<Relationships xmlns="http://schemas.openxmlformats.org/package/2006/relationships"><Relationship Id="rId2" Type="http://schemas.openxmlformats.org/officeDocument/2006/relationships/hyperlink" Target="https://zerowasteeurope.eu/" TargetMode="External"/><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3" Type="http://schemas.openxmlformats.org/officeDocument/2006/relationships/hyperlink" Target="http://earthrealmguide.blogspot.com/2015/06/things-to-see-and-places-to-go-when-you.html" TargetMode="External"/><Relationship Id="rId2" Type="http://schemas.openxmlformats.org/officeDocument/2006/relationships/image" Target="../media/image33.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1.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4"/>
          <p:cNvSpPr txBox="1">
            <a:spLocks/>
          </p:cNvSpPr>
          <p:nvPr/>
        </p:nvSpPr>
        <p:spPr>
          <a:xfrm>
            <a:off x="5261114" y="-40456"/>
            <a:ext cx="6930886" cy="6908556"/>
          </a:xfrm>
          <a:custGeom>
            <a:avLst/>
            <a:gdLst>
              <a:gd name="connsiteX0" fmla="*/ 0 w 6215062"/>
              <a:gd name="connsiteY0" fmla="*/ 0 h 7050088"/>
              <a:gd name="connsiteX1" fmla="*/ 5179198 w 6215062"/>
              <a:gd name="connsiteY1" fmla="*/ 0 h 7050088"/>
              <a:gd name="connsiteX2" fmla="*/ 6215062 w 6215062"/>
              <a:gd name="connsiteY2" fmla="*/ 1035864 h 7050088"/>
              <a:gd name="connsiteX3" fmla="*/ 6215062 w 6215062"/>
              <a:gd name="connsiteY3" fmla="*/ 7050088 h 7050088"/>
              <a:gd name="connsiteX4" fmla="*/ 0 w 6215062"/>
              <a:gd name="connsiteY4" fmla="*/ 7050088 h 7050088"/>
              <a:gd name="connsiteX5" fmla="*/ 0 w 6215062"/>
              <a:gd name="connsiteY5" fmla="*/ 0 h 7050088"/>
              <a:gd name="connsiteX0" fmla="*/ 0 w 6239372"/>
              <a:gd name="connsiteY0" fmla="*/ 0 h 7050088"/>
              <a:gd name="connsiteX1" fmla="*/ 6239372 w 6239372"/>
              <a:gd name="connsiteY1" fmla="*/ 26504 h 7050088"/>
              <a:gd name="connsiteX2" fmla="*/ 6215062 w 6239372"/>
              <a:gd name="connsiteY2" fmla="*/ 1035864 h 7050088"/>
              <a:gd name="connsiteX3" fmla="*/ 6215062 w 6239372"/>
              <a:gd name="connsiteY3" fmla="*/ 7050088 h 7050088"/>
              <a:gd name="connsiteX4" fmla="*/ 0 w 6239372"/>
              <a:gd name="connsiteY4" fmla="*/ 7050088 h 7050088"/>
              <a:gd name="connsiteX5" fmla="*/ 0 w 6239372"/>
              <a:gd name="connsiteY5" fmla="*/ 0 h 7050088"/>
              <a:gd name="connsiteX0" fmla="*/ 0 w 6239372"/>
              <a:gd name="connsiteY0" fmla="*/ 0 h 7050088"/>
              <a:gd name="connsiteX1" fmla="*/ 6239372 w 6239372"/>
              <a:gd name="connsiteY1" fmla="*/ 26504 h 7050088"/>
              <a:gd name="connsiteX2" fmla="*/ 6215062 w 6239372"/>
              <a:gd name="connsiteY2" fmla="*/ 1035864 h 7050088"/>
              <a:gd name="connsiteX3" fmla="*/ 1126227 w 6239372"/>
              <a:gd name="connsiteY3" fmla="*/ 6626018 h 7050088"/>
              <a:gd name="connsiteX4" fmla="*/ 0 w 6239372"/>
              <a:gd name="connsiteY4" fmla="*/ 7050088 h 7050088"/>
              <a:gd name="connsiteX5" fmla="*/ 0 w 6239372"/>
              <a:gd name="connsiteY5" fmla="*/ 0 h 7050088"/>
              <a:gd name="connsiteX0" fmla="*/ 0 w 6239372"/>
              <a:gd name="connsiteY0" fmla="*/ 0 h 7050088"/>
              <a:gd name="connsiteX1" fmla="*/ 6239372 w 6239372"/>
              <a:gd name="connsiteY1" fmla="*/ 26504 h 7050088"/>
              <a:gd name="connsiteX2" fmla="*/ 6162054 w 6239372"/>
              <a:gd name="connsiteY2" fmla="*/ 6840316 h 7050088"/>
              <a:gd name="connsiteX3" fmla="*/ 1126227 w 6239372"/>
              <a:gd name="connsiteY3" fmla="*/ 6626018 h 7050088"/>
              <a:gd name="connsiteX4" fmla="*/ 0 w 6239372"/>
              <a:gd name="connsiteY4" fmla="*/ 7050088 h 7050088"/>
              <a:gd name="connsiteX5" fmla="*/ 0 w 6239372"/>
              <a:gd name="connsiteY5" fmla="*/ 0 h 7050088"/>
              <a:gd name="connsiteX0" fmla="*/ 0 w 6239372"/>
              <a:gd name="connsiteY0" fmla="*/ 0 h 7050088"/>
              <a:gd name="connsiteX1" fmla="*/ 6239372 w 6239372"/>
              <a:gd name="connsiteY1" fmla="*/ 0 h 7050088"/>
              <a:gd name="connsiteX2" fmla="*/ 6162054 w 6239372"/>
              <a:gd name="connsiteY2" fmla="*/ 6840316 h 7050088"/>
              <a:gd name="connsiteX3" fmla="*/ 1126227 w 6239372"/>
              <a:gd name="connsiteY3" fmla="*/ 6626018 h 7050088"/>
              <a:gd name="connsiteX4" fmla="*/ 0 w 6239372"/>
              <a:gd name="connsiteY4" fmla="*/ 7050088 h 7050088"/>
              <a:gd name="connsiteX5" fmla="*/ 0 w 6239372"/>
              <a:gd name="connsiteY5" fmla="*/ 0 h 7050088"/>
              <a:gd name="connsiteX0" fmla="*/ 0 w 6239372"/>
              <a:gd name="connsiteY0" fmla="*/ 0 h 6840316"/>
              <a:gd name="connsiteX1" fmla="*/ 6239372 w 6239372"/>
              <a:gd name="connsiteY1" fmla="*/ 0 h 6840316"/>
              <a:gd name="connsiteX2" fmla="*/ 6162054 w 6239372"/>
              <a:gd name="connsiteY2" fmla="*/ 6840316 h 6840316"/>
              <a:gd name="connsiteX3" fmla="*/ 1126227 w 6239372"/>
              <a:gd name="connsiteY3" fmla="*/ 6626018 h 6840316"/>
              <a:gd name="connsiteX4" fmla="*/ 0 w 6239372"/>
              <a:gd name="connsiteY4" fmla="*/ 5632105 h 6840316"/>
              <a:gd name="connsiteX5" fmla="*/ 0 w 6239372"/>
              <a:gd name="connsiteY5" fmla="*/ 0 h 6840316"/>
              <a:gd name="connsiteX0" fmla="*/ 689320 w 6928692"/>
              <a:gd name="connsiteY0" fmla="*/ 0 h 6851305"/>
              <a:gd name="connsiteX1" fmla="*/ 6928692 w 6928692"/>
              <a:gd name="connsiteY1" fmla="*/ 0 h 6851305"/>
              <a:gd name="connsiteX2" fmla="*/ 6851374 w 6928692"/>
              <a:gd name="connsiteY2" fmla="*/ 6840316 h 6851305"/>
              <a:gd name="connsiteX3" fmla="*/ 0 w 6928692"/>
              <a:gd name="connsiteY3" fmla="*/ 6851305 h 6851305"/>
              <a:gd name="connsiteX4" fmla="*/ 689320 w 6928692"/>
              <a:gd name="connsiteY4" fmla="*/ 5632105 h 6851305"/>
              <a:gd name="connsiteX5" fmla="*/ 689320 w 6928692"/>
              <a:gd name="connsiteY5" fmla="*/ 0 h 6851305"/>
              <a:gd name="connsiteX0" fmla="*/ 689320 w 6928692"/>
              <a:gd name="connsiteY0" fmla="*/ 0 h 6853568"/>
              <a:gd name="connsiteX1" fmla="*/ 6928692 w 6928692"/>
              <a:gd name="connsiteY1" fmla="*/ 0 h 6853568"/>
              <a:gd name="connsiteX2" fmla="*/ 6851374 w 6928692"/>
              <a:gd name="connsiteY2" fmla="*/ 6853568 h 6853568"/>
              <a:gd name="connsiteX3" fmla="*/ 0 w 6928692"/>
              <a:gd name="connsiteY3" fmla="*/ 6851305 h 6853568"/>
              <a:gd name="connsiteX4" fmla="*/ 689320 w 6928692"/>
              <a:gd name="connsiteY4" fmla="*/ 5632105 h 6853568"/>
              <a:gd name="connsiteX5" fmla="*/ 689320 w 6928692"/>
              <a:gd name="connsiteY5" fmla="*/ 0 h 6853568"/>
              <a:gd name="connsiteX0" fmla="*/ 649563 w 6888935"/>
              <a:gd name="connsiteY0" fmla="*/ 0 h 6853568"/>
              <a:gd name="connsiteX1" fmla="*/ 6888935 w 6888935"/>
              <a:gd name="connsiteY1" fmla="*/ 0 h 6853568"/>
              <a:gd name="connsiteX2" fmla="*/ 6811617 w 6888935"/>
              <a:gd name="connsiteY2" fmla="*/ 6853568 h 6853568"/>
              <a:gd name="connsiteX3" fmla="*/ 0 w 6888935"/>
              <a:gd name="connsiteY3" fmla="*/ 6851305 h 6853568"/>
              <a:gd name="connsiteX4" fmla="*/ 649563 w 6888935"/>
              <a:gd name="connsiteY4" fmla="*/ 5632105 h 6853568"/>
              <a:gd name="connsiteX5" fmla="*/ 649563 w 6888935"/>
              <a:gd name="connsiteY5" fmla="*/ 0 h 6853568"/>
              <a:gd name="connsiteX0" fmla="*/ 649563 w 6888935"/>
              <a:gd name="connsiteY0" fmla="*/ 0 h 6853568"/>
              <a:gd name="connsiteX1" fmla="*/ 6888935 w 6888935"/>
              <a:gd name="connsiteY1" fmla="*/ 0 h 6853568"/>
              <a:gd name="connsiteX2" fmla="*/ 6811617 w 6888935"/>
              <a:gd name="connsiteY2" fmla="*/ 6853568 h 6853568"/>
              <a:gd name="connsiteX3" fmla="*/ 0 w 6888935"/>
              <a:gd name="connsiteY3" fmla="*/ 6851305 h 6853568"/>
              <a:gd name="connsiteX4" fmla="*/ 2094050 w 6888935"/>
              <a:gd name="connsiteY4" fmla="*/ 1629948 h 6853568"/>
              <a:gd name="connsiteX5" fmla="*/ 649563 w 6888935"/>
              <a:gd name="connsiteY5" fmla="*/ 0 h 6853568"/>
              <a:gd name="connsiteX0" fmla="*/ 1272415 w 6888935"/>
              <a:gd name="connsiteY0" fmla="*/ 0 h 6853568"/>
              <a:gd name="connsiteX1" fmla="*/ 6888935 w 6888935"/>
              <a:gd name="connsiteY1" fmla="*/ 0 h 6853568"/>
              <a:gd name="connsiteX2" fmla="*/ 6811617 w 6888935"/>
              <a:gd name="connsiteY2" fmla="*/ 6853568 h 6853568"/>
              <a:gd name="connsiteX3" fmla="*/ 0 w 6888935"/>
              <a:gd name="connsiteY3" fmla="*/ 6851305 h 6853568"/>
              <a:gd name="connsiteX4" fmla="*/ 2094050 w 6888935"/>
              <a:gd name="connsiteY4" fmla="*/ 1629948 h 6853568"/>
              <a:gd name="connsiteX5" fmla="*/ 1272415 w 6888935"/>
              <a:gd name="connsiteY5" fmla="*/ 0 h 6853568"/>
              <a:gd name="connsiteX0" fmla="*/ 1272415 w 6888935"/>
              <a:gd name="connsiteY0" fmla="*/ 0 h 6853568"/>
              <a:gd name="connsiteX1" fmla="*/ 6888935 w 6888935"/>
              <a:gd name="connsiteY1" fmla="*/ 0 h 6853568"/>
              <a:gd name="connsiteX2" fmla="*/ 6811617 w 6888935"/>
              <a:gd name="connsiteY2" fmla="*/ 6853568 h 6853568"/>
              <a:gd name="connsiteX3" fmla="*/ 0 w 6888935"/>
              <a:gd name="connsiteY3" fmla="*/ 6851305 h 6853568"/>
              <a:gd name="connsiteX4" fmla="*/ 2094050 w 6888935"/>
              <a:gd name="connsiteY4" fmla="*/ 1629948 h 6853568"/>
              <a:gd name="connsiteX5" fmla="*/ 1272415 w 6888935"/>
              <a:gd name="connsiteY5" fmla="*/ 0 h 6853568"/>
              <a:gd name="connsiteX0" fmla="*/ 1272415 w 6888935"/>
              <a:gd name="connsiteY0" fmla="*/ 0 h 6866740"/>
              <a:gd name="connsiteX1" fmla="*/ 6888935 w 6888935"/>
              <a:gd name="connsiteY1" fmla="*/ 0 h 6866740"/>
              <a:gd name="connsiteX2" fmla="*/ 6877477 w 6888935"/>
              <a:gd name="connsiteY2" fmla="*/ 6866740 h 6866740"/>
              <a:gd name="connsiteX3" fmla="*/ 0 w 6888935"/>
              <a:gd name="connsiteY3" fmla="*/ 6851305 h 6866740"/>
              <a:gd name="connsiteX4" fmla="*/ 2094050 w 6888935"/>
              <a:gd name="connsiteY4" fmla="*/ 1629948 h 6866740"/>
              <a:gd name="connsiteX5" fmla="*/ 1272415 w 6888935"/>
              <a:gd name="connsiteY5" fmla="*/ 0 h 6866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8935" h="6866740">
                <a:moveTo>
                  <a:pt x="1272415" y="0"/>
                </a:moveTo>
                <a:lnTo>
                  <a:pt x="6888935" y="0"/>
                </a:lnTo>
                <a:cubicBezTo>
                  <a:pt x="6885116" y="2288913"/>
                  <a:pt x="6881296" y="4577827"/>
                  <a:pt x="6877477" y="6866740"/>
                </a:cubicBezTo>
                <a:lnTo>
                  <a:pt x="0" y="6851305"/>
                </a:lnTo>
                <a:lnTo>
                  <a:pt x="2094050" y="1629948"/>
                </a:lnTo>
                <a:lnTo>
                  <a:pt x="1272415"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sp>
        <p:nvSpPr>
          <p:cNvPr id="7" name="Rectangle 1"/>
          <p:cNvSpPr/>
          <p:nvPr/>
        </p:nvSpPr>
        <p:spPr>
          <a:xfrm>
            <a:off x="4918256" y="783616"/>
            <a:ext cx="3730817" cy="6888640"/>
          </a:xfrm>
          <a:custGeom>
            <a:avLst/>
            <a:gdLst>
              <a:gd name="connsiteX0" fmla="*/ 0 w 914400"/>
              <a:gd name="connsiteY0" fmla="*/ 0 h 6853276"/>
              <a:gd name="connsiteX1" fmla="*/ 914400 w 914400"/>
              <a:gd name="connsiteY1" fmla="*/ 0 h 6853276"/>
              <a:gd name="connsiteX2" fmla="*/ 914400 w 914400"/>
              <a:gd name="connsiteY2" fmla="*/ 6853276 h 6853276"/>
              <a:gd name="connsiteX3" fmla="*/ 0 w 914400"/>
              <a:gd name="connsiteY3" fmla="*/ 6853276 h 6853276"/>
              <a:gd name="connsiteX4" fmla="*/ 0 w 914400"/>
              <a:gd name="connsiteY4" fmla="*/ 0 h 6853276"/>
              <a:gd name="connsiteX0" fmla="*/ 0 w 3710609"/>
              <a:gd name="connsiteY0" fmla="*/ 0 h 6853276"/>
              <a:gd name="connsiteX1" fmla="*/ 3710609 w 3710609"/>
              <a:gd name="connsiteY1" fmla="*/ 13252 h 6853276"/>
              <a:gd name="connsiteX2" fmla="*/ 914400 w 3710609"/>
              <a:gd name="connsiteY2" fmla="*/ 6853276 h 6853276"/>
              <a:gd name="connsiteX3" fmla="*/ 0 w 3710609"/>
              <a:gd name="connsiteY3" fmla="*/ 6853276 h 6853276"/>
              <a:gd name="connsiteX4" fmla="*/ 0 w 3710609"/>
              <a:gd name="connsiteY4" fmla="*/ 0 h 6853276"/>
              <a:gd name="connsiteX0" fmla="*/ 2332383 w 3710609"/>
              <a:gd name="connsiteY0" fmla="*/ 384314 h 6840024"/>
              <a:gd name="connsiteX1" fmla="*/ 3710609 w 3710609"/>
              <a:gd name="connsiteY1" fmla="*/ 0 h 6840024"/>
              <a:gd name="connsiteX2" fmla="*/ 914400 w 3710609"/>
              <a:gd name="connsiteY2" fmla="*/ 6840024 h 6840024"/>
              <a:gd name="connsiteX3" fmla="*/ 0 w 3710609"/>
              <a:gd name="connsiteY3" fmla="*/ 6840024 h 6840024"/>
              <a:gd name="connsiteX4" fmla="*/ 2332383 w 3710609"/>
              <a:gd name="connsiteY4" fmla="*/ 384314 h 6840024"/>
              <a:gd name="connsiteX0" fmla="*/ 2729948 w 3710609"/>
              <a:gd name="connsiteY0" fmla="*/ 0 h 6866527"/>
              <a:gd name="connsiteX1" fmla="*/ 3710609 w 3710609"/>
              <a:gd name="connsiteY1" fmla="*/ 26503 h 6866527"/>
              <a:gd name="connsiteX2" fmla="*/ 914400 w 3710609"/>
              <a:gd name="connsiteY2" fmla="*/ 6866527 h 6866527"/>
              <a:gd name="connsiteX3" fmla="*/ 0 w 3710609"/>
              <a:gd name="connsiteY3" fmla="*/ 6866527 h 6866527"/>
              <a:gd name="connsiteX4" fmla="*/ 2729948 w 3710609"/>
              <a:gd name="connsiteY4" fmla="*/ 0 h 6866527"/>
              <a:gd name="connsiteX0" fmla="*/ 2729948 w 3710609"/>
              <a:gd name="connsiteY0" fmla="*/ 0 h 6879779"/>
              <a:gd name="connsiteX1" fmla="*/ 3710609 w 3710609"/>
              <a:gd name="connsiteY1" fmla="*/ 26503 h 6879779"/>
              <a:gd name="connsiteX2" fmla="*/ 1020417 w 3710609"/>
              <a:gd name="connsiteY2" fmla="*/ 6879779 h 6879779"/>
              <a:gd name="connsiteX3" fmla="*/ 0 w 3710609"/>
              <a:gd name="connsiteY3" fmla="*/ 6866527 h 6879779"/>
              <a:gd name="connsiteX4" fmla="*/ 2729948 w 3710609"/>
              <a:gd name="connsiteY4" fmla="*/ 0 h 6879779"/>
              <a:gd name="connsiteX0" fmla="*/ 2729948 w 3730817"/>
              <a:gd name="connsiteY0" fmla="*/ 8861 h 6888640"/>
              <a:gd name="connsiteX1" fmla="*/ 3730817 w 3730817"/>
              <a:gd name="connsiteY1" fmla="*/ 0 h 6888640"/>
              <a:gd name="connsiteX2" fmla="*/ 1020417 w 3730817"/>
              <a:gd name="connsiteY2" fmla="*/ 6888640 h 6888640"/>
              <a:gd name="connsiteX3" fmla="*/ 0 w 3730817"/>
              <a:gd name="connsiteY3" fmla="*/ 6875388 h 6888640"/>
              <a:gd name="connsiteX4" fmla="*/ 2729948 w 3730817"/>
              <a:gd name="connsiteY4" fmla="*/ 8861 h 6888640"/>
              <a:gd name="connsiteX0" fmla="*/ 2729948 w 3730817"/>
              <a:gd name="connsiteY0" fmla="*/ 3809 h 6888640"/>
              <a:gd name="connsiteX1" fmla="*/ 3730817 w 3730817"/>
              <a:gd name="connsiteY1" fmla="*/ 0 h 6888640"/>
              <a:gd name="connsiteX2" fmla="*/ 1020417 w 3730817"/>
              <a:gd name="connsiteY2" fmla="*/ 6888640 h 6888640"/>
              <a:gd name="connsiteX3" fmla="*/ 0 w 3730817"/>
              <a:gd name="connsiteY3" fmla="*/ 6875388 h 6888640"/>
              <a:gd name="connsiteX4" fmla="*/ 2729948 w 3730817"/>
              <a:gd name="connsiteY4" fmla="*/ 3809 h 688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0817" h="6888640">
                <a:moveTo>
                  <a:pt x="2729948" y="3809"/>
                </a:moveTo>
                <a:lnTo>
                  <a:pt x="3730817" y="0"/>
                </a:lnTo>
                <a:lnTo>
                  <a:pt x="1020417" y="6888640"/>
                </a:lnTo>
                <a:lnTo>
                  <a:pt x="0" y="6875388"/>
                </a:lnTo>
                <a:lnTo>
                  <a:pt x="2729948" y="3809"/>
                </a:lnTo>
                <a:close/>
              </a:path>
            </a:pathLst>
          </a:custGeom>
          <a:solidFill>
            <a:srgbClr val="7F4182">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2"/>
          <p:cNvSpPr/>
          <p:nvPr/>
        </p:nvSpPr>
        <p:spPr>
          <a:xfrm>
            <a:off x="6250076" y="2874147"/>
            <a:ext cx="3107305" cy="3983853"/>
          </a:xfrm>
          <a:custGeom>
            <a:avLst/>
            <a:gdLst>
              <a:gd name="connsiteX0" fmla="*/ 0 w 1643270"/>
              <a:gd name="connsiteY0" fmla="*/ 3591339 h 3591339"/>
              <a:gd name="connsiteX1" fmla="*/ 0 w 1643270"/>
              <a:gd name="connsiteY1" fmla="*/ 0 h 3591339"/>
              <a:gd name="connsiteX2" fmla="*/ 1643270 w 1643270"/>
              <a:gd name="connsiteY2" fmla="*/ 3591339 h 3591339"/>
              <a:gd name="connsiteX3" fmla="*/ 0 w 1643270"/>
              <a:gd name="connsiteY3" fmla="*/ 3591339 h 3591339"/>
              <a:gd name="connsiteX0" fmla="*/ 0 w 3074505"/>
              <a:gd name="connsiteY0" fmla="*/ 4121426 h 4121426"/>
              <a:gd name="connsiteX1" fmla="*/ 1431235 w 3074505"/>
              <a:gd name="connsiteY1" fmla="*/ 0 h 4121426"/>
              <a:gd name="connsiteX2" fmla="*/ 3074505 w 3074505"/>
              <a:gd name="connsiteY2" fmla="*/ 3591339 h 4121426"/>
              <a:gd name="connsiteX3" fmla="*/ 0 w 3074505"/>
              <a:gd name="connsiteY3" fmla="*/ 4121426 h 4121426"/>
              <a:gd name="connsiteX0" fmla="*/ 0 w 2928731"/>
              <a:gd name="connsiteY0" fmla="*/ 4121426 h 4121426"/>
              <a:gd name="connsiteX1" fmla="*/ 1431235 w 2928731"/>
              <a:gd name="connsiteY1" fmla="*/ 0 h 4121426"/>
              <a:gd name="connsiteX2" fmla="*/ 2928731 w 2928731"/>
              <a:gd name="connsiteY2" fmla="*/ 4121426 h 4121426"/>
              <a:gd name="connsiteX3" fmla="*/ 0 w 2928731"/>
              <a:gd name="connsiteY3" fmla="*/ 4121426 h 4121426"/>
              <a:gd name="connsiteX0" fmla="*/ 0 w 2928731"/>
              <a:gd name="connsiteY0" fmla="*/ 3551583 h 3551583"/>
              <a:gd name="connsiteX1" fmla="*/ 1775791 w 2928731"/>
              <a:gd name="connsiteY1" fmla="*/ 0 h 3551583"/>
              <a:gd name="connsiteX2" fmla="*/ 2928731 w 2928731"/>
              <a:gd name="connsiteY2" fmla="*/ 3551583 h 3551583"/>
              <a:gd name="connsiteX3" fmla="*/ 0 w 2928731"/>
              <a:gd name="connsiteY3" fmla="*/ 3551583 h 3551583"/>
              <a:gd name="connsiteX0" fmla="*/ 0 w 2928731"/>
              <a:gd name="connsiteY0" fmla="*/ 4002157 h 4002157"/>
              <a:gd name="connsiteX1" fmla="*/ 1563756 w 2928731"/>
              <a:gd name="connsiteY1" fmla="*/ 0 h 4002157"/>
              <a:gd name="connsiteX2" fmla="*/ 2928731 w 2928731"/>
              <a:gd name="connsiteY2" fmla="*/ 4002157 h 4002157"/>
              <a:gd name="connsiteX3" fmla="*/ 0 w 2928731"/>
              <a:gd name="connsiteY3" fmla="*/ 4002157 h 4002157"/>
              <a:gd name="connsiteX0" fmla="*/ 0 w 3127513"/>
              <a:gd name="connsiteY0" fmla="*/ 4002157 h 4002157"/>
              <a:gd name="connsiteX1" fmla="*/ 1563756 w 3127513"/>
              <a:gd name="connsiteY1" fmla="*/ 0 h 4002157"/>
              <a:gd name="connsiteX2" fmla="*/ 3127513 w 3127513"/>
              <a:gd name="connsiteY2" fmla="*/ 3988905 h 4002157"/>
              <a:gd name="connsiteX3" fmla="*/ 0 w 3127513"/>
              <a:gd name="connsiteY3" fmla="*/ 4002157 h 4002157"/>
              <a:gd name="connsiteX0" fmla="*/ 0 w 3132565"/>
              <a:gd name="connsiteY0" fmla="*/ 3997105 h 3997105"/>
              <a:gd name="connsiteX1" fmla="*/ 1568808 w 3132565"/>
              <a:gd name="connsiteY1" fmla="*/ 0 h 3997105"/>
              <a:gd name="connsiteX2" fmla="*/ 3132565 w 3132565"/>
              <a:gd name="connsiteY2" fmla="*/ 3988905 h 3997105"/>
              <a:gd name="connsiteX3" fmla="*/ 0 w 3132565"/>
              <a:gd name="connsiteY3" fmla="*/ 3997105 h 3997105"/>
              <a:gd name="connsiteX0" fmla="*/ 0 w 3107305"/>
              <a:gd name="connsiteY0" fmla="*/ 3997105 h 3999009"/>
              <a:gd name="connsiteX1" fmla="*/ 1568808 w 3107305"/>
              <a:gd name="connsiteY1" fmla="*/ 0 h 3999009"/>
              <a:gd name="connsiteX2" fmla="*/ 3107305 w 3107305"/>
              <a:gd name="connsiteY2" fmla="*/ 3999009 h 3999009"/>
              <a:gd name="connsiteX3" fmla="*/ 0 w 3107305"/>
              <a:gd name="connsiteY3" fmla="*/ 3997105 h 3999009"/>
              <a:gd name="connsiteX0" fmla="*/ 0 w 3107305"/>
              <a:gd name="connsiteY0" fmla="*/ 3992053 h 3993957"/>
              <a:gd name="connsiteX1" fmla="*/ 1690054 w 3107305"/>
              <a:gd name="connsiteY1" fmla="*/ 0 h 3993957"/>
              <a:gd name="connsiteX2" fmla="*/ 3107305 w 3107305"/>
              <a:gd name="connsiteY2" fmla="*/ 3993957 h 3993957"/>
              <a:gd name="connsiteX3" fmla="*/ 0 w 3107305"/>
              <a:gd name="connsiteY3" fmla="*/ 3992053 h 3993957"/>
              <a:gd name="connsiteX0" fmla="*/ 0 w 3107305"/>
              <a:gd name="connsiteY0" fmla="*/ 3981949 h 3983853"/>
              <a:gd name="connsiteX1" fmla="*/ 1558704 w 3107305"/>
              <a:gd name="connsiteY1" fmla="*/ 0 h 3983853"/>
              <a:gd name="connsiteX2" fmla="*/ 3107305 w 3107305"/>
              <a:gd name="connsiteY2" fmla="*/ 3983853 h 3983853"/>
              <a:gd name="connsiteX3" fmla="*/ 0 w 3107305"/>
              <a:gd name="connsiteY3" fmla="*/ 3981949 h 3983853"/>
            </a:gdLst>
            <a:ahLst/>
            <a:cxnLst>
              <a:cxn ang="0">
                <a:pos x="connsiteX0" y="connsiteY0"/>
              </a:cxn>
              <a:cxn ang="0">
                <a:pos x="connsiteX1" y="connsiteY1"/>
              </a:cxn>
              <a:cxn ang="0">
                <a:pos x="connsiteX2" y="connsiteY2"/>
              </a:cxn>
              <a:cxn ang="0">
                <a:pos x="connsiteX3" y="connsiteY3"/>
              </a:cxn>
            </a:cxnLst>
            <a:rect l="l" t="t" r="r" b="b"/>
            <a:pathLst>
              <a:path w="3107305" h="3983853">
                <a:moveTo>
                  <a:pt x="0" y="3981949"/>
                </a:moveTo>
                <a:lnTo>
                  <a:pt x="1558704" y="0"/>
                </a:lnTo>
                <a:lnTo>
                  <a:pt x="3107305" y="3983853"/>
                </a:lnTo>
                <a:lnTo>
                  <a:pt x="0" y="3981949"/>
                </a:lnTo>
                <a:close/>
              </a:path>
            </a:pathLst>
          </a:custGeom>
          <a:solidFill>
            <a:srgbClr val="A3CEC2">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2"/>
          <p:cNvSpPr/>
          <p:nvPr/>
        </p:nvSpPr>
        <p:spPr>
          <a:xfrm flipV="1">
            <a:off x="6543428" y="-28080"/>
            <a:ext cx="1464036" cy="1623392"/>
          </a:xfrm>
          <a:custGeom>
            <a:avLst/>
            <a:gdLst>
              <a:gd name="connsiteX0" fmla="*/ 0 w 1643270"/>
              <a:gd name="connsiteY0" fmla="*/ 3591339 h 3591339"/>
              <a:gd name="connsiteX1" fmla="*/ 0 w 1643270"/>
              <a:gd name="connsiteY1" fmla="*/ 0 h 3591339"/>
              <a:gd name="connsiteX2" fmla="*/ 1643270 w 1643270"/>
              <a:gd name="connsiteY2" fmla="*/ 3591339 h 3591339"/>
              <a:gd name="connsiteX3" fmla="*/ 0 w 1643270"/>
              <a:gd name="connsiteY3" fmla="*/ 3591339 h 3591339"/>
              <a:gd name="connsiteX0" fmla="*/ 0 w 3074505"/>
              <a:gd name="connsiteY0" fmla="*/ 4121426 h 4121426"/>
              <a:gd name="connsiteX1" fmla="*/ 1431235 w 3074505"/>
              <a:gd name="connsiteY1" fmla="*/ 0 h 4121426"/>
              <a:gd name="connsiteX2" fmla="*/ 3074505 w 3074505"/>
              <a:gd name="connsiteY2" fmla="*/ 3591339 h 4121426"/>
              <a:gd name="connsiteX3" fmla="*/ 0 w 3074505"/>
              <a:gd name="connsiteY3" fmla="*/ 4121426 h 4121426"/>
              <a:gd name="connsiteX0" fmla="*/ 0 w 2928731"/>
              <a:gd name="connsiteY0" fmla="*/ 4121426 h 4121426"/>
              <a:gd name="connsiteX1" fmla="*/ 1431235 w 2928731"/>
              <a:gd name="connsiteY1" fmla="*/ 0 h 4121426"/>
              <a:gd name="connsiteX2" fmla="*/ 2928731 w 2928731"/>
              <a:gd name="connsiteY2" fmla="*/ 4121426 h 4121426"/>
              <a:gd name="connsiteX3" fmla="*/ 0 w 2928731"/>
              <a:gd name="connsiteY3" fmla="*/ 4121426 h 4121426"/>
              <a:gd name="connsiteX0" fmla="*/ 0 w 2928731"/>
              <a:gd name="connsiteY0" fmla="*/ 3551583 h 3551583"/>
              <a:gd name="connsiteX1" fmla="*/ 1775791 w 2928731"/>
              <a:gd name="connsiteY1" fmla="*/ 0 h 3551583"/>
              <a:gd name="connsiteX2" fmla="*/ 2928731 w 2928731"/>
              <a:gd name="connsiteY2" fmla="*/ 3551583 h 3551583"/>
              <a:gd name="connsiteX3" fmla="*/ 0 w 2928731"/>
              <a:gd name="connsiteY3" fmla="*/ 3551583 h 3551583"/>
              <a:gd name="connsiteX0" fmla="*/ 0 w 2928731"/>
              <a:gd name="connsiteY0" fmla="*/ 4002157 h 4002157"/>
              <a:gd name="connsiteX1" fmla="*/ 1563756 w 2928731"/>
              <a:gd name="connsiteY1" fmla="*/ 0 h 4002157"/>
              <a:gd name="connsiteX2" fmla="*/ 2928731 w 2928731"/>
              <a:gd name="connsiteY2" fmla="*/ 4002157 h 4002157"/>
              <a:gd name="connsiteX3" fmla="*/ 0 w 2928731"/>
              <a:gd name="connsiteY3" fmla="*/ 4002157 h 4002157"/>
              <a:gd name="connsiteX0" fmla="*/ 0 w 3127513"/>
              <a:gd name="connsiteY0" fmla="*/ 4002157 h 4002157"/>
              <a:gd name="connsiteX1" fmla="*/ 1563756 w 3127513"/>
              <a:gd name="connsiteY1" fmla="*/ 0 h 4002157"/>
              <a:gd name="connsiteX2" fmla="*/ 3127513 w 3127513"/>
              <a:gd name="connsiteY2" fmla="*/ 3988905 h 4002157"/>
              <a:gd name="connsiteX3" fmla="*/ 0 w 3127513"/>
              <a:gd name="connsiteY3" fmla="*/ 4002157 h 4002157"/>
              <a:gd name="connsiteX0" fmla="*/ 0 w 3127513"/>
              <a:gd name="connsiteY0" fmla="*/ 2825730 h 2825730"/>
              <a:gd name="connsiteX1" fmla="*/ 2531165 w 3127513"/>
              <a:gd name="connsiteY1" fmla="*/ 0 h 2825730"/>
              <a:gd name="connsiteX2" fmla="*/ 3127513 w 3127513"/>
              <a:gd name="connsiteY2" fmla="*/ 2812478 h 2825730"/>
              <a:gd name="connsiteX3" fmla="*/ 0 w 3127513"/>
              <a:gd name="connsiteY3" fmla="*/ 2825730 h 2825730"/>
              <a:gd name="connsiteX0" fmla="*/ 0 w 3167269"/>
              <a:gd name="connsiteY0" fmla="*/ 2825730 h 2825730"/>
              <a:gd name="connsiteX1" fmla="*/ 2531165 w 3167269"/>
              <a:gd name="connsiteY1" fmla="*/ 0 h 2825730"/>
              <a:gd name="connsiteX2" fmla="*/ 3167269 w 3167269"/>
              <a:gd name="connsiteY2" fmla="*/ 2812479 h 2825730"/>
              <a:gd name="connsiteX3" fmla="*/ 0 w 3167269"/>
              <a:gd name="connsiteY3" fmla="*/ 2825730 h 2825730"/>
              <a:gd name="connsiteX0" fmla="*/ 0 w 980661"/>
              <a:gd name="connsiteY0" fmla="*/ 2571991 h 2812479"/>
              <a:gd name="connsiteX1" fmla="*/ 344557 w 980661"/>
              <a:gd name="connsiteY1" fmla="*/ 0 h 2812479"/>
              <a:gd name="connsiteX2" fmla="*/ 980661 w 980661"/>
              <a:gd name="connsiteY2" fmla="*/ 2812479 h 2812479"/>
              <a:gd name="connsiteX3" fmla="*/ 0 w 980661"/>
              <a:gd name="connsiteY3" fmla="*/ 2571991 h 2812479"/>
              <a:gd name="connsiteX0" fmla="*/ 0 w 1484243"/>
              <a:gd name="connsiteY0" fmla="*/ 2825730 h 2825730"/>
              <a:gd name="connsiteX1" fmla="*/ 848139 w 1484243"/>
              <a:gd name="connsiteY1" fmla="*/ 0 h 2825730"/>
              <a:gd name="connsiteX2" fmla="*/ 1484243 w 1484243"/>
              <a:gd name="connsiteY2" fmla="*/ 2812479 h 2825730"/>
              <a:gd name="connsiteX3" fmla="*/ 0 w 1484243"/>
              <a:gd name="connsiteY3" fmla="*/ 2825730 h 2825730"/>
              <a:gd name="connsiteX0" fmla="*/ 0 w 1494347"/>
              <a:gd name="connsiteY0" fmla="*/ 2825730 h 2865241"/>
              <a:gd name="connsiteX1" fmla="*/ 848139 w 1494347"/>
              <a:gd name="connsiteY1" fmla="*/ 0 h 2865241"/>
              <a:gd name="connsiteX2" fmla="*/ 1494347 w 1494347"/>
              <a:gd name="connsiteY2" fmla="*/ 2865241 h 2865241"/>
              <a:gd name="connsiteX3" fmla="*/ 0 w 1494347"/>
              <a:gd name="connsiteY3" fmla="*/ 2825730 h 2865241"/>
              <a:gd name="connsiteX0" fmla="*/ 0 w 1504451"/>
              <a:gd name="connsiteY0" fmla="*/ 2860905 h 2865241"/>
              <a:gd name="connsiteX1" fmla="*/ 858243 w 1504451"/>
              <a:gd name="connsiteY1" fmla="*/ 0 h 2865241"/>
              <a:gd name="connsiteX2" fmla="*/ 1504451 w 1504451"/>
              <a:gd name="connsiteY2" fmla="*/ 2865241 h 2865241"/>
              <a:gd name="connsiteX3" fmla="*/ 0 w 1504451"/>
              <a:gd name="connsiteY3" fmla="*/ 2860905 h 2865241"/>
              <a:gd name="connsiteX0" fmla="*/ 0 w 1474140"/>
              <a:gd name="connsiteY0" fmla="*/ 2869699 h 2869699"/>
              <a:gd name="connsiteX1" fmla="*/ 827932 w 1474140"/>
              <a:gd name="connsiteY1" fmla="*/ 0 h 2869699"/>
              <a:gd name="connsiteX2" fmla="*/ 1474140 w 1474140"/>
              <a:gd name="connsiteY2" fmla="*/ 2865241 h 2869699"/>
              <a:gd name="connsiteX3" fmla="*/ 0 w 1474140"/>
              <a:gd name="connsiteY3" fmla="*/ 2869699 h 2869699"/>
              <a:gd name="connsiteX0" fmla="*/ 0 w 1474140"/>
              <a:gd name="connsiteY0" fmla="*/ 2843320 h 2843320"/>
              <a:gd name="connsiteX1" fmla="*/ 832984 w 1474140"/>
              <a:gd name="connsiteY1" fmla="*/ 0 h 2843320"/>
              <a:gd name="connsiteX2" fmla="*/ 1474140 w 1474140"/>
              <a:gd name="connsiteY2" fmla="*/ 2838862 h 2843320"/>
              <a:gd name="connsiteX3" fmla="*/ 0 w 1474140"/>
              <a:gd name="connsiteY3" fmla="*/ 2843320 h 2843320"/>
              <a:gd name="connsiteX0" fmla="*/ 0 w 1474140"/>
              <a:gd name="connsiteY0" fmla="*/ 2843320 h 2843320"/>
              <a:gd name="connsiteX1" fmla="*/ 832984 w 1474140"/>
              <a:gd name="connsiteY1" fmla="*/ 0 h 2843320"/>
              <a:gd name="connsiteX2" fmla="*/ 1474140 w 1474140"/>
              <a:gd name="connsiteY2" fmla="*/ 2838862 h 2843320"/>
              <a:gd name="connsiteX3" fmla="*/ 0 w 1474140"/>
              <a:gd name="connsiteY3" fmla="*/ 2843320 h 2843320"/>
              <a:gd name="connsiteX0" fmla="*/ 0 w 1464036"/>
              <a:gd name="connsiteY0" fmla="*/ 2816939 h 2838862"/>
              <a:gd name="connsiteX1" fmla="*/ 822880 w 1464036"/>
              <a:gd name="connsiteY1" fmla="*/ 0 h 2838862"/>
              <a:gd name="connsiteX2" fmla="*/ 1464036 w 1464036"/>
              <a:gd name="connsiteY2" fmla="*/ 2838862 h 2838862"/>
              <a:gd name="connsiteX3" fmla="*/ 0 w 1464036"/>
              <a:gd name="connsiteY3" fmla="*/ 2816939 h 2838862"/>
              <a:gd name="connsiteX0" fmla="*/ 0 w 1464036"/>
              <a:gd name="connsiteY0" fmla="*/ 2825732 h 2838862"/>
              <a:gd name="connsiteX1" fmla="*/ 822880 w 1464036"/>
              <a:gd name="connsiteY1" fmla="*/ 0 h 2838862"/>
              <a:gd name="connsiteX2" fmla="*/ 1464036 w 1464036"/>
              <a:gd name="connsiteY2" fmla="*/ 2838862 h 2838862"/>
              <a:gd name="connsiteX3" fmla="*/ 0 w 1464036"/>
              <a:gd name="connsiteY3" fmla="*/ 2825732 h 2838862"/>
              <a:gd name="connsiteX0" fmla="*/ 0 w 1464036"/>
              <a:gd name="connsiteY0" fmla="*/ 2825732 h 2825732"/>
              <a:gd name="connsiteX1" fmla="*/ 822880 w 1464036"/>
              <a:gd name="connsiteY1" fmla="*/ 0 h 2825732"/>
              <a:gd name="connsiteX2" fmla="*/ 1464036 w 1464036"/>
              <a:gd name="connsiteY2" fmla="*/ 2821275 h 2825732"/>
              <a:gd name="connsiteX3" fmla="*/ 0 w 1464036"/>
              <a:gd name="connsiteY3" fmla="*/ 2825732 h 2825732"/>
            </a:gdLst>
            <a:ahLst/>
            <a:cxnLst>
              <a:cxn ang="0">
                <a:pos x="connsiteX0" y="connsiteY0"/>
              </a:cxn>
              <a:cxn ang="0">
                <a:pos x="connsiteX1" y="connsiteY1"/>
              </a:cxn>
              <a:cxn ang="0">
                <a:pos x="connsiteX2" y="connsiteY2"/>
              </a:cxn>
              <a:cxn ang="0">
                <a:pos x="connsiteX3" y="connsiteY3"/>
              </a:cxn>
            </a:cxnLst>
            <a:rect l="l" t="t" r="r" b="b"/>
            <a:pathLst>
              <a:path w="1464036" h="2825732">
                <a:moveTo>
                  <a:pt x="0" y="2825732"/>
                </a:moveTo>
                <a:lnTo>
                  <a:pt x="822880" y="0"/>
                </a:lnTo>
                <a:lnTo>
                  <a:pt x="1464036" y="2821275"/>
                </a:lnTo>
                <a:lnTo>
                  <a:pt x="0" y="2825732"/>
                </a:lnTo>
                <a:close/>
              </a:path>
            </a:pathLst>
          </a:custGeom>
          <a:solidFill>
            <a:srgbClr val="A3CEC2">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3" cstate="screen">
            <a:alphaModFix amt="11000"/>
            <a:extLst>
              <a:ext uri="{28A0092B-C50C-407E-A947-70E740481C1C}">
                <a14:useLocalDpi xmlns:a14="http://schemas.microsoft.com/office/drawing/2010/main"/>
              </a:ext>
            </a:extLst>
          </a:blip>
          <a:srcRect b="-4010"/>
          <a:stretch/>
        </p:blipFill>
        <p:spPr>
          <a:xfrm rot="10800000">
            <a:off x="0" y="-224661"/>
            <a:ext cx="3299791" cy="5090734"/>
          </a:xfrm>
          <a:prstGeom prst="rect">
            <a:avLst/>
          </a:prstGeom>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0887" y="107531"/>
            <a:ext cx="4672944" cy="1703807"/>
          </a:xfrm>
          <a:prstGeom prst="rect">
            <a:avLst/>
          </a:prstGeom>
        </p:spPr>
      </p:pic>
      <p:sp>
        <p:nvSpPr>
          <p:cNvPr id="13" name="Text Placeholder 23"/>
          <p:cNvSpPr txBox="1">
            <a:spLocks/>
          </p:cNvSpPr>
          <p:nvPr/>
        </p:nvSpPr>
        <p:spPr>
          <a:xfrm>
            <a:off x="259764" y="2028619"/>
            <a:ext cx="5307587" cy="1691058"/>
          </a:xfrm>
          <a:prstGeom prst="rect">
            <a:avLst/>
          </a:prstGeom>
        </p:spPr>
        <p:txBody>
          <a:bodyPr>
            <a:normAutofit fontScale="77500" lnSpcReduction="20000"/>
          </a:bodyPr>
          <a:lstStyle>
            <a:lvl1pPr marL="0" indent="0" algn="l" defTabSz="914400" rtl="0" eaLnBrk="1" latinLnBrk="0" hangingPunct="1">
              <a:lnSpc>
                <a:spcPts val="4000"/>
              </a:lnSpc>
              <a:spcBef>
                <a:spcPts val="1000"/>
              </a:spcBef>
              <a:buFont typeface="Arial"/>
              <a:buNone/>
              <a:defRPr sz="3600" b="0" kern="1200" baseline="0">
                <a:solidFill>
                  <a:srgbClr val="392E85"/>
                </a:solidFill>
                <a:latin typeface="+mn-lt"/>
                <a:ea typeface="+mn-ea"/>
                <a:cs typeface="+mn-cs"/>
              </a:defRPr>
            </a:lvl1pPr>
            <a:lvl2pPr marL="457200" indent="0" algn="l" defTabSz="914400" rtl="0" eaLnBrk="1" latinLnBrk="0" hangingPunct="1">
              <a:lnSpc>
                <a:spcPct val="90000"/>
              </a:lnSpc>
              <a:spcBef>
                <a:spcPts val="500"/>
              </a:spcBef>
              <a:buFont typeface="Arial"/>
              <a:buNone/>
              <a:defRPr sz="3000" b="1"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b="1"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b="1"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b="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sz="4600" dirty="0">
                <a:solidFill>
                  <a:srgbClr val="A3CEC2"/>
                </a:solidFill>
              </a:rPr>
              <a:t>Module 2</a:t>
            </a:r>
            <a:br>
              <a:rPr lang="en-IE" sz="4600" dirty="0">
                <a:solidFill>
                  <a:srgbClr val="7F4182"/>
                </a:solidFill>
              </a:rPr>
            </a:br>
            <a:r>
              <a:rPr lang="en-IE" sz="4600" b="1" dirty="0">
                <a:solidFill>
                  <a:srgbClr val="7F4182"/>
                </a:solidFill>
              </a:rPr>
              <a:t>Opportunities for Community Regeneration</a:t>
            </a:r>
          </a:p>
          <a:p>
            <a:endParaRPr lang="en-US" dirty="0">
              <a:solidFill>
                <a:srgbClr val="7F4182"/>
              </a:solidFill>
            </a:endParaRPr>
          </a:p>
        </p:txBody>
      </p:sp>
      <p:sp>
        <p:nvSpPr>
          <p:cNvPr id="14" name="Footer Placeholder 6"/>
          <p:cNvSpPr txBox="1">
            <a:spLocks noGrp="1"/>
          </p:cNvSpPr>
          <p:nvPr/>
        </p:nvSpPr>
        <p:spPr bwMode="auto">
          <a:xfrm>
            <a:off x="2147069" y="5298205"/>
            <a:ext cx="24622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15" name="Picture 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1469" y="5242643"/>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2"/>
          <p:cNvSpPr/>
          <p:nvPr/>
        </p:nvSpPr>
        <p:spPr>
          <a:xfrm flipH="1">
            <a:off x="32656" y="3860204"/>
            <a:ext cx="4584712" cy="1022313"/>
          </a:xfrm>
          <a:custGeom>
            <a:avLst/>
            <a:gdLst>
              <a:gd name="connsiteX0" fmla="*/ 0 w 8070574"/>
              <a:gd name="connsiteY0" fmla="*/ 0 h 914400"/>
              <a:gd name="connsiteX1" fmla="*/ 8070574 w 8070574"/>
              <a:gd name="connsiteY1" fmla="*/ 0 h 914400"/>
              <a:gd name="connsiteX2" fmla="*/ 8070574 w 8070574"/>
              <a:gd name="connsiteY2" fmla="*/ 914400 h 914400"/>
              <a:gd name="connsiteX3" fmla="*/ 0 w 8070574"/>
              <a:gd name="connsiteY3" fmla="*/ 914400 h 914400"/>
              <a:gd name="connsiteX4" fmla="*/ 0 w 8070574"/>
              <a:gd name="connsiteY4" fmla="*/ 0 h 914400"/>
              <a:gd name="connsiteX0" fmla="*/ 781878 w 8070574"/>
              <a:gd name="connsiteY0" fmla="*/ 0 h 1152939"/>
              <a:gd name="connsiteX1" fmla="*/ 8070574 w 8070574"/>
              <a:gd name="connsiteY1" fmla="*/ 238539 h 1152939"/>
              <a:gd name="connsiteX2" fmla="*/ 8070574 w 8070574"/>
              <a:gd name="connsiteY2" fmla="*/ 1152939 h 1152939"/>
              <a:gd name="connsiteX3" fmla="*/ 0 w 8070574"/>
              <a:gd name="connsiteY3" fmla="*/ 1152939 h 1152939"/>
              <a:gd name="connsiteX4" fmla="*/ 781878 w 8070574"/>
              <a:gd name="connsiteY4" fmla="*/ 0 h 1152939"/>
              <a:gd name="connsiteX0" fmla="*/ 1126434 w 8415130"/>
              <a:gd name="connsiteY0" fmla="*/ 0 h 1258956"/>
              <a:gd name="connsiteX1" fmla="*/ 8415130 w 8415130"/>
              <a:gd name="connsiteY1" fmla="*/ 238539 h 1258956"/>
              <a:gd name="connsiteX2" fmla="*/ 8415130 w 8415130"/>
              <a:gd name="connsiteY2" fmla="*/ 1152939 h 1258956"/>
              <a:gd name="connsiteX3" fmla="*/ 0 w 8415130"/>
              <a:gd name="connsiteY3" fmla="*/ 1258956 h 1258956"/>
              <a:gd name="connsiteX4" fmla="*/ 1126434 w 8415130"/>
              <a:gd name="connsiteY4" fmla="*/ 0 h 1258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15130" h="1258956">
                <a:moveTo>
                  <a:pt x="1126434" y="0"/>
                </a:moveTo>
                <a:lnTo>
                  <a:pt x="8415130" y="238539"/>
                </a:lnTo>
                <a:lnTo>
                  <a:pt x="8415130" y="1152939"/>
                </a:lnTo>
                <a:lnTo>
                  <a:pt x="0" y="1258956"/>
                </a:lnTo>
                <a:lnTo>
                  <a:pt x="1126434" y="0"/>
                </a:lnTo>
                <a:close/>
              </a:path>
            </a:pathLst>
          </a:custGeom>
          <a:solidFill>
            <a:srgbClr val="68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23"/>
          <p:cNvSpPr txBox="1">
            <a:spLocks/>
          </p:cNvSpPr>
          <p:nvPr/>
        </p:nvSpPr>
        <p:spPr>
          <a:xfrm>
            <a:off x="667672" y="4111807"/>
            <a:ext cx="4088056" cy="894793"/>
          </a:xfrm>
          <a:prstGeom prst="rect">
            <a:avLst/>
          </a:prstGeom>
        </p:spPr>
        <p:txBody>
          <a:bodyPr>
            <a:normAutofit/>
          </a:bodyPr>
          <a:lstStyle>
            <a:lvl1pPr marL="0" indent="0" algn="l" defTabSz="914400" rtl="0" eaLnBrk="1" latinLnBrk="0" hangingPunct="1">
              <a:lnSpc>
                <a:spcPts val="4000"/>
              </a:lnSpc>
              <a:spcBef>
                <a:spcPts val="1000"/>
              </a:spcBef>
              <a:buFont typeface="Arial"/>
              <a:buNone/>
              <a:defRPr sz="3600" b="0" kern="1200" baseline="0">
                <a:solidFill>
                  <a:srgbClr val="392E85"/>
                </a:solidFill>
                <a:latin typeface="+mn-lt"/>
                <a:ea typeface="+mn-ea"/>
                <a:cs typeface="+mn-cs"/>
              </a:defRPr>
            </a:lvl1pPr>
            <a:lvl2pPr marL="457200" indent="0" algn="l" defTabSz="914400" rtl="0" eaLnBrk="1" latinLnBrk="0" hangingPunct="1">
              <a:lnSpc>
                <a:spcPct val="90000"/>
              </a:lnSpc>
              <a:spcBef>
                <a:spcPts val="500"/>
              </a:spcBef>
              <a:buFont typeface="Arial"/>
              <a:buNone/>
              <a:defRPr sz="3000" b="1"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b="1"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b="1"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b="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err="1">
                <a:solidFill>
                  <a:schemeClr val="bg1"/>
                </a:solidFill>
              </a:rPr>
              <a:t>www.</a:t>
            </a:r>
            <a:r>
              <a:rPr lang="en-US" b="1" dirty="0" err="1">
                <a:solidFill>
                  <a:schemeClr val="bg1"/>
                </a:solidFill>
              </a:rPr>
              <a:t>restart</a:t>
            </a:r>
            <a:r>
              <a:rPr lang="en-US" dirty="0" err="1">
                <a:solidFill>
                  <a:schemeClr val="bg1"/>
                </a:solidFill>
              </a:rPr>
              <a:t>.how</a:t>
            </a:r>
            <a:endParaRPr lang="en-US" dirty="0">
              <a:solidFill>
                <a:schemeClr val="bg1"/>
              </a:solidFill>
            </a:endParaRPr>
          </a:p>
        </p:txBody>
      </p:sp>
      <p:sp>
        <p:nvSpPr>
          <p:cNvPr id="18" name="TextBox 17">
            <a:extLst>
              <a:ext uri="{FF2B5EF4-FFF2-40B4-BE49-F238E27FC236}">
                <a16:creationId xmlns:a16="http://schemas.microsoft.com/office/drawing/2014/main" id="{D6D27715-1B3B-4E1A-8F1E-6508D5D6EA60}"/>
              </a:ext>
            </a:extLst>
          </p:cNvPr>
          <p:cNvSpPr txBox="1"/>
          <p:nvPr/>
        </p:nvSpPr>
        <p:spPr>
          <a:xfrm>
            <a:off x="330175" y="5830672"/>
            <a:ext cx="4930939" cy="769441"/>
          </a:xfrm>
          <a:prstGeom prst="rect">
            <a:avLst/>
          </a:prstGeom>
          <a:noFill/>
        </p:spPr>
        <p:txBody>
          <a:bodyPr wrap="square">
            <a:spAutoFit/>
          </a:bodyPr>
          <a:lstStyle/>
          <a:p>
            <a:r>
              <a:rPr lang="en-GB" sz="1100" dirty="0"/>
              <a:t>This project has been funded with support from the European Commission. This publication [communication] reflects the views only of the author, and the Commission cannot be held responsible for any use, which may be made of the information contained therein. </a:t>
            </a:r>
            <a:endParaRPr lang="en-IE" sz="1100" dirty="0"/>
          </a:p>
        </p:txBody>
      </p:sp>
    </p:spTree>
    <p:extLst>
      <p:ext uri="{BB962C8B-B14F-4D97-AF65-F5344CB8AC3E}">
        <p14:creationId xmlns:p14="http://schemas.microsoft.com/office/powerpoint/2010/main" val="9113347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BF9877-B71A-41C6-BBC3-813EFFA6F810}"/>
              </a:ext>
            </a:extLst>
          </p:cNvPr>
          <p:cNvSpPr>
            <a:spLocks noGrp="1"/>
          </p:cNvSpPr>
          <p:nvPr>
            <p:ph type="body" sz="quarter" idx="25"/>
          </p:nvPr>
        </p:nvSpPr>
        <p:spPr>
          <a:xfrm>
            <a:off x="332508" y="4612984"/>
            <a:ext cx="11545518" cy="1065367"/>
          </a:xfrm>
        </p:spPr>
        <p:txBody>
          <a:bodyPr>
            <a:normAutofit/>
          </a:bodyPr>
          <a:lstStyle/>
          <a:p>
            <a:r>
              <a:rPr lang="en-IE" dirty="0"/>
              <a:t>Economic Diversification, SMART cities, towns and villages, Power and potential of Social Innovation and Enterprise </a:t>
            </a:r>
          </a:p>
        </p:txBody>
      </p:sp>
      <p:sp>
        <p:nvSpPr>
          <p:cNvPr id="3" name="Text Placeholder 2">
            <a:extLst>
              <a:ext uri="{FF2B5EF4-FFF2-40B4-BE49-F238E27FC236}">
                <a16:creationId xmlns:a16="http://schemas.microsoft.com/office/drawing/2014/main" id="{DE62D65C-7FA6-47E8-A3ED-9A7BC5C3094F}"/>
              </a:ext>
            </a:extLst>
          </p:cNvPr>
          <p:cNvSpPr>
            <a:spLocks noGrp="1"/>
          </p:cNvSpPr>
          <p:nvPr>
            <p:ph type="body" sz="quarter" idx="20"/>
          </p:nvPr>
        </p:nvSpPr>
        <p:spPr>
          <a:xfrm>
            <a:off x="323241" y="3104436"/>
            <a:ext cx="11545518" cy="1065367"/>
          </a:xfrm>
        </p:spPr>
        <p:txBody>
          <a:bodyPr/>
          <a:lstStyle/>
          <a:p>
            <a:r>
              <a:rPr lang="en-IE" dirty="0"/>
              <a:t>SECTION 1: OPPORTUNITIES AND TRENDS IN </a:t>
            </a:r>
          </a:p>
          <a:p>
            <a:r>
              <a:rPr lang="en-IE" b="1" dirty="0">
                <a:solidFill>
                  <a:srgbClr val="7F4182"/>
                </a:solidFill>
                <a:latin typeface="+mn-lt"/>
              </a:rPr>
              <a:t>ECONOMIC SUSTAINABILITY</a:t>
            </a:r>
          </a:p>
          <a:p>
            <a:endParaRPr lang="en-IE" dirty="0"/>
          </a:p>
        </p:txBody>
      </p:sp>
      <p:pic>
        <p:nvPicPr>
          <p:cNvPr id="6" name="Picture Placeholder 5" descr="A group of people standing in front of a store&#10;&#10;Description automatically generated">
            <a:extLst>
              <a:ext uri="{FF2B5EF4-FFF2-40B4-BE49-F238E27FC236}">
                <a16:creationId xmlns:a16="http://schemas.microsoft.com/office/drawing/2014/main" id="{9823A17C-21AA-40B3-8A48-6877B475C87B}"/>
              </a:ext>
            </a:extLst>
          </p:cNvPr>
          <p:cNvPicPr>
            <a:picLocks noGrp="1" noChangeAspect="1"/>
          </p:cNvPicPr>
          <p:nvPr>
            <p:ph type="pic" sz="quarter" idx="26"/>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8719677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B383E6-B663-4693-82AD-63CF309D6640}"/>
              </a:ext>
            </a:extLst>
          </p:cNvPr>
          <p:cNvSpPr>
            <a:spLocks noGrp="1"/>
          </p:cNvSpPr>
          <p:nvPr>
            <p:ph type="body" sz="quarter" idx="16"/>
          </p:nvPr>
        </p:nvSpPr>
        <p:spPr>
          <a:xfrm>
            <a:off x="237533" y="963099"/>
            <a:ext cx="5279028" cy="697353"/>
          </a:xfrm>
        </p:spPr>
        <p:txBody>
          <a:bodyPr/>
          <a:lstStyle/>
          <a:p>
            <a:r>
              <a:rPr lang="en-IE" dirty="0"/>
              <a:t>Economic Diversification</a:t>
            </a:r>
          </a:p>
        </p:txBody>
      </p:sp>
      <p:sp>
        <p:nvSpPr>
          <p:cNvPr id="3" name="Text Placeholder 2">
            <a:extLst>
              <a:ext uri="{FF2B5EF4-FFF2-40B4-BE49-F238E27FC236}">
                <a16:creationId xmlns:a16="http://schemas.microsoft.com/office/drawing/2014/main" id="{9ACC106E-E50E-4B77-BA0F-10A1DCD0F7EB}"/>
              </a:ext>
            </a:extLst>
          </p:cNvPr>
          <p:cNvSpPr>
            <a:spLocks noGrp="1"/>
          </p:cNvSpPr>
          <p:nvPr>
            <p:ph type="body" sz="quarter" idx="17"/>
          </p:nvPr>
        </p:nvSpPr>
        <p:spPr>
          <a:xfrm>
            <a:off x="458022" y="2111168"/>
            <a:ext cx="6589985" cy="3947440"/>
          </a:xfrm>
        </p:spPr>
        <p:txBody>
          <a:bodyPr/>
          <a:lstStyle/>
          <a:p>
            <a:pPr algn="l"/>
            <a:r>
              <a:rPr lang="en-IE" dirty="0"/>
              <a:t>Diversification makes community economies less vulnerable and gives them a better chance to achieve future stability and growth. </a:t>
            </a:r>
          </a:p>
          <a:p>
            <a:pPr algn="l"/>
            <a:r>
              <a:rPr lang="en-IE" dirty="0"/>
              <a:t>Economic diversification, or the spreading of the workforce across a variety of industrial sectors, is one solution to the problems facing many communities. </a:t>
            </a:r>
          </a:p>
          <a:p>
            <a:pPr algn="l"/>
            <a:r>
              <a:rPr lang="en-IE" dirty="0"/>
              <a:t>Economic diversification can come in the form of the introduction of a new industry or the innovative expansion of an existing industry.</a:t>
            </a:r>
          </a:p>
          <a:p>
            <a:pPr algn="l"/>
            <a:r>
              <a:rPr lang="en-IE" dirty="0"/>
              <a:t>Let’s take a look at some examples..</a:t>
            </a:r>
          </a:p>
        </p:txBody>
      </p:sp>
      <p:pic>
        <p:nvPicPr>
          <p:cNvPr id="10" name="Picture Placeholder 9" descr="One glowing light bulb among rows of unlit bulbs">
            <a:extLst>
              <a:ext uri="{FF2B5EF4-FFF2-40B4-BE49-F238E27FC236}">
                <a16:creationId xmlns:a16="http://schemas.microsoft.com/office/drawing/2014/main" id="{1B0EC2B7-18C8-4F54-B1C2-00196BCF1184}"/>
              </a:ext>
            </a:extLst>
          </p:cNvPr>
          <p:cNvPicPr>
            <a:picLocks noGrp="1" noChangeAspect="1"/>
          </p:cNvPicPr>
          <p:nvPr>
            <p:ph type="pic" sz="quarter" idx="18"/>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7366240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626CAB-A839-4C29-91B5-B59A902371BF}"/>
              </a:ext>
            </a:extLst>
          </p:cNvPr>
          <p:cNvSpPr>
            <a:spLocks noGrp="1"/>
          </p:cNvSpPr>
          <p:nvPr>
            <p:ph type="body" sz="quarter" idx="13"/>
          </p:nvPr>
        </p:nvSpPr>
        <p:spPr>
          <a:xfrm>
            <a:off x="497927" y="477716"/>
            <a:ext cx="7407087" cy="697353"/>
          </a:xfrm>
          <a:solidFill>
            <a:srgbClr val="68BBAF"/>
          </a:solidFill>
        </p:spPr>
        <p:txBody>
          <a:bodyPr/>
          <a:lstStyle/>
          <a:p>
            <a:r>
              <a:rPr lang="en-IE" dirty="0">
                <a:solidFill>
                  <a:schemeClr val="bg1"/>
                </a:solidFill>
              </a:rPr>
              <a:t>Heritage Led Economic Diversification</a:t>
            </a:r>
          </a:p>
        </p:txBody>
      </p:sp>
      <p:sp>
        <p:nvSpPr>
          <p:cNvPr id="3" name="Text Placeholder 2">
            <a:extLst>
              <a:ext uri="{FF2B5EF4-FFF2-40B4-BE49-F238E27FC236}">
                <a16:creationId xmlns:a16="http://schemas.microsoft.com/office/drawing/2014/main" id="{8D49E6F5-D171-4C98-9DEE-507CE02815AF}"/>
              </a:ext>
            </a:extLst>
          </p:cNvPr>
          <p:cNvSpPr>
            <a:spLocks noGrp="1"/>
          </p:cNvSpPr>
          <p:nvPr>
            <p:ph type="body" sz="quarter" idx="14"/>
          </p:nvPr>
        </p:nvSpPr>
        <p:spPr>
          <a:xfrm>
            <a:off x="497926" y="1325835"/>
            <a:ext cx="7920859" cy="3975101"/>
          </a:xfrm>
        </p:spPr>
        <p:txBody>
          <a:bodyPr/>
          <a:lstStyle/>
          <a:p>
            <a:r>
              <a:rPr lang="en-IE" dirty="0"/>
              <a:t>A key aspect of sustainability is the preservation of local and built heritage and working to preserve or improve a sense of place in regeneration activities. Preservation of heritage is not just important for heritage sake. Heritage assets (natural, built and industrial) offer great potential for economic and community regeneration.</a:t>
            </a:r>
          </a:p>
          <a:p>
            <a:r>
              <a:rPr lang="en-IE" dirty="0"/>
              <a:t>Landscape heritage is a powerful resource to promote local economic activity from both the day and longer stay visitor economy.</a:t>
            </a:r>
          </a:p>
          <a:p>
            <a:r>
              <a:rPr lang="en-IE" dirty="0"/>
              <a:t>In terms of regeneration project planning and support, there are many schemes and funding programmes* available to help communities become actively involved in the conservation and interpretation of their local archaeological and cultural heritage sites.</a:t>
            </a:r>
          </a:p>
          <a:p>
            <a:endParaRPr lang="en-IE" dirty="0"/>
          </a:p>
        </p:txBody>
      </p:sp>
      <p:pic>
        <p:nvPicPr>
          <p:cNvPr id="5" name="Picture 4" descr="Stonehenge">
            <a:extLst>
              <a:ext uri="{FF2B5EF4-FFF2-40B4-BE49-F238E27FC236}">
                <a16:creationId xmlns:a16="http://schemas.microsoft.com/office/drawing/2014/main" id="{C92E50F0-61DE-4B3B-9263-C2E12A0FF5B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21132" y="30246"/>
            <a:ext cx="3598501" cy="2398415"/>
          </a:xfrm>
          <a:prstGeom prst="rect">
            <a:avLst/>
          </a:prstGeom>
        </p:spPr>
      </p:pic>
      <p:pic>
        <p:nvPicPr>
          <p:cNvPr id="9" name="Picture 8" descr="Alexandre III bridge in Paris">
            <a:extLst>
              <a:ext uri="{FF2B5EF4-FFF2-40B4-BE49-F238E27FC236}">
                <a16:creationId xmlns:a16="http://schemas.microsoft.com/office/drawing/2014/main" id="{5195A6F7-53D4-4D93-9E97-BB2ED4801A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21132" y="2504664"/>
            <a:ext cx="3554236" cy="2398415"/>
          </a:xfrm>
          <a:prstGeom prst="rect">
            <a:avLst/>
          </a:prstGeom>
        </p:spPr>
      </p:pic>
      <p:pic>
        <p:nvPicPr>
          <p:cNvPr id="11" name="Picture 10" descr="Person standing on top of a mountain">
            <a:extLst>
              <a:ext uri="{FF2B5EF4-FFF2-40B4-BE49-F238E27FC236}">
                <a16:creationId xmlns:a16="http://schemas.microsoft.com/office/drawing/2014/main" id="{A3499BCE-0CFE-471F-A172-63ACF4630F8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418786" y="4955629"/>
            <a:ext cx="3556581" cy="1902370"/>
          </a:xfrm>
          <a:prstGeom prst="rect">
            <a:avLst/>
          </a:prstGeom>
        </p:spPr>
      </p:pic>
      <p:sp>
        <p:nvSpPr>
          <p:cNvPr id="12" name="TextBox 11">
            <a:extLst>
              <a:ext uri="{FF2B5EF4-FFF2-40B4-BE49-F238E27FC236}">
                <a16:creationId xmlns:a16="http://schemas.microsoft.com/office/drawing/2014/main" id="{73577716-3E39-4321-87B1-85BE4D972E91}"/>
              </a:ext>
            </a:extLst>
          </p:cNvPr>
          <p:cNvSpPr txBox="1"/>
          <p:nvPr/>
        </p:nvSpPr>
        <p:spPr>
          <a:xfrm>
            <a:off x="3452849" y="6411859"/>
            <a:ext cx="4968283" cy="369332"/>
          </a:xfrm>
          <a:prstGeom prst="rect">
            <a:avLst/>
          </a:prstGeom>
          <a:solidFill>
            <a:srgbClr val="7F4182"/>
          </a:solidFill>
        </p:spPr>
        <p:txBody>
          <a:bodyPr wrap="none" rtlCol="0">
            <a:spAutoFit/>
          </a:bodyPr>
          <a:lstStyle/>
          <a:p>
            <a:r>
              <a:rPr lang="en-IE" dirty="0">
                <a:solidFill>
                  <a:schemeClr val="bg1"/>
                </a:solidFill>
              </a:rPr>
              <a:t>* We explore some of these in detail In Module 6</a:t>
            </a:r>
          </a:p>
        </p:txBody>
      </p:sp>
      <p:sp>
        <p:nvSpPr>
          <p:cNvPr id="4" name="TextBox 3">
            <a:extLst>
              <a:ext uri="{FF2B5EF4-FFF2-40B4-BE49-F238E27FC236}">
                <a16:creationId xmlns:a16="http://schemas.microsoft.com/office/drawing/2014/main" id="{439C0608-6B53-4223-B227-C6AE33411857}"/>
              </a:ext>
            </a:extLst>
          </p:cNvPr>
          <p:cNvSpPr txBox="1"/>
          <p:nvPr/>
        </p:nvSpPr>
        <p:spPr>
          <a:xfrm>
            <a:off x="0" y="0"/>
            <a:ext cx="2406869" cy="461665"/>
          </a:xfrm>
          <a:prstGeom prst="rect">
            <a:avLst/>
          </a:prstGeom>
          <a:solidFill>
            <a:srgbClr val="BA0A94"/>
          </a:solidFill>
        </p:spPr>
        <p:txBody>
          <a:bodyPr wrap="square" rtlCol="0">
            <a:spAutoFit/>
          </a:bodyPr>
          <a:lstStyle/>
          <a:p>
            <a:r>
              <a:rPr lang="en-IE" sz="2400" dirty="0">
                <a:solidFill>
                  <a:schemeClr val="bg1"/>
                </a:solidFill>
              </a:rPr>
              <a:t>OPPORTUNITY</a:t>
            </a:r>
          </a:p>
        </p:txBody>
      </p:sp>
    </p:spTree>
    <p:extLst>
      <p:ext uri="{BB962C8B-B14F-4D97-AF65-F5344CB8AC3E}">
        <p14:creationId xmlns:p14="http://schemas.microsoft.com/office/powerpoint/2010/main" val="32231774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Restart Communities - Iliuta Ion - Furrier, Dolhesti Village">
            <a:hlinkClick r:id="" action="ppaction://media"/>
            <a:extLst>
              <a:ext uri="{FF2B5EF4-FFF2-40B4-BE49-F238E27FC236}">
                <a16:creationId xmlns:a16="http://schemas.microsoft.com/office/drawing/2014/main" id="{65942F0D-DCAD-4053-9190-8F7839CC7205}"/>
              </a:ext>
            </a:extLst>
          </p:cNvPr>
          <p:cNvPicPr>
            <a:picLocks noRot="1" noChangeAspect="1"/>
          </p:cNvPicPr>
          <p:nvPr>
            <a:videoFile r:link="rId1"/>
          </p:nvPr>
        </p:nvPicPr>
        <p:blipFill>
          <a:blip r:embed="rId3"/>
          <a:stretch>
            <a:fillRect/>
          </a:stretch>
        </p:blipFill>
        <p:spPr>
          <a:xfrm>
            <a:off x="536028" y="137948"/>
            <a:ext cx="10834996" cy="6094686"/>
          </a:xfrm>
          <a:prstGeom prst="rect">
            <a:avLst/>
          </a:prstGeom>
        </p:spPr>
      </p:pic>
      <p:sp>
        <p:nvSpPr>
          <p:cNvPr id="4" name="TextBox 3">
            <a:extLst>
              <a:ext uri="{FF2B5EF4-FFF2-40B4-BE49-F238E27FC236}">
                <a16:creationId xmlns:a16="http://schemas.microsoft.com/office/drawing/2014/main" id="{80F8D34E-6995-4E7B-9CA1-E91D32B72D48}"/>
              </a:ext>
            </a:extLst>
          </p:cNvPr>
          <p:cNvSpPr txBox="1"/>
          <p:nvPr/>
        </p:nvSpPr>
        <p:spPr>
          <a:xfrm>
            <a:off x="0" y="5649029"/>
            <a:ext cx="12192000" cy="1200329"/>
          </a:xfrm>
          <a:prstGeom prst="rect">
            <a:avLst/>
          </a:prstGeom>
          <a:solidFill>
            <a:srgbClr val="7F4182"/>
          </a:solidFill>
        </p:spPr>
        <p:txBody>
          <a:bodyPr wrap="square">
            <a:spAutoFit/>
          </a:bodyPr>
          <a:lstStyle/>
          <a:p>
            <a:pPr algn="ctr"/>
            <a:r>
              <a:rPr lang="en-IE" sz="2400" dirty="0">
                <a:solidFill>
                  <a:schemeClr val="bg1"/>
                </a:solidFill>
              </a:rPr>
              <a:t>Brought to you by Restart+ Romania, this video introduces </a:t>
            </a:r>
            <a:r>
              <a:rPr lang="it-IT" sz="2400" dirty="0">
                <a:solidFill>
                  <a:schemeClr val="bg1"/>
                </a:solidFill>
              </a:rPr>
              <a:t>Iliuta Ion – Furrier from Dolhesti Village who discusses his work to keep traditional tailoring alive and the importance of passing on traditional heritage skills to the youth.</a:t>
            </a:r>
            <a:endParaRPr lang="en-IE" sz="2400" dirty="0">
              <a:solidFill>
                <a:schemeClr val="bg1"/>
              </a:solidFill>
            </a:endParaRPr>
          </a:p>
        </p:txBody>
      </p:sp>
    </p:spTree>
    <p:extLst>
      <p:ext uri="{BB962C8B-B14F-4D97-AF65-F5344CB8AC3E}">
        <p14:creationId xmlns:p14="http://schemas.microsoft.com/office/powerpoint/2010/main" val="98020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descr="A group of people wearing costumes&#10;&#10;Description automatically generated">
            <a:extLst>
              <a:ext uri="{FF2B5EF4-FFF2-40B4-BE49-F238E27FC236}">
                <a16:creationId xmlns:a16="http://schemas.microsoft.com/office/drawing/2014/main" id="{24FB1DC9-00A6-440F-8788-008ABD41AA66}"/>
              </a:ext>
            </a:extLst>
          </p:cNvPr>
          <p:cNvPicPr>
            <a:picLocks noGrp="1" noChangeAspect="1"/>
          </p:cNvPicPr>
          <p:nvPr>
            <p:ph type="pic" sz="quarter" idx="18"/>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
        <p:nvSpPr>
          <p:cNvPr id="6" name="TextBox 5">
            <a:extLst>
              <a:ext uri="{FF2B5EF4-FFF2-40B4-BE49-F238E27FC236}">
                <a16:creationId xmlns:a16="http://schemas.microsoft.com/office/drawing/2014/main" id="{0F46E6D3-A125-418E-8C7D-23A68F3A064F}"/>
              </a:ext>
            </a:extLst>
          </p:cNvPr>
          <p:cNvSpPr txBox="1"/>
          <p:nvPr/>
        </p:nvSpPr>
        <p:spPr>
          <a:xfrm>
            <a:off x="0" y="5671425"/>
            <a:ext cx="2291255" cy="1323439"/>
          </a:xfrm>
          <a:prstGeom prst="rect">
            <a:avLst/>
          </a:prstGeom>
          <a:solidFill>
            <a:srgbClr val="BA0A94"/>
          </a:solidFill>
        </p:spPr>
        <p:txBody>
          <a:bodyPr wrap="square" rtlCol="0">
            <a:spAutoFit/>
          </a:bodyPr>
          <a:lstStyle/>
          <a:p>
            <a:pPr algn="r"/>
            <a:r>
              <a:rPr lang="en-IE" sz="4000" dirty="0">
                <a:solidFill>
                  <a:schemeClr val="bg1"/>
                </a:solidFill>
              </a:rPr>
              <a:t>CASE STUDY</a:t>
            </a:r>
          </a:p>
        </p:txBody>
      </p:sp>
      <p:sp>
        <p:nvSpPr>
          <p:cNvPr id="2" name="Text Placeholder 1">
            <a:extLst>
              <a:ext uri="{FF2B5EF4-FFF2-40B4-BE49-F238E27FC236}">
                <a16:creationId xmlns:a16="http://schemas.microsoft.com/office/drawing/2014/main" id="{BFE29109-DE01-4E4C-AB13-C110089ACBDD}"/>
              </a:ext>
            </a:extLst>
          </p:cNvPr>
          <p:cNvSpPr>
            <a:spLocks noGrp="1"/>
          </p:cNvSpPr>
          <p:nvPr>
            <p:ph type="body" sz="quarter" idx="13"/>
          </p:nvPr>
        </p:nvSpPr>
        <p:spPr>
          <a:xfrm>
            <a:off x="3417570" y="80010"/>
            <a:ext cx="8618219" cy="1291231"/>
          </a:xfrm>
          <a:solidFill>
            <a:srgbClr val="68BBAF"/>
          </a:solidFill>
        </p:spPr>
        <p:txBody>
          <a:bodyPr>
            <a:normAutofit/>
          </a:bodyPr>
          <a:lstStyle/>
          <a:p>
            <a:r>
              <a:rPr lang="en-IE" dirty="0">
                <a:solidFill>
                  <a:schemeClr val="bg1"/>
                </a:solidFill>
              </a:rPr>
              <a:t>ARIGNA – Once a coal mine.. Now a award winning community tourism experience</a:t>
            </a:r>
          </a:p>
        </p:txBody>
      </p:sp>
      <p:sp>
        <p:nvSpPr>
          <p:cNvPr id="3" name="Text Placeholder 2">
            <a:extLst>
              <a:ext uri="{FF2B5EF4-FFF2-40B4-BE49-F238E27FC236}">
                <a16:creationId xmlns:a16="http://schemas.microsoft.com/office/drawing/2014/main" id="{1A8C6820-3DBD-49D3-8C08-5DE279F07763}"/>
              </a:ext>
            </a:extLst>
          </p:cNvPr>
          <p:cNvSpPr>
            <a:spLocks noGrp="1"/>
          </p:cNvSpPr>
          <p:nvPr>
            <p:ph type="body" sz="quarter" idx="14"/>
          </p:nvPr>
        </p:nvSpPr>
        <p:spPr>
          <a:xfrm>
            <a:off x="3417570" y="1511658"/>
            <a:ext cx="8618220" cy="3975101"/>
          </a:xfrm>
        </p:spPr>
        <p:txBody>
          <a:bodyPr/>
          <a:lstStyle/>
          <a:p>
            <a:r>
              <a:rPr lang="en-IE" b="1" i="0" dirty="0">
                <a:solidFill>
                  <a:srgbClr val="68BBAF"/>
                </a:solidFill>
                <a:effectLst/>
              </a:rPr>
              <a:t>Developing a  flagship  and  award  winning  heritage  project  in  the  </a:t>
            </a:r>
            <a:r>
              <a:rPr lang="en-IE" b="1" i="0" dirty="0" err="1">
                <a:solidFill>
                  <a:srgbClr val="68BBAF"/>
                </a:solidFill>
                <a:effectLst/>
              </a:rPr>
              <a:t>Arigna</a:t>
            </a:r>
            <a:r>
              <a:rPr lang="en-IE" b="1" i="0" dirty="0">
                <a:solidFill>
                  <a:srgbClr val="68BBAF"/>
                </a:solidFill>
                <a:effectLst/>
              </a:rPr>
              <a:t>  Mountains  of  North Roscommon, Ireland  has been a significant achievement for a local voluntary community group. </a:t>
            </a:r>
          </a:p>
          <a:p>
            <a:r>
              <a:rPr lang="en-IE" b="0" i="0" dirty="0">
                <a:effectLst/>
              </a:rPr>
              <a:t>With a legacy of  400  years  of  coal  mining  in  the  area,  the  closure  of  the  last  mine  in  1990  was  a  huge  blow both economically and socially. To put the impact of the loss of the Mines into context, the </a:t>
            </a:r>
            <a:r>
              <a:rPr lang="en-IE" b="0" i="0" dirty="0" err="1">
                <a:effectLst/>
              </a:rPr>
              <a:t>Arigna</a:t>
            </a:r>
            <a:r>
              <a:rPr lang="en-IE" b="0" i="0" dirty="0">
                <a:effectLst/>
              </a:rPr>
              <a:t> area has a population of approximately 500 people.  Upon closure of the mines in 1990, 260 jobs were lost. A further 200 direct jobs were lost to the area with the closure of the local power station.  </a:t>
            </a:r>
          </a:p>
          <a:p>
            <a:endParaRPr lang="en-IE" sz="400" dirty="0"/>
          </a:p>
          <a:p>
            <a:r>
              <a:rPr lang="en-IE" b="0" i="0" dirty="0">
                <a:effectLst/>
              </a:rPr>
              <a:t>The immediate effect of these closures yielded a loss in today’s terms of over €10 million from direct wages circulating in the area, clearly this had a devastating impact on the local economy. </a:t>
            </a:r>
          </a:p>
        </p:txBody>
      </p:sp>
      <p:sp>
        <p:nvSpPr>
          <p:cNvPr id="12" name="TextBox 11">
            <a:extLst>
              <a:ext uri="{FF2B5EF4-FFF2-40B4-BE49-F238E27FC236}">
                <a16:creationId xmlns:a16="http://schemas.microsoft.com/office/drawing/2014/main" id="{2E39573D-56DC-464B-B019-0A4411E3CC4D}"/>
              </a:ext>
            </a:extLst>
          </p:cNvPr>
          <p:cNvSpPr txBox="1"/>
          <p:nvPr/>
        </p:nvSpPr>
        <p:spPr>
          <a:xfrm>
            <a:off x="-1" y="452376"/>
            <a:ext cx="2049517" cy="1200329"/>
          </a:xfrm>
          <a:prstGeom prst="rect">
            <a:avLst/>
          </a:prstGeom>
          <a:solidFill>
            <a:srgbClr val="68BB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400" b="0" i="0" u="none" strike="noStrike" kern="1200" cap="none" spc="0" normalizeH="0" baseline="0" noProof="0" dirty="0">
                <a:ln>
                  <a:noFill/>
                </a:ln>
                <a:solidFill>
                  <a:prstClr val="white"/>
                </a:solidFill>
                <a:effectLst/>
                <a:uLnTx/>
                <a:uFillTx/>
                <a:latin typeface="Calibri" panose="020F0502020204030204"/>
                <a:ea typeface="+mn-ea"/>
                <a:cs typeface="+mn-cs"/>
              </a:rPr>
              <a:t>Heritage led ECONOMIC</a:t>
            </a:r>
          </a:p>
          <a:p>
            <a:pPr marL="0" marR="0" lvl="0" indent="0" algn="ctr" defTabSz="914400" rtl="0" eaLnBrk="1" fontAlgn="auto" latinLnBrk="0" hangingPunct="1">
              <a:lnSpc>
                <a:spcPct val="100000"/>
              </a:lnSpc>
              <a:spcBef>
                <a:spcPts val="0"/>
              </a:spcBef>
              <a:spcAft>
                <a:spcPts val="0"/>
              </a:spcAft>
              <a:buClrTx/>
              <a:buSzTx/>
              <a:buFontTx/>
              <a:buNone/>
              <a:tabLst/>
              <a:defRPr/>
            </a:pPr>
            <a:r>
              <a:rPr lang="en-IE" sz="2400" dirty="0">
                <a:solidFill>
                  <a:prstClr val="white"/>
                </a:solidFill>
                <a:latin typeface="Calibri" panose="020F0502020204030204"/>
              </a:rPr>
              <a:t>diversification</a:t>
            </a:r>
            <a:endParaRPr kumimoji="0" lang="en-IE"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Graphic 4" descr="Sunflower">
            <a:extLst>
              <a:ext uri="{FF2B5EF4-FFF2-40B4-BE49-F238E27FC236}">
                <a16:creationId xmlns:a16="http://schemas.microsoft.com/office/drawing/2014/main" id="{F3000FC6-99B9-4CE4-AD96-8EC69B7C3C5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9137" y="5659621"/>
            <a:ext cx="1218841" cy="1218841"/>
          </a:xfrm>
          <a:prstGeom prst="rect">
            <a:avLst/>
          </a:prstGeom>
        </p:spPr>
      </p:pic>
    </p:spTree>
    <p:extLst>
      <p:ext uri="{BB962C8B-B14F-4D97-AF65-F5344CB8AC3E}">
        <p14:creationId xmlns:p14="http://schemas.microsoft.com/office/powerpoint/2010/main" val="36792722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descr="A group of people wearing costumes&#10;&#10;Description automatically generated">
            <a:extLst>
              <a:ext uri="{FF2B5EF4-FFF2-40B4-BE49-F238E27FC236}">
                <a16:creationId xmlns:a16="http://schemas.microsoft.com/office/drawing/2014/main" id="{24FB1DC9-00A6-440F-8788-008ABD41AA66}"/>
              </a:ext>
            </a:extLst>
          </p:cNvPr>
          <p:cNvPicPr>
            <a:picLocks noGrp="1" noChangeAspect="1"/>
          </p:cNvPicPr>
          <p:nvPr>
            <p:ph type="pic" sz="quarter" idx="18"/>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
        <p:nvSpPr>
          <p:cNvPr id="6" name="TextBox 5">
            <a:extLst>
              <a:ext uri="{FF2B5EF4-FFF2-40B4-BE49-F238E27FC236}">
                <a16:creationId xmlns:a16="http://schemas.microsoft.com/office/drawing/2014/main" id="{0F46E6D3-A125-418E-8C7D-23A68F3A064F}"/>
              </a:ext>
            </a:extLst>
          </p:cNvPr>
          <p:cNvSpPr txBox="1"/>
          <p:nvPr/>
        </p:nvSpPr>
        <p:spPr>
          <a:xfrm>
            <a:off x="0" y="5671425"/>
            <a:ext cx="2291255" cy="1323439"/>
          </a:xfrm>
          <a:prstGeom prst="rect">
            <a:avLst/>
          </a:prstGeom>
          <a:solidFill>
            <a:srgbClr val="BA0A94"/>
          </a:solidFill>
        </p:spPr>
        <p:txBody>
          <a:bodyPr wrap="square" rtlCol="0">
            <a:spAutoFit/>
          </a:bodyPr>
          <a:lstStyle/>
          <a:p>
            <a:pPr algn="r"/>
            <a:r>
              <a:rPr lang="en-IE" sz="4000" dirty="0">
                <a:solidFill>
                  <a:schemeClr val="bg1"/>
                </a:solidFill>
              </a:rPr>
              <a:t>CASE STUDY</a:t>
            </a:r>
          </a:p>
        </p:txBody>
      </p:sp>
      <p:sp>
        <p:nvSpPr>
          <p:cNvPr id="2" name="Text Placeholder 1">
            <a:extLst>
              <a:ext uri="{FF2B5EF4-FFF2-40B4-BE49-F238E27FC236}">
                <a16:creationId xmlns:a16="http://schemas.microsoft.com/office/drawing/2014/main" id="{BFE29109-DE01-4E4C-AB13-C110089ACBDD}"/>
              </a:ext>
            </a:extLst>
          </p:cNvPr>
          <p:cNvSpPr>
            <a:spLocks noGrp="1"/>
          </p:cNvSpPr>
          <p:nvPr>
            <p:ph type="body" sz="quarter" idx="13"/>
          </p:nvPr>
        </p:nvSpPr>
        <p:spPr>
          <a:xfrm>
            <a:off x="3417570" y="80010"/>
            <a:ext cx="8618219" cy="1291231"/>
          </a:xfrm>
          <a:solidFill>
            <a:srgbClr val="68BBAF"/>
          </a:solidFill>
        </p:spPr>
        <p:txBody>
          <a:bodyPr>
            <a:normAutofit/>
          </a:bodyPr>
          <a:lstStyle/>
          <a:p>
            <a:r>
              <a:rPr lang="en-IE" dirty="0">
                <a:solidFill>
                  <a:schemeClr val="bg1"/>
                </a:solidFill>
              </a:rPr>
              <a:t>ARIGNA – Once a coal mine.. Now a award winning community tourism experience</a:t>
            </a:r>
          </a:p>
        </p:txBody>
      </p:sp>
      <p:sp>
        <p:nvSpPr>
          <p:cNvPr id="3" name="Text Placeholder 2">
            <a:extLst>
              <a:ext uri="{FF2B5EF4-FFF2-40B4-BE49-F238E27FC236}">
                <a16:creationId xmlns:a16="http://schemas.microsoft.com/office/drawing/2014/main" id="{1A8C6820-3DBD-49D3-8C08-5DE279F07763}"/>
              </a:ext>
            </a:extLst>
          </p:cNvPr>
          <p:cNvSpPr>
            <a:spLocks noGrp="1"/>
          </p:cNvSpPr>
          <p:nvPr>
            <p:ph type="body" sz="quarter" idx="14"/>
          </p:nvPr>
        </p:nvSpPr>
        <p:spPr>
          <a:xfrm>
            <a:off x="3417570" y="1511658"/>
            <a:ext cx="8618220" cy="4500259"/>
          </a:xfrm>
        </p:spPr>
        <p:txBody>
          <a:bodyPr/>
          <a:lstStyle/>
          <a:p>
            <a:r>
              <a:rPr lang="en-IE" b="0" i="0" dirty="0">
                <a:effectLst/>
              </a:rPr>
              <a:t>In late 1997 with great foresight, entrepreneurial spirit and commitment, </a:t>
            </a:r>
            <a:r>
              <a:rPr lang="en-IE" b="0" i="0" dirty="0" err="1">
                <a:effectLst/>
              </a:rPr>
              <a:t>Arigna</a:t>
            </a:r>
            <a:r>
              <a:rPr lang="en-IE" b="0" i="0" dirty="0">
                <a:effectLst/>
              </a:rPr>
              <a:t> Energy Valley Company Ltd. was established to lead the heritage tourism development and infrastructure investment for </a:t>
            </a:r>
            <a:r>
              <a:rPr lang="en-IE" b="0" i="0" dirty="0" err="1">
                <a:effectLst/>
              </a:rPr>
              <a:t>Arigna</a:t>
            </a:r>
            <a:r>
              <a:rPr lang="en-IE" b="0" i="0" dirty="0">
                <a:effectLst/>
              </a:rPr>
              <a:t> Mining Experience – Irelands only coal mining heritage centre.</a:t>
            </a:r>
          </a:p>
          <a:p>
            <a:r>
              <a:rPr lang="en-IE" b="0" i="0" dirty="0">
                <a:effectLst/>
              </a:rPr>
              <a:t>A  community’s  cultural,  historic,  and  natural  resources  are  valuable  and  irreplaceable. By investing  in  their  industrial  and  energy  heritage,  the </a:t>
            </a:r>
            <a:r>
              <a:rPr lang="en-IE" b="0" i="0" dirty="0" err="1">
                <a:effectLst/>
              </a:rPr>
              <a:t>Arigna</a:t>
            </a:r>
            <a:r>
              <a:rPr lang="en-IE" b="0" i="0" dirty="0">
                <a:effectLst/>
              </a:rPr>
              <a:t>,  North  Roscommon area  can reinforce its identity,  helped to  preserve  its  cultural  heritage. Through storytelling, the </a:t>
            </a:r>
            <a:r>
              <a:rPr lang="en-IE" b="0" i="0" dirty="0" err="1">
                <a:effectLst/>
              </a:rPr>
              <a:t>Arigna</a:t>
            </a:r>
            <a:r>
              <a:rPr lang="en-IE" b="0" i="0" dirty="0">
                <a:effectLst/>
              </a:rPr>
              <a:t> Mining Experience provides an  accurate  interpretation  of resources,  provides an authentic  visitor  learning  experience  and  stimulates  much needed revenue locally from its </a:t>
            </a:r>
            <a:r>
              <a:rPr lang="en-IE" dirty="0"/>
              <a:t>rich </a:t>
            </a:r>
            <a:r>
              <a:rPr lang="en-IE" b="0" i="0" dirty="0">
                <a:effectLst/>
              </a:rPr>
              <a:t>cultural and heritage resources. </a:t>
            </a:r>
            <a:br>
              <a:rPr lang="en-IE" b="0" i="0" dirty="0">
                <a:effectLst/>
              </a:rPr>
            </a:br>
            <a:endParaRPr lang="en-IE" dirty="0"/>
          </a:p>
          <a:p>
            <a:r>
              <a:rPr lang="en-IE" dirty="0">
                <a:solidFill>
                  <a:srgbClr val="7F4182"/>
                </a:solidFill>
              </a:rPr>
              <a:t>FIND OUT MORE: </a:t>
            </a:r>
            <a:r>
              <a:rPr lang="en-IE" dirty="0">
                <a:hlinkClick r:id="rId4"/>
              </a:rPr>
              <a:t>www.arignaminingexperience.ie</a:t>
            </a:r>
            <a:r>
              <a:rPr lang="en-IE" dirty="0"/>
              <a:t>  </a:t>
            </a:r>
          </a:p>
        </p:txBody>
      </p:sp>
      <p:pic>
        <p:nvPicPr>
          <p:cNvPr id="5" name="Graphic 4" descr="Sunflower">
            <a:extLst>
              <a:ext uri="{FF2B5EF4-FFF2-40B4-BE49-F238E27FC236}">
                <a16:creationId xmlns:a16="http://schemas.microsoft.com/office/drawing/2014/main" id="{F3000FC6-99B9-4CE4-AD96-8EC69B7C3C5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9137" y="5659621"/>
            <a:ext cx="1218841" cy="1218841"/>
          </a:xfrm>
          <a:prstGeom prst="rect">
            <a:avLst/>
          </a:prstGeom>
        </p:spPr>
      </p:pic>
      <p:sp>
        <p:nvSpPr>
          <p:cNvPr id="4" name="TextBox 3">
            <a:extLst>
              <a:ext uri="{FF2B5EF4-FFF2-40B4-BE49-F238E27FC236}">
                <a16:creationId xmlns:a16="http://schemas.microsoft.com/office/drawing/2014/main" id="{008DACA2-4951-4C09-95AD-05D681764DA9}"/>
              </a:ext>
            </a:extLst>
          </p:cNvPr>
          <p:cNvSpPr txBox="1"/>
          <p:nvPr/>
        </p:nvSpPr>
        <p:spPr>
          <a:xfrm>
            <a:off x="-1" y="452376"/>
            <a:ext cx="2049517" cy="1200329"/>
          </a:xfrm>
          <a:prstGeom prst="rect">
            <a:avLst/>
          </a:prstGeom>
          <a:solidFill>
            <a:srgbClr val="68BB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400" b="0" i="0" u="none" strike="noStrike" kern="1200" cap="none" spc="0" normalizeH="0" baseline="0" noProof="0" dirty="0">
                <a:ln>
                  <a:noFill/>
                </a:ln>
                <a:solidFill>
                  <a:prstClr val="white"/>
                </a:solidFill>
                <a:effectLst/>
                <a:uLnTx/>
                <a:uFillTx/>
                <a:latin typeface="Calibri" panose="020F0502020204030204"/>
                <a:ea typeface="+mn-ea"/>
                <a:cs typeface="+mn-cs"/>
              </a:rPr>
              <a:t>Heritage led ECONOMIC</a:t>
            </a:r>
          </a:p>
          <a:p>
            <a:pPr marL="0" marR="0" lvl="0" indent="0" algn="ctr" defTabSz="914400" rtl="0" eaLnBrk="1" fontAlgn="auto" latinLnBrk="0" hangingPunct="1">
              <a:lnSpc>
                <a:spcPct val="100000"/>
              </a:lnSpc>
              <a:spcBef>
                <a:spcPts val="0"/>
              </a:spcBef>
              <a:spcAft>
                <a:spcPts val="0"/>
              </a:spcAft>
              <a:buClrTx/>
              <a:buSzTx/>
              <a:buFontTx/>
              <a:buNone/>
              <a:tabLst/>
              <a:defRPr/>
            </a:pPr>
            <a:r>
              <a:rPr lang="en-IE" sz="2400" dirty="0">
                <a:solidFill>
                  <a:prstClr val="white"/>
                </a:solidFill>
                <a:latin typeface="Calibri" panose="020F0502020204030204"/>
              </a:rPr>
              <a:t>diversification</a:t>
            </a:r>
            <a:endParaRPr kumimoji="0" lang="en-IE"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99852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626CAB-A839-4C29-91B5-B59A902371BF}"/>
              </a:ext>
            </a:extLst>
          </p:cNvPr>
          <p:cNvSpPr>
            <a:spLocks noGrp="1"/>
          </p:cNvSpPr>
          <p:nvPr>
            <p:ph type="body" sz="quarter" idx="13"/>
          </p:nvPr>
        </p:nvSpPr>
        <p:spPr>
          <a:xfrm>
            <a:off x="462170" y="753163"/>
            <a:ext cx="7407087" cy="1249026"/>
          </a:xfrm>
          <a:solidFill>
            <a:srgbClr val="68BBAF"/>
          </a:solidFill>
        </p:spPr>
        <p:txBody>
          <a:bodyPr>
            <a:normAutofit fontScale="92500" lnSpcReduction="20000"/>
          </a:bodyPr>
          <a:lstStyle/>
          <a:p>
            <a:r>
              <a:rPr lang="en-IE" dirty="0">
                <a:solidFill>
                  <a:schemeClr val="bg1"/>
                </a:solidFill>
              </a:rPr>
              <a:t>Technology to enable Economically Diverse and SMART Cities, Towns and Villages of the Future</a:t>
            </a:r>
          </a:p>
          <a:p>
            <a:endParaRPr lang="en-IE" dirty="0">
              <a:solidFill>
                <a:schemeClr val="bg1"/>
              </a:solidFill>
            </a:endParaRPr>
          </a:p>
        </p:txBody>
      </p:sp>
      <p:sp>
        <p:nvSpPr>
          <p:cNvPr id="3" name="Text Placeholder 2">
            <a:extLst>
              <a:ext uri="{FF2B5EF4-FFF2-40B4-BE49-F238E27FC236}">
                <a16:creationId xmlns:a16="http://schemas.microsoft.com/office/drawing/2014/main" id="{8D49E6F5-D171-4C98-9DEE-507CE02815AF}"/>
              </a:ext>
            </a:extLst>
          </p:cNvPr>
          <p:cNvSpPr>
            <a:spLocks noGrp="1"/>
          </p:cNvSpPr>
          <p:nvPr>
            <p:ph type="body" sz="quarter" idx="14"/>
          </p:nvPr>
        </p:nvSpPr>
        <p:spPr>
          <a:xfrm>
            <a:off x="497927" y="2129736"/>
            <a:ext cx="7174626" cy="3975101"/>
          </a:xfrm>
        </p:spPr>
        <p:txBody>
          <a:bodyPr/>
          <a:lstStyle/>
          <a:p>
            <a:pPr algn="just"/>
            <a:r>
              <a:rPr lang="en-IE" dirty="0"/>
              <a:t>Over the years, technology has revolutionized our world and daily lives. The EU’s Digital Strategy aims to make this transformation work for people and businesses and has sustainability at its core in that it is working towards a climate-neutral Europe by 2050.</a:t>
            </a:r>
          </a:p>
          <a:p>
            <a:pPr algn="just"/>
            <a:r>
              <a:rPr lang="en-IE" dirty="0"/>
              <a:t>Technological changes have a huge role to play in communities in terms of recycling, waste minimisation, substitution of materials, changed production processes, pollution control, more efficient usage of resources and as well as inspiring new ways of working and living</a:t>
            </a:r>
          </a:p>
          <a:p>
            <a:endParaRPr lang="en-IE" dirty="0"/>
          </a:p>
        </p:txBody>
      </p:sp>
      <p:pic>
        <p:nvPicPr>
          <p:cNvPr id="14" name="Picture 13" descr="A picture containing kite, blue&#10;&#10;Description automatically generated">
            <a:extLst>
              <a:ext uri="{FF2B5EF4-FFF2-40B4-BE49-F238E27FC236}">
                <a16:creationId xmlns:a16="http://schemas.microsoft.com/office/drawing/2014/main" id="{E94DCCD7-7231-4975-BFA0-DEF959248FDB}"/>
              </a:ext>
            </a:extLst>
          </p:cNvPr>
          <p:cNvPicPr>
            <a:picLocks noChangeAspect="1"/>
          </p:cNvPicPr>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7869257" y="390201"/>
            <a:ext cx="4241727" cy="2829199"/>
          </a:xfrm>
          <a:prstGeom prst="rect">
            <a:avLst/>
          </a:prstGeom>
        </p:spPr>
      </p:pic>
      <p:pic>
        <p:nvPicPr>
          <p:cNvPr id="17" name="Picture 16" descr="A picture containing map, outdoor, text, group&#10;&#10;Description automatically generated">
            <a:extLst>
              <a:ext uri="{FF2B5EF4-FFF2-40B4-BE49-F238E27FC236}">
                <a16:creationId xmlns:a16="http://schemas.microsoft.com/office/drawing/2014/main" id="{6AB0F831-1A14-48F6-8594-E8C5FD73D18C}"/>
              </a:ext>
            </a:extLst>
          </p:cNvPr>
          <p:cNvPicPr>
            <a:picLocks noChangeAspect="1"/>
          </p:cNvPicPr>
          <p:nvPr/>
        </p:nvPicPr>
        <p:blipFill>
          <a:blip r:embed="rId4" cstate="screen">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7856630" y="3313385"/>
            <a:ext cx="4335370" cy="2943717"/>
          </a:xfrm>
          <a:prstGeom prst="rect">
            <a:avLst/>
          </a:prstGeom>
        </p:spPr>
      </p:pic>
      <p:sp>
        <p:nvSpPr>
          <p:cNvPr id="18" name="TextBox 17">
            <a:extLst>
              <a:ext uri="{FF2B5EF4-FFF2-40B4-BE49-F238E27FC236}">
                <a16:creationId xmlns:a16="http://schemas.microsoft.com/office/drawing/2014/main" id="{5E100012-DBB0-400A-843F-200DCE686C67}"/>
              </a:ext>
            </a:extLst>
          </p:cNvPr>
          <p:cNvSpPr txBox="1"/>
          <p:nvPr/>
        </p:nvSpPr>
        <p:spPr>
          <a:xfrm>
            <a:off x="5129048" y="6943334"/>
            <a:ext cx="6017025" cy="230832"/>
          </a:xfrm>
          <a:prstGeom prst="rect">
            <a:avLst/>
          </a:prstGeom>
          <a:noFill/>
        </p:spPr>
        <p:txBody>
          <a:bodyPr wrap="square" rtlCol="0">
            <a:spAutoFit/>
          </a:bodyPr>
          <a:lstStyle/>
          <a:p>
            <a:r>
              <a:rPr lang="en-IE" sz="900">
                <a:hlinkClick r:id="rId5" tooltip="https://medium.com/inovatink/improved-smart-waste-management-for-smart-city-7387a11f6204"/>
              </a:rPr>
              <a:t>This Photo</a:t>
            </a:r>
            <a:r>
              <a:rPr lang="en-IE" sz="900"/>
              <a:t> by Unknown Author is licensed under </a:t>
            </a:r>
            <a:r>
              <a:rPr lang="en-IE" sz="900">
                <a:hlinkClick r:id="rId6" tooltip="https://creativecommons.org/licenses/by/3.0/"/>
              </a:rPr>
              <a:t>CC BY</a:t>
            </a:r>
            <a:endParaRPr lang="en-IE" sz="900"/>
          </a:p>
        </p:txBody>
      </p:sp>
      <p:sp>
        <p:nvSpPr>
          <p:cNvPr id="20" name="TextBox 19">
            <a:extLst>
              <a:ext uri="{FF2B5EF4-FFF2-40B4-BE49-F238E27FC236}">
                <a16:creationId xmlns:a16="http://schemas.microsoft.com/office/drawing/2014/main" id="{A3D3FA25-DF2C-4927-897A-B1C3082B4604}"/>
              </a:ext>
            </a:extLst>
          </p:cNvPr>
          <p:cNvSpPr txBox="1"/>
          <p:nvPr/>
        </p:nvSpPr>
        <p:spPr>
          <a:xfrm>
            <a:off x="0" y="0"/>
            <a:ext cx="2406869" cy="461665"/>
          </a:xfrm>
          <a:prstGeom prst="rect">
            <a:avLst/>
          </a:prstGeom>
          <a:solidFill>
            <a:srgbClr val="BA0A94"/>
          </a:solidFill>
        </p:spPr>
        <p:txBody>
          <a:bodyPr wrap="square" rtlCol="0">
            <a:spAutoFit/>
          </a:bodyPr>
          <a:lstStyle/>
          <a:p>
            <a:r>
              <a:rPr lang="en-IE" sz="2400" dirty="0">
                <a:solidFill>
                  <a:schemeClr val="bg1"/>
                </a:solidFill>
              </a:rPr>
              <a:t>OPPORTUNITY</a:t>
            </a:r>
          </a:p>
        </p:txBody>
      </p:sp>
    </p:spTree>
    <p:extLst>
      <p:ext uri="{BB962C8B-B14F-4D97-AF65-F5344CB8AC3E}">
        <p14:creationId xmlns:p14="http://schemas.microsoft.com/office/powerpoint/2010/main" val="14055958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scene, water, boat, pier&#10;&#10;Description automatically generated">
            <a:extLst>
              <a:ext uri="{FF2B5EF4-FFF2-40B4-BE49-F238E27FC236}">
                <a16:creationId xmlns:a16="http://schemas.microsoft.com/office/drawing/2014/main" id="{5D2E2705-BA02-4A06-B005-366AC8E01F11}"/>
              </a:ext>
            </a:extLst>
          </p:cNvPr>
          <p:cNvPicPr>
            <a:picLocks noGrp="1" noChangeAspect="1"/>
          </p:cNvPicPr>
          <p:nvPr>
            <p:ph type="pic" sz="quarter" idx="18"/>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
        <p:nvSpPr>
          <p:cNvPr id="3" name="Text Placeholder 2">
            <a:extLst>
              <a:ext uri="{FF2B5EF4-FFF2-40B4-BE49-F238E27FC236}">
                <a16:creationId xmlns:a16="http://schemas.microsoft.com/office/drawing/2014/main" id="{828B909B-43F0-4879-AA5B-CF3F85FEDD9C}"/>
              </a:ext>
            </a:extLst>
          </p:cNvPr>
          <p:cNvSpPr>
            <a:spLocks noGrp="1"/>
          </p:cNvSpPr>
          <p:nvPr>
            <p:ph type="body" sz="quarter" idx="13"/>
          </p:nvPr>
        </p:nvSpPr>
        <p:spPr>
          <a:xfrm>
            <a:off x="493666" y="675790"/>
            <a:ext cx="5729583" cy="697353"/>
          </a:xfrm>
        </p:spPr>
        <p:txBody>
          <a:bodyPr/>
          <a:lstStyle/>
          <a:p>
            <a:r>
              <a:rPr lang="en-IE" dirty="0">
                <a:solidFill>
                  <a:srgbClr val="68BBAF"/>
                </a:solidFill>
              </a:rPr>
              <a:t>European Smart Cities</a:t>
            </a:r>
          </a:p>
        </p:txBody>
      </p:sp>
      <p:sp>
        <p:nvSpPr>
          <p:cNvPr id="4" name="Text Placeholder 3">
            <a:extLst>
              <a:ext uri="{FF2B5EF4-FFF2-40B4-BE49-F238E27FC236}">
                <a16:creationId xmlns:a16="http://schemas.microsoft.com/office/drawing/2014/main" id="{8DAE0911-2C00-4EDD-BC90-8AC1EC6F9893}"/>
              </a:ext>
            </a:extLst>
          </p:cNvPr>
          <p:cNvSpPr>
            <a:spLocks noGrp="1"/>
          </p:cNvSpPr>
          <p:nvPr>
            <p:ph type="body" sz="quarter" idx="14"/>
          </p:nvPr>
        </p:nvSpPr>
        <p:spPr>
          <a:xfrm>
            <a:off x="378372" y="1603098"/>
            <a:ext cx="6849742" cy="3975101"/>
          </a:xfrm>
        </p:spPr>
        <p:txBody>
          <a:bodyPr/>
          <a:lstStyle/>
          <a:p>
            <a:r>
              <a:rPr lang="en-IE" dirty="0"/>
              <a:t>The European Commission defines Smart Cities as places where traditional networks and services are made more efficient with the use of digital and telecommunication technologies for the benefit of its inhabitants and businesses.</a:t>
            </a:r>
          </a:p>
          <a:p>
            <a:r>
              <a:rPr lang="en-IE" dirty="0"/>
              <a:t>A smart city goes beyond the use of information and communication technologies (ICT) for better resource use and less emissions. It means smarter urban transport networks, upgraded water supply and waste disposal facilities and more efficient ways to light and heat buildings. It also means a more interactive and responsive city administration, safer public spaces and meeting the needs of an ageing population.</a:t>
            </a:r>
          </a:p>
        </p:txBody>
      </p:sp>
      <p:sp>
        <p:nvSpPr>
          <p:cNvPr id="5" name="TextBox 4">
            <a:extLst>
              <a:ext uri="{FF2B5EF4-FFF2-40B4-BE49-F238E27FC236}">
                <a16:creationId xmlns:a16="http://schemas.microsoft.com/office/drawing/2014/main" id="{51B9A7C1-D3BE-4139-BF64-6FF1122FB44C}"/>
              </a:ext>
            </a:extLst>
          </p:cNvPr>
          <p:cNvSpPr txBox="1"/>
          <p:nvPr/>
        </p:nvSpPr>
        <p:spPr>
          <a:xfrm>
            <a:off x="6302828" y="6494621"/>
            <a:ext cx="1850571" cy="246221"/>
          </a:xfrm>
          <a:prstGeom prst="rect">
            <a:avLst/>
          </a:prstGeom>
          <a:noFill/>
        </p:spPr>
        <p:txBody>
          <a:bodyPr wrap="square" rtlCol="0">
            <a:spAutoFit/>
          </a:bodyPr>
          <a:lstStyle/>
          <a:p>
            <a:r>
              <a:rPr lang="en-IE" sz="1000" dirty="0">
                <a:hlinkClick r:id="rId4"/>
              </a:rPr>
              <a:t>Source: European Commission</a:t>
            </a:r>
            <a:endParaRPr lang="en-IE" sz="1000" dirty="0"/>
          </a:p>
        </p:txBody>
      </p:sp>
    </p:spTree>
    <p:extLst>
      <p:ext uri="{BB962C8B-B14F-4D97-AF65-F5344CB8AC3E}">
        <p14:creationId xmlns:p14="http://schemas.microsoft.com/office/powerpoint/2010/main" val="16044222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F7F8C04C-0E10-47EE-93C6-C9CC940EC6C5}"/>
              </a:ext>
            </a:extLst>
          </p:cNvPr>
          <p:cNvSpPr>
            <a:spLocks noGrp="1"/>
          </p:cNvSpPr>
          <p:nvPr>
            <p:ph type="pic" sz="quarter" idx="18"/>
          </p:nvPr>
        </p:nvSpPr>
        <p:spPr/>
      </p:sp>
      <p:sp>
        <p:nvSpPr>
          <p:cNvPr id="3" name="Text Placeholder 2">
            <a:extLst>
              <a:ext uri="{FF2B5EF4-FFF2-40B4-BE49-F238E27FC236}">
                <a16:creationId xmlns:a16="http://schemas.microsoft.com/office/drawing/2014/main" id="{828B909B-43F0-4879-AA5B-CF3F85FEDD9C}"/>
              </a:ext>
            </a:extLst>
          </p:cNvPr>
          <p:cNvSpPr>
            <a:spLocks noGrp="1"/>
          </p:cNvSpPr>
          <p:nvPr>
            <p:ph type="body" sz="quarter" idx="13"/>
          </p:nvPr>
        </p:nvSpPr>
        <p:spPr>
          <a:xfrm>
            <a:off x="493666" y="468086"/>
            <a:ext cx="6238211" cy="793509"/>
          </a:xfrm>
        </p:spPr>
        <p:txBody>
          <a:bodyPr>
            <a:normAutofit fontScale="92500"/>
          </a:bodyPr>
          <a:lstStyle/>
          <a:p>
            <a:r>
              <a:rPr lang="en-IE" dirty="0">
                <a:solidFill>
                  <a:srgbClr val="68BBAF"/>
                </a:solidFill>
              </a:rPr>
              <a:t>European Smart Cities are built on:</a:t>
            </a:r>
          </a:p>
        </p:txBody>
      </p:sp>
      <p:sp>
        <p:nvSpPr>
          <p:cNvPr id="4" name="Text Placeholder 3">
            <a:extLst>
              <a:ext uri="{FF2B5EF4-FFF2-40B4-BE49-F238E27FC236}">
                <a16:creationId xmlns:a16="http://schemas.microsoft.com/office/drawing/2014/main" id="{8DAE0911-2C00-4EDD-BC90-8AC1EC6F9893}"/>
              </a:ext>
            </a:extLst>
          </p:cNvPr>
          <p:cNvSpPr>
            <a:spLocks noGrp="1"/>
          </p:cNvSpPr>
          <p:nvPr>
            <p:ph type="body" sz="quarter" idx="14"/>
          </p:nvPr>
        </p:nvSpPr>
        <p:spPr>
          <a:xfrm>
            <a:off x="280401" y="1441449"/>
            <a:ext cx="6849742" cy="3975101"/>
          </a:xfrm>
        </p:spPr>
        <p:txBody>
          <a:bodyPr/>
          <a:lstStyle/>
          <a:p>
            <a:pPr marL="342900" indent="-342900">
              <a:buFont typeface="Arial" panose="020B0604020202020204" pitchFamily="34" charset="0"/>
              <a:buChar char="•"/>
            </a:pPr>
            <a:r>
              <a:rPr lang="en-IE" dirty="0"/>
              <a:t>sustainable urban mobility</a:t>
            </a:r>
          </a:p>
          <a:p>
            <a:pPr marL="342900" indent="-342900">
              <a:buFont typeface="Arial" panose="020B0604020202020204" pitchFamily="34" charset="0"/>
              <a:buChar char="•"/>
            </a:pPr>
            <a:r>
              <a:rPr lang="en-IE" dirty="0"/>
              <a:t>sustainable districts and built environment</a:t>
            </a:r>
          </a:p>
          <a:p>
            <a:pPr marL="342900" indent="-342900">
              <a:buFont typeface="Arial" panose="020B0604020202020204" pitchFamily="34" charset="0"/>
              <a:buChar char="•"/>
            </a:pPr>
            <a:r>
              <a:rPr lang="en-IE" dirty="0"/>
              <a:t>integrated infrastructures and processes in energy, information and communication technologies and transport</a:t>
            </a:r>
          </a:p>
          <a:p>
            <a:pPr marL="342900" indent="-342900">
              <a:buFont typeface="Arial" panose="020B0604020202020204" pitchFamily="34" charset="0"/>
              <a:buChar char="•"/>
            </a:pPr>
            <a:r>
              <a:rPr lang="en-IE" dirty="0"/>
              <a:t>citizen focus</a:t>
            </a:r>
          </a:p>
          <a:p>
            <a:pPr marL="342900" indent="-342900">
              <a:buFont typeface="Arial" panose="020B0604020202020204" pitchFamily="34" charset="0"/>
              <a:buChar char="•"/>
            </a:pPr>
            <a:r>
              <a:rPr lang="en-IE" dirty="0"/>
              <a:t>integrated planning and management</a:t>
            </a:r>
          </a:p>
          <a:p>
            <a:pPr marL="342900" indent="-342900">
              <a:buFont typeface="Arial" panose="020B0604020202020204" pitchFamily="34" charset="0"/>
              <a:buChar char="•"/>
            </a:pPr>
            <a:r>
              <a:rPr lang="en-IE" dirty="0"/>
              <a:t>knowledge sharing</a:t>
            </a:r>
          </a:p>
          <a:p>
            <a:pPr marL="342900" indent="-342900">
              <a:buFont typeface="Arial" panose="020B0604020202020204" pitchFamily="34" charset="0"/>
              <a:buChar char="•"/>
            </a:pPr>
            <a:r>
              <a:rPr lang="en-IE" dirty="0"/>
              <a:t>baselines, performance indicators and metrics</a:t>
            </a:r>
          </a:p>
          <a:p>
            <a:pPr marL="342900" indent="-342900">
              <a:buFont typeface="Arial" panose="020B0604020202020204" pitchFamily="34" charset="0"/>
              <a:buChar char="•"/>
            </a:pPr>
            <a:r>
              <a:rPr lang="en-IE" dirty="0"/>
              <a:t>open data governance</a:t>
            </a:r>
          </a:p>
          <a:p>
            <a:pPr marL="342900" indent="-342900">
              <a:buFont typeface="Arial" panose="020B0604020202020204" pitchFamily="34" charset="0"/>
              <a:buChar char="•"/>
            </a:pPr>
            <a:r>
              <a:rPr lang="en-IE" dirty="0"/>
              <a:t>smart business models, procurement and funding</a:t>
            </a:r>
          </a:p>
        </p:txBody>
      </p:sp>
      <p:pic>
        <p:nvPicPr>
          <p:cNvPr id="5" name="Picture Placeholder 6" descr="A picture containing scene, water, boat, pier&#10;&#10;Description automatically generated">
            <a:extLst>
              <a:ext uri="{FF2B5EF4-FFF2-40B4-BE49-F238E27FC236}">
                <a16:creationId xmlns:a16="http://schemas.microsoft.com/office/drawing/2014/main" id="{8A04798A-6BE0-452B-888A-29C616E799F6}"/>
              </a:ext>
            </a:extLst>
          </p:cNvPr>
          <p:cNvPicPr>
            <a:picLocks noChangeAspect="1"/>
          </p:cNvPicPr>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a:xfrm>
            <a:off x="6731877" y="0"/>
            <a:ext cx="5460124" cy="6869430"/>
          </a:xfrm>
          <a:custGeom>
            <a:avLst/>
            <a:gdLst>
              <a:gd name="connsiteX0" fmla="*/ 0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0 w 6388100"/>
              <a:gd name="connsiteY4" fmla="*/ 0 h 6858000"/>
              <a:gd name="connsiteX0" fmla="*/ 278295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278295 w 6388100"/>
              <a:gd name="connsiteY4" fmla="*/ 0 h 6858000"/>
              <a:gd name="connsiteX0" fmla="*/ 0 w 6109805"/>
              <a:gd name="connsiteY0" fmla="*/ 0 h 6858000"/>
              <a:gd name="connsiteX1" fmla="*/ 6109805 w 6109805"/>
              <a:gd name="connsiteY1" fmla="*/ 0 h 6858000"/>
              <a:gd name="connsiteX2" fmla="*/ 6109805 w 6109805"/>
              <a:gd name="connsiteY2" fmla="*/ 6858000 h 6858000"/>
              <a:gd name="connsiteX3" fmla="*/ 3458818 w 6109805"/>
              <a:gd name="connsiteY3" fmla="*/ 6858000 h 6858000"/>
              <a:gd name="connsiteX4" fmla="*/ 0 w 6109805"/>
              <a:gd name="connsiteY4" fmla="*/ 0 h 6858000"/>
              <a:gd name="connsiteX0" fmla="*/ 0 w 5663131"/>
              <a:gd name="connsiteY0" fmla="*/ 22860 h 6858000"/>
              <a:gd name="connsiteX1" fmla="*/ 5663131 w 5663131"/>
              <a:gd name="connsiteY1" fmla="*/ 0 h 6858000"/>
              <a:gd name="connsiteX2" fmla="*/ 5663131 w 5663131"/>
              <a:gd name="connsiteY2" fmla="*/ 6858000 h 6858000"/>
              <a:gd name="connsiteX3" fmla="*/ 3012144 w 5663131"/>
              <a:gd name="connsiteY3" fmla="*/ 6858000 h 6858000"/>
              <a:gd name="connsiteX4" fmla="*/ 0 w 5663131"/>
              <a:gd name="connsiteY4" fmla="*/ 22860 h 6858000"/>
              <a:gd name="connsiteX0" fmla="*/ 0 w 5448727"/>
              <a:gd name="connsiteY0" fmla="*/ 0 h 6858000"/>
              <a:gd name="connsiteX1" fmla="*/ 5448727 w 5448727"/>
              <a:gd name="connsiteY1" fmla="*/ 0 h 6858000"/>
              <a:gd name="connsiteX2" fmla="*/ 5448727 w 5448727"/>
              <a:gd name="connsiteY2" fmla="*/ 6858000 h 6858000"/>
              <a:gd name="connsiteX3" fmla="*/ 2797740 w 5448727"/>
              <a:gd name="connsiteY3" fmla="*/ 6858000 h 6858000"/>
              <a:gd name="connsiteX4" fmla="*/ 0 w 5448727"/>
              <a:gd name="connsiteY4" fmla="*/ 0 h 6858000"/>
              <a:gd name="connsiteX0" fmla="*/ 0 w 5448727"/>
              <a:gd name="connsiteY0" fmla="*/ 0 h 6858000"/>
              <a:gd name="connsiteX1" fmla="*/ 5448727 w 5448727"/>
              <a:gd name="connsiteY1" fmla="*/ 0 h 6858000"/>
              <a:gd name="connsiteX2" fmla="*/ 5448727 w 5448727"/>
              <a:gd name="connsiteY2" fmla="*/ 6858000 h 6858000"/>
              <a:gd name="connsiteX3" fmla="*/ 2494002 w 5448727"/>
              <a:gd name="connsiteY3" fmla="*/ 6858000 h 6858000"/>
              <a:gd name="connsiteX4" fmla="*/ 0 w 5448727"/>
              <a:gd name="connsiteY4" fmla="*/ 0 h 6858000"/>
              <a:gd name="connsiteX0" fmla="*/ 0 w 5127122"/>
              <a:gd name="connsiteY0" fmla="*/ 0 h 6858000"/>
              <a:gd name="connsiteX1" fmla="*/ 5127122 w 5127122"/>
              <a:gd name="connsiteY1" fmla="*/ 0 h 6858000"/>
              <a:gd name="connsiteX2" fmla="*/ 5127122 w 5127122"/>
              <a:gd name="connsiteY2" fmla="*/ 6858000 h 6858000"/>
              <a:gd name="connsiteX3" fmla="*/ 2172397 w 5127122"/>
              <a:gd name="connsiteY3" fmla="*/ 6858000 h 6858000"/>
              <a:gd name="connsiteX4" fmla="*/ 0 w 5127122"/>
              <a:gd name="connsiteY4" fmla="*/ 0 h 6858000"/>
              <a:gd name="connsiteX0" fmla="*/ 0 w 5127122"/>
              <a:gd name="connsiteY0" fmla="*/ 0 h 6858000"/>
              <a:gd name="connsiteX1" fmla="*/ 5127122 w 5127122"/>
              <a:gd name="connsiteY1" fmla="*/ 0 h 6858000"/>
              <a:gd name="connsiteX2" fmla="*/ 5127122 w 5127122"/>
              <a:gd name="connsiteY2" fmla="*/ 6858000 h 6858000"/>
              <a:gd name="connsiteX3" fmla="*/ 1975860 w 5127122"/>
              <a:gd name="connsiteY3" fmla="*/ 6858000 h 6858000"/>
              <a:gd name="connsiteX4" fmla="*/ 0 w 5127122"/>
              <a:gd name="connsiteY4" fmla="*/ 0 h 6858000"/>
              <a:gd name="connsiteX0" fmla="*/ 0 w 5127122"/>
              <a:gd name="connsiteY0" fmla="*/ 0 h 6869430"/>
              <a:gd name="connsiteX1" fmla="*/ 5127122 w 5127122"/>
              <a:gd name="connsiteY1" fmla="*/ 0 h 6869430"/>
              <a:gd name="connsiteX2" fmla="*/ 5127122 w 5127122"/>
              <a:gd name="connsiteY2" fmla="*/ 6858000 h 6869430"/>
              <a:gd name="connsiteX3" fmla="*/ 1850792 w 5127122"/>
              <a:gd name="connsiteY3" fmla="*/ 6869430 h 6869430"/>
              <a:gd name="connsiteX4" fmla="*/ 0 w 5127122"/>
              <a:gd name="connsiteY4" fmla="*/ 0 h 6869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7122" h="6869430">
                <a:moveTo>
                  <a:pt x="0" y="0"/>
                </a:moveTo>
                <a:lnTo>
                  <a:pt x="5127122" y="0"/>
                </a:lnTo>
                <a:lnTo>
                  <a:pt x="5127122" y="6858000"/>
                </a:lnTo>
                <a:lnTo>
                  <a:pt x="1850792" y="6869430"/>
                </a:lnTo>
                <a:lnTo>
                  <a:pt x="0" y="0"/>
                </a:lnTo>
                <a:close/>
              </a:path>
            </a:pathLst>
          </a:custGeom>
          <a:noFill/>
          <a:ln>
            <a:noFill/>
          </a:ln>
        </p:spPr>
      </p:pic>
    </p:spTree>
    <p:extLst>
      <p:ext uri="{BB962C8B-B14F-4D97-AF65-F5344CB8AC3E}">
        <p14:creationId xmlns:p14="http://schemas.microsoft.com/office/powerpoint/2010/main" val="30771881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1DBBF94-D885-4328-8633-0816F357E74A}"/>
              </a:ext>
            </a:extLst>
          </p:cNvPr>
          <p:cNvSpPr>
            <a:spLocks noGrp="1"/>
          </p:cNvSpPr>
          <p:nvPr>
            <p:ph type="body" sz="quarter" idx="20"/>
          </p:nvPr>
        </p:nvSpPr>
        <p:spPr>
          <a:xfrm>
            <a:off x="2392456" y="3305902"/>
            <a:ext cx="8403792" cy="3872188"/>
          </a:xfrm>
        </p:spPr>
        <p:txBody>
          <a:bodyPr/>
          <a:lstStyle/>
          <a:p>
            <a:pPr marL="0" indent="0">
              <a:buNone/>
            </a:pPr>
            <a:r>
              <a:rPr lang="en-IE" dirty="0">
                <a:hlinkClick r:id="rId2"/>
              </a:rPr>
              <a:t>https://ecmapping.com/2017/03/31/top-6-characteristics-to-understand-the-concept-of-smart-city/</a:t>
            </a:r>
            <a:r>
              <a:rPr lang="en-IE" dirty="0"/>
              <a:t> </a:t>
            </a:r>
          </a:p>
        </p:txBody>
      </p:sp>
      <p:sp>
        <p:nvSpPr>
          <p:cNvPr id="3" name="Text Placeholder 1">
            <a:extLst>
              <a:ext uri="{FF2B5EF4-FFF2-40B4-BE49-F238E27FC236}">
                <a16:creationId xmlns:a16="http://schemas.microsoft.com/office/drawing/2014/main" id="{A84DCA6B-33C9-4F29-A72D-218697FE0F5C}"/>
              </a:ext>
            </a:extLst>
          </p:cNvPr>
          <p:cNvSpPr txBox="1">
            <a:spLocks/>
          </p:cNvSpPr>
          <p:nvPr/>
        </p:nvSpPr>
        <p:spPr>
          <a:xfrm>
            <a:off x="2392456" y="1491044"/>
            <a:ext cx="8905464" cy="1577275"/>
          </a:xfrm>
          <a:prstGeom prst="rect">
            <a:avLst/>
          </a:prstGeom>
          <a:solidFill>
            <a:srgbClr val="68BBAF"/>
          </a:solidFill>
        </p:spPr>
        <p:txBody>
          <a:bodyPr>
            <a:normAutofit fontScale="70000" lnSpcReduction="20000"/>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IE" dirty="0">
              <a:solidFill>
                <a:schemeClr val="bg1"/>
              </a:solidFill>
            </a:endParaRPr>
          </a:p>
          <a:p>
            <a:r>
              <a:rPr lang="en-IE" dirty="0">
                <a:solidFill>
                  <a:schemeClr val="bg1"/>
                </a:solidFill>
              </a:rPr>
              <a:t>DELVE DEEPER…</a:t>
            </a:r>
          </a:p>
          <a:p>
            <a:endParaRPr lang="en-IE" dirty="0">
              <a:solidFill>
                <a:schemeClr val="bg1"/>
              </a:solidFill>
            </a:endParaRPr>
          </a:p>
          <a:p>
            <a:r>
              <a:rPr lang="en-GB" dirty="0">
                <a:solidFill>
                  <a:schemeClr val="bg1"/>
                </a:solidFill>
              </a:rPr>
              <a:t>Top 6 Characteristics to Understand the Concept of Smart City</a:t>
            </a:r>
            <a:endParaRPr lang="en-IE" dirty="0">
              <a:solidFill>
                <a:schemeClr val="bg1"/>
              </a:solidFill>
            </a:endParaRPr>
          </a:p>
        </p:txBody>
      </p:sp>
    </p:spTree>
    <p:extLst>
      <p:ext uri="{BB962C8B-B14F-4D97-AF65-F5344CB8AC3E}">
        <p14:creationId xmlns:p14="http://schemas.microsoft.com/office/powerpoint/2010/main" val="14793416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176541-6247-431B-B95B-35663DC05350}"/>
              </a:ext>
            </a:extLst>
          </p:cNvPr>
          <p:cNvSpPr>
            <a:spLocks noGrp="1"/>
          </p:cNvSpPr>
          <p:nvPr>
            <p:ph type="body" sz="quarter" idx="13"/>
          </p:nvPr>
        </p:nvSpPr>
        <p:spPr>
          <a:xfrm>
            <a:off x="441434" y="151760"/>
            <a:ext cx="4267199" cy="1624848"/>
          </a:xfrm>
        </p:spPr>
        <p:txBody>
          <a:bodyPr>
            <a:noAutofit/>
          </a:bodyPr>
          <a:lstStyle/>
          <a:p>
            <a:r>
              <a:rPr lang="en-US" sz="4800" b="1" dirty="0">
                <a:solidFill>
                  <a:srgbClr val="68BBAF"/>
                </a:solidFill>
              </a:rPr>
              <a:t>MODULE 2 INTRODUCTION</a:t>
            </a:r>
          </a:p>
        </p:txBody>
      </p:sp>
      <p:sp>
        <p:nvSpPr>
          <p:cNvPr id="3" name="Text Placeholder 2">
            <a:extLst>
              <a:ext uri="{FF2B5EF4-FFF2-40B4-BE49-F238E27FC236}">
                <a16:creationId xmlns:a16="http://schemas.microsoft.com/office/drawing/2014/main" id="{BF177A13-144A-4283-848C-4CA3EF01C92B}"/>
              </a:ext>
            </a:extLst>
          </p:cNvPr>
          <p:cNvSpPr>
            <a:spLocks noGrp="1"/>
          </p:cNvSpPr>
          <p:nvPr>
            <p:ph type="body" sz="quarter" idx="14"/>
          </p:nvPr>
        </p:nvSpPr>
        <p:spPr>
          <a:xfrm>
            <a:off x="165168" y="2016040"/>
            <a:ext cx="4628299" cy="3642009"/>
          </a:xfrm>
        </p:spPr>
        <p:txBody>
          <a:bodyPr/>
          <a:lstStyle/>
          <a:p>
            <a:pPr algn="just"/>
            <a:r>
              <a:rPr lang="en-IE" sz="2200" dirty="0">
                <a:solidFill>
                  <a:srgbClr val="7F4182"/>
                </a:solidFill>
              </a:rPr>
              <a:t>In Module 2, we delve a little deeper into community sustainability and explore opportunities and trends in economic, environmental and social sustainability. </a:t>
            </a:r>
          </a:p>
          <a:p>
            <a:pPr algn="just"/>
            <a:r>
              <a:rPr lang="en-IE" sz="2200" dirty="0"/>
              <a:t>We start with an introduction to the 17 UN Sustainable Goals which are key to community regeneration in the context of the global 2030 Agenda for Sustainable Development. </a:t>
            </a:r>
          </a:p>
          <a:p>
            <a:pPr algn="just"/>
            <a:r>
              <a:rPr lang="en-IE" sz="2200" dirty="0"/>
              <a:t>We end the module as we did in Module 1 with practical exercises and resources you can use to apply your community regeneration learning.</a:t>
            </a:r>
          </a:p>
        </p:txBody>
      </p:sp>
      <p:sp>
        <p:nvSpPr>
          <p:cNvPr id="4" name="Text Placeholder 3">
            <a:extLst>
              <a:ext uri="{FF2B5EF4-FFF2-40B4-BE49-F238E27FC236}">
                <a16:creationId xmlns:a16="http://schemas.microsoft.com/office/drawing/2014/main" id="{BF40A378-0F86-4755-B2BF-0C5C7DEC1508}"/>
              </a:ext>
            </a:extLst>
          </p:cNvPr>
          <p:cNvSpPr>
            <a:spLocks noGrp="1"/>
          </p:cNvSpPr>
          <p:nvPr>
            <p:ph type="body" sz="quarter" idx="15"/>
          </p:nvPr>
        </p:nvSpPr>
        <p:spPr>
          <a:ln>
            <a:noFill/>
          </a:ln>
        </p:spPr>
        <p:txBody>
          <a:bodyPr>
            <a:normAutofit/>
          </a:bodyPr>
          <a:lstStyle/>
          <a:p>
            <a:r>
              <a:rPr lang="en-IE" dirty="0"/>
              <a:t>Intro</a:t>
            </a:r>
          </a:p>
        </p:txBody>
      </p:sp>
      <p:sp>
        <p:nvSpPr>
          <p:cNvPr id="5" name="Text Placeholder 4">
            <a:extLst>
              <a:ext uri="{FF2B5EF4-FFF2-40B4-BE49-F238E27FC236}">
                <a16:creationId xmlns:a16="http://schemas.microsoft.com/office/drawing/2014/main" id="{D532EBDA-D8CE-46BE-8086-EE51F5AE013A}"/>
              </a:ext>
            </a:extLst>
          </p:cNvPr>
          <p:cNvSpPr>
            <a:spLocks noGrp="1"/>
          </p:cNvSpPr>
          <p:nvPr>
            <p:ph type="body" sz="quarter" idx="12"/>
          </p:nvPr>
        </p:nvSpPr>
        <p:spPr>
          <a:xfrm>
            <a:off x="6271051" y="181215"/>
            <a:ext cx="5800261" cy="898040"/>
          </a:xfrm>
        </p:spPr>
        <p:txBody>
          <a:bodyPr>
            <a:noAutofit/>
          </a:bodyPr>
          <a:lstStyle/>
          <a:p>
            <a:pPr>
              <a:lnSpc>
                <a:spcPct val="100000"/>
              </a:lnSpc>
              <a:spcBef>
                <a:spcPts val="0"/>
              </a:spcBef>
            </a:pPr>
            <a:r>
              <a:rPr lang="en-IE" dirty="0"/>
              <a:t>Spotlight on the UN SDG’s and how they relate to community regeneration</a:t>
            </a:r>
          </a:p>
        </p:txBody>
      </p:sp>
      <p:sp>
        <p:nvSpPr>
          <p:cNvPr id="6" name="Text Placeholder 5">
            <a:extLst>
              <a:ext uri="{FF2B5EF4-FFF2-40B4-BE49-F238E27FC236}">
                <a16:creationId xmlns:a16="http://schemas.microsoft.com/office/drawing/2014/main" id="{23D8F2D6-9483-477F-BA1F-1ECA0BFE20A3}"/>
              </a:ext>
            </a:extLst>
          </p:cNvPr>
          <p:cNvSpPr>
            <a:spLocks noGrp="1"/>
          </p:cNvSpPr>
          <p:nvPr>
            <p:ph type="body" sz="quarter" idx="16"/>
          </p:nvPr>
        </p:nvSpPr>
        <p:spPr/>
        <p:txBody>
          <a:bodyPr/>
          <a:lstStyle/>
          <a:p>
            <a:r>
              <a:rPr lang="en-IE" dirty="0"/>
              <a:t>01</a:t>
            </a:r>
          </a:p>
        </p:txBody>
      </p:sp>
      <p:sp>
        <p:nvSpPr>
          <p:cNvPr id="7" name="Text Placeholder 6">
            <a:extLst>
              <a:ext uri="{FF2B5EF4-FFF2-40B4-BE49-F238E27FC236}">
                <a16:creationId xmlns:a16="http://schemas.microsoft.com/office/drawing/2014/main" id="{A454401A-27CE-4DF1-B3D7-877FD566D0F7}"/>
              </a:ext>
            </a:extLst>
          </p:cNvPr>
          <p:cNvSpPr>
            <a:spLocks noGrp="1"/>
          </p:cNvSpPr>
          <p:nvPr>
            <p:ph type="body" sz="quarter" idx="17"/>
          </p:nvPr>
        </p:nvSpPr>
        <p:spPr>
          <a:xfrm>
            <a:off x="6320711" y="1321590"/>
            <a:ext cx="5682103" cy="946384"/>
          </a:xfrm>
        </p:spPr>
        <p:txBody>
          <a:bodyPr>
            <a:normAutofit/>
          </a:bodyPr>
          <a:lstStyle/>
          <a:p>
            <a:r>
              <a:rPr lang="en-IE" dirty="0"/>
              <a:t>Opportunities and trends in Economic Sustainability</a:t>
            </a:r>
          </a:p>
        </p:txBody>
      </p:sp>
      <p:sp>
        <p:nvSpPr>
          <p:cNvPr id="8" name="Text Placeholder 7">
            <a:extLst>
              <a:ext uri="{FF2B5EF4-FFF2-40B4-BE49-F238E27FC236}">
                <a16:creationId xmlns:a16="http://schemas.microsoft.com/office/drawing/2014/main" id="{D4484E57-7868-4167-8118-924799EA7415}"/>
              </a:ext>
            </a:extLst>
          </p:cNvPr>
          <p:cNvSpPr>
            <a:spLocks noGrp="1"/>
          </p:cNvSpPr>
          <p:nvPr>
            <p:ph type="body" sz="quarter" idx="18"/>
          </p:nvPr>
        </p:nvSpPr>
        <p:spPr/>
        <p:txBody>
          <a:bodyPr/>
          <a:lstStyle/>
          <a:p>
            <a:r>
              <a:rPr lang="en-IE" dirty="0"/>
              <a:t>02</a:t>
            </a:r>
          </a:p>
        </p:txBody>
      </p:sp>
      <p:sp>
        <p:nvSpPr>
          <p:cNvPr id="9" name="Text Placeholder 8">
            <a:extLst>
              <a:ext uri="{FF2B5EF4-FFF2-40B4-BE49-F238E27FC236}">
                <a16:creationId xmlns:a16="http://schemas.microsoft.com/office/drawing/2014/main" id="{165E8B33-D126-425C-8A1B-EA500F436889}"/>
              </a:ext>
            </a:extLst>
          </p:cNvPr>
          <p:cNvSpPr>
            <a:spLocks noGrp="1"/>
          </p:cNvSpPr>
          <p:nvPr>
            <p:ph type="body" sz="quarter" idx="19"/>
          </p:nvPr>
        </p:nvSpPr>
        <p:spPr/>
        <p:txBody>
          <a:bodyPr/>
          <a:lstStyle/>
          <a:p>
            <a:r>
              <a:rPr lang="en-IE"/>
              <a:t>03</a:t>
            </a:r>
            <a:endParaRPr lang="en-IE" dirty="0"/>
          </a:p>
        </p:txBody>
      </p:sp>
      <p:sp>
        <p:nvSpPr>
          <p:cNvPr id="10" name="Text Placeholder 9">
            <a:extLst>
              <a:ext uri="{FF2B5EF4-FFF2-40B4-BE49-F238E27FC236}">
                <a16:creationId xmlns:a16="http://schemas.microsoft.com/office/drawing/2014/main" id="{0F55D0DA-09FF-4318-B954-5A56F2D5FEA3}"/>
              </a:ext>
            </a:extLst>
          </p:cNvPr>
          <p:cNvSpPr>
            <a:spLocks noGrp="1"/>
          </p:cNvSpPr>
          <p:nvPr>
            <p:ph type="body" sz="quarter" idx="20"/>
          </p:nvPr>
        </p:nvSpPr>
        <p:spPr/>
        <p:txBody>
          <a:bodyPr>
            <a:normAutofit fontScale="70000" lnSpcReduction="20000"/>
          </a:bodyPr>
          <a:lstStyle/>
          <a:p>
            <a:r>
              <a:rPr lang="en-IE" dirty="0"/>
              <a:t>Key Action Pack 2</a:t>
            </a:r>
          </a:p>
        </p:txBody>
      </p:sp>
      <p:sp>
        <p:nvSpPr>
          <p:cNvPr id="11" name="Text Placeholder 10">
            <a:extLst>
              <a:ext uri="{FF2B5EF4-FFF2-40B4-BE49-F238E27FC236}">
                <a16:creationId xmlns:a16="http://schemas.microsoft.com/office/drawing/2014/main" id="{699F8F62-ECD1-4623-B818-79ED572CC665}"/>
              </a:ext>
            </a:extLst>
          </p:cNvPr>
          <p:cNvSpPr>
            <a:spLocks noGrp="1"/>
          </p:cNvSpPr>
          <p:nvPr>
            <p:ph type="body" sz="quarter" idx="21"/>
          </p:nvPr>
        </p:nvSpPr>
        <p:spPr/>
        <p:txBody>
          <a:bodyPr>
            <a:normAutofit/>
          </a:bodyPr>
          <a:lstStyle/>
          <a:p>
            <a:r>
              <a:rPr lang="en-IE" dirty="0"/>
              <a:t>Opportunities and trends in Environmental Sustainability</a:t>
            </a:r>
          </a:p>
        </p:txBody>
      </p:sp>
      <p:sp>
        <p:nvSpPr>
          <p:cNvPr id="12" name="Text Placeholder 11">
            <a:extLst>
              <a:ext uri="{FF2B5EF4-FFF2-40B4-BE49-F238E27FC236}">
                <a16:creationId xmlns:a16="http://schemas.microsoft.com/office/drawing/2014/main" id="{8FBEA182-1DEF-4D6A-98B5-66D9A7ABCAB3}"/>
              </a:ext>
            </a:extLst>
          </p:cNvPr>
          <p:cNvSpPr>
            <a:spLocks noGrp="1"/>
          </p:cNvSpPr>
          <p:nvPr>
            <p:ph type="body" sz="quarter" idx="22"/>
          </p:nvPr>
        </p:nvSpPr>
        <p:spPr>
          <a:xfrm>
            <a:off x="6339549" y="3845663"/>
            <a:ext cx="5731763" cy="898040"/>
          </a:xfrm>
        </p:spPr>
        <p:txBody>
          <a:bodyPr>
            <a:noAutofit/>
          </a:bodyPr>
          <a:lstStyle/>
          <a:p>
            <a:r>
              <a:rPr lang="en-IE" dirty="0"/>
              <a:t>Opportunities and trends in Social Sustainability</a:t>
            </a:r>
          </a:p>
        </p:txBody>
      </p:sp>
      <p:sp>
        <p:nvSpPr>
          <p:cNvPr id="13" name="Text Placeholder 12">
            <a:extLst>
              <a:ext uri="{FF2B5EF4-FFF2-40B4-BE49-F238E27FC236}">
                <a16:creationId xmlns:a16="http://schemas.microsoft.com/office/drawing/2014/main" id="{FB23D006-1A96-4BB1-9D34-9B136843101D}"/>
              </a:ext>
            </a:extLst>
          </p:cNvPr>
          <p:cNvSpPr>
            <a:spLocks noGrp="1"/>
          </p:cNvSpPr>
          <p:nvPr>
            <p:ph type="body" sz="quarter" idx="23"/>
          </p:nvPr>
        </p:nvSpPr>
        <p:spPr>
          <a:xfrm>
            <a:off x="6370371" y="5191581"/>
            <a:ext cx="5632443" cy="898040"/>
          </a:xfrm>
        </p:spPr>
        <p:txBody>
          <a:bodyPr>
            <a:normAutofit fontScale="92500"/>
          </a:bodyPr>
          <a:lstStyle/>
          <a:p>
            <a:r>
              <a:rPr lang="en-IE" dirty="0"/>
              <a:t>Finding the right opportunity for your community – useful exercises and templates</a:t>
            </a:r>
          </a:p>
        </p:txBody>
      </p:sp>
    </p:spTree>
    <p:extLst>
      <p:ext uri="{BB962C8B-B14F-4D97-AF65-F5344CB8AC3E}">
        <p14:creationId xmlns:p14="http://schemas.microsoft.com/office/powerpoint/2010/main" val="32747297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lose up of a map&#10;&#10;Description automatically generated">
            <a:extLst>
              <a:ext uri="{FF2B5EF4-FFF2-40B4-BE49-F238E27FC236}">
                <a16:creationId xmlns:a16="http://schemas.microsoft.com/office/drawing/2014/main" id="{B456039F-A6A7-4A87-AB16-83FAF9BD0106}"/>
              </a:ext>
            </a:extLst>
          </p:cNvPr>
          <p:cNvPicPr>
            <a:picLocks noGrp="1" noChangeAspect="1"/>
          </p:cNvPicPr>
          <p:nvPr>
            <p:ph type="pic" sz="quarter" idx="18"/>
          </p:nvPr>
        </p:nvPicPr>
        <p:blipFill rotWithShape="1">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b="-166"/>
          <a:stretch/>
        </p:blipFill>
        <p:spPr>
          <a:xfrm>
            <a:off x="6731877" y="0"/>
            <a:ext cx="5460124" cy="6869430"/>
          </a:xfrm>
        </p:spPr>
      </p:pic>
      <p:sp>
        <p:nvSpPr>
          <p:cNvPr id="3" name="Text Placeholder 2">
            <a:extLst>
              <a:ext uri="{FF2B5EF4-FFF2-40B4-BE49-F238E27FC236}">
                <a16:creationId xmlns:a16="http://schemas.microsoft.com/office/drawing/2014/main" id="{828B909B-43F0-4879-AA5B-CF3F85FEDD9C}"/>
              </a:ext>
            </a:extLst>
          </p:cNvPr>
          <p:cNvSpPr>
            <a:spLocks noGrp="1"/>
          </p:cNvSpPr>
          <p:nvPr>
            <p:ph type="body" sz="quarter" idx="13"/>
          </p:nvPr>
        </p:nvSpPr>
        <p:spPr>
          <a:xfrm>
            <a:off x="378373" y="311867"/>
            <a:ext cx="6117020" cy="878909"/>
          </a:xfrm>
        </p:spPr>
        <p:txBody>
          <a:bodyPr>
            <a:noAutofit/>
          </a:bodyPr>
          <a:lstStyle/>
          <a:p>
            <a:r>
              <a:rPr lang="en-IE" sz="3200" dirty="0">
                <a:solidFill>
                  <a:srgbClr val="68BBAF"/>
                </a:solidFill>
              </a:rPr>
              <a:t>Smart Villages - </a:t>
            </a:r>
            <a:r>
              <a:rPr lang="en-IE" sz="3200" b="0" i="0" dirty="0">
                <a:solidFill>
                  <a:srgbClr val="68BBAF"/>
                </a:solidFill>
                <a:effectLst/>
              </a:rPr>
              <a:t>Revitalising Rural Services</a:t>
            </a:r>
          </a:p>
          <a:p>
            <a:endParaRPr lang="en-IE" sz="3200" dirty="0">
              <a:solidFill>
                <a:srgbClr val="68BBAF"/>
              </a:solidFill>
            </a:endParaRPr>
          </a:p>
        </p:txBody>
      </p:sp>
      <p:sp>
        <p:nvSpPr>
          <p:cNvPr id="4" name="Text Placeholder 3">
            <a:extLst>
              <a:ext uri="{FF2B5EF4-FFF2-40B4-BE49-F238E27FC236}">
                <a16:creationId xmlns:a16="http://schemas.microsoft.com/office/drawing/2014/main" id="{8DAE0911-2C00-4EDD-BC90-8AC1EC6F9893}"/>
              </a:ext>
            </a:extLst>
          </p:cNvPr>
          <p:cNvSpPr>
            <a:spLocks noGrp="1"/>
          </p:cNvSpPr>
          <p:nvPr>
            <p:ph type="body" sz="quarter" idx="14"/>
          </p:nvPr>
        </p:nvSpPr>
        <p:spPr>
          <a:xfrm>
            <a:off x="378372" y="1603098"/>
            <a:ext cx="6705600" cy="3975101"/>
          </a:xfrm>
        </p:spPr>
        <p:txBody>
          <a:bodyPr/>
          <a:lstStyle/>
          <a:p>
            <a:r>
              <a:rPr lang="en-IE" dirty="0"/>
              <a:t>Smart Villages, or “Villages of the Future,” are community-led initiatives that empower rural areas to overcome the digital divide between urban and rural areas through improved connectivity.</a:t>
            </a:r>
          </a:p>
          <a:p>
            <a:r>
              <a:rPr lang="en-IE" dirty="0"/>
              <a:t>Countries around Europe are exploring ideas and initiatives around revitalising rural services through digital and social innovation. </a:t>
            </a:r>
          </a:p>
          <a:p>
            <a:r>
              <a:rPr lang="en-IE" dirty="0"/>
              <a:t>They’re looking at how rural services – such as health, social services, education, energy, transport, retail – can be improved and made more sustainable through the deployment of Information and Communication Technology (ICT) tools.</a:t>
            </a:r>
          </a:p>
          <a:p>
            <a:endParaRPr lang="en-IE" dirty="0"/>
          </a:p>
        </p:txBody>
      </p:sp>
    </p:spTree>
    <p:extLst>
      <p:ext uri="{BB962C8B-B14F-4D97-AF65-F5344CB8AC3E}">
        <p14:creationId xmlns:p14="http://schemas.microsoft.com/office/powerpoint/2010/main" val="1020310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Online Media 1" title="Smart villages: Revitalising Rural Services">
            <a:hlinkClick r:id="" action="ppaction://media"/>
            <a:extLst>
              <a:ext uri="{FF2B5EF4-FFF2-40B4-BE49-F238E27FC236}">
                <a16:creationId xmlns:a16="http://schemas.microsoft.com/office/drawing/2014/main" id="{C5ECBDF6-A627-4255-BA8A-DF2401CB3749}"/>
              </a:ext>
            </a:extLst>
          </p:cNvPr>
          <p:cNvPicPr>
            <a:picLocks noRot="1" noChangeAspect="1"/>
          </p:cNvPicPr>
          <p:nvPr>
            <a:videoFile r:link="rId1"/>
          </p:nvPr>
        </p:nvPicPr>
        <p:blipFill>
          <a:blip r:embed="rId3"/>
          <a:stretch>
            <a:fillRect/>
          </a:stretch>
        </p:blipFill>
        <p:spPr>
          <a:xfrm>
            <a:off x="1338943" y="214311"/>
            <a:ext cx="9296401" cy="5229226"/>
          </a:xfrm>
          <a:prstGeom prst="rect">
            <a:avLst/>
          </a:prstGeom>
        </p:spPr>
      </p:pic>
      <p:sp>
        <p:nvSpPr>
          <p:cNvPr id="7" name="TextBox 6">
            <a:extLst>
              <a:ext uri="{FF2B5EF4-FFF2-40B4-BE49-F238E27FC236}">
                <a16:creationId xmlns:a16="http://schemas.microsoft.com/office/drawing/2014/main" id="{DBB676F0-494B-46A6-B19F-252371A6D547}"/>
              </a:ext>
            </a:extLst>
          </p:cNvPr>
          <p:cNvSpPr txBox="1"/>
          <p:nvPr/>
        </p:nvSpPr>
        <p:spPr>
          <a:xfrm>
            <a:off x="0" y="5649029"/>
            <a:ext cx="12192000" cy="1200329"/>
          </a:xfrm>
          <a:prstGeom prst="rect">
            <a:avLst/>
          </a:prstGeom>
          <a:solidFill>
            <a:srgbClr val="68BBAF"/>
          </a:solidFill>
        </p:spPr>
        <p:txBody>
          <a:bodyPr wrap="square">
            <a:spAutoFit/>
          </a:bodyPr>
          <a:lstStyle/>
          <a:p>
            <a:pPr algn="ctr"/>
            <a:r>
              <a:rPr lang="en-IE" sz="2400" dirty="0">
                <a:solidFill>
                  <a:schemeClr val="bg1"/>
                </a:solidFill>
              </a:rPr>
              <a:t>‘Smart villages’ are about rural people who take the initiative to find practical solutions – both to the downsides and to the exciting new opportunities arising locally.                                                                      Video created by ENRD - Contact Point.</a:t>
            </a:r>
          </a:p>
        </p:txBody>
      </p:sp>
    </p:spTree>
    <p:extLst>
      <p:ext uri="{BB962C8B-B14F-4D97-AF65-F5344CB8AC3E}">
        <p14:creationId xmlns:p14="http://schemas.microsoft.com/office/powerpoint/2010/main" val="354468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1C9557-BDC1-4BB5-B350-5465B54F53B6}"/>
              </a:ext>
            </a:extLst>
          </p:cNvPr>
          <p:cNvSpPr>
            <a:spLocks noGrp="1"/>
          </p:cNvSpPr>
          <p:nvPr>
            <p:ph type="body" sz="quarter" idx="20"/>
          </p:nvPr>
        </p:nvSpPr>
        <p:spPr>
          <a:xfrm>
            <a:off x="5570482" y="1174720"/>
            <a:ext cx="6463860" cy="3631644"/>
          </a:xfrm>
        </p:spPr>
        <p:txBody>
          <a:bodyPr/>
          <a:lstStyle/>
          <a:p>
            <a:pPr algn="just"/>
            <a:r>
              <a:rPr lang="en-IE" b="1" dirty="0">
                <a:solidFill>
                  <a:srgbClr val="7F4182"/>
                </a:solidFill>
              </a:rPr>
              <a:t>Remote working was one of the biggest trends to emerge in response to COVID19. </a:t>
            </a:r>
            <a:r>
              <a:rPr lang="en-IE" dirty="0"/>
              <a:t>Most businesses have pandemically reformed their work policies to allow employees to work outside the office. </a:t>
            </a:r>
          </a:p>
          <a:p>
            <a:pPr algn="just"/>
            <a:r>
              <a:rPr lang="en-IE" dirty="0"/>
              <a:t>Some statistics show that remote workers are 16% more productive than their in-office cohorts and are 24% happier. There are financial gains too - remote employees save between €2,000 and €7,000 per year as a result of working from home and while companies cane save up to €11,000 per remote employee. </a:t>
            </a:r>
          </a:p>
          <a:p>
            <a:endParaRPr lang="en-IE" dirty="0"/>
          </a:p>
        </p:txBody>
      </p:sp>
      <p:sp>
        <p:nvSpPr>
          <p:cNvPr id="4" name="Text Placeholder 3">
            <a:extLst>
              <a:ext uri="{FF2B5EF4-FFF2-40B4-BE49-F238E27FC236}">
                <a16:creationId xmlns:a16="http://schemas.microsoft.com/office/drawing/2014/main" id="{2B2C69D2-53A3-402F-8C18-2C23D9A09A58}"/>
              </a:ext>
            </a:extLst>
          </p:cNvPr>
          <p:cNvSpPr>
            <a:spLocks noGrp="1"/>
          </p:cNvSpPr>
          <p:nvPr>
            <p:ph type="body" sz="quarter" idx="22"/>
          </p:nvPr>
        </p:nvSpPr>
        <p:spPr>
          <a:xfrm>
            <a:off x="10512" y="483475"/>
            <a:ext cx="10920249" cy="602067"/>
          </a:xfrm>
          <a:solidFill>
            <a:srgbClr val="68BBAF"/>
          </a:solidFill>
        </p:spPr>
        <p:txBody>
          <a:bodyPr>
            <a:normAutofit/>
          </a:bodyPr>
          <a:lstStyle/>
          <a:p>
            <a:r>
              <a:rPr lang="en-IE" dirty="0">
                <a:solidFill>
                  <a:schemeClr val="bg1"/>
                </a:solidFill>
              </a:rPr>
              <a:t>RISE OF REMOTE WORKING/WORK FROM HOME</a:t>
            </a:r>
          </a:p>
          <a:p>
            <a:endParaRPr lang="en-IE" dirty="0">
              <a:solidFill>
                <a:schemeClr val="bg1"/>
              </a:solidFill>
            </a:endParaRPr>
          </a:p>
        </p:txBody>
      </p:sp>
      <p:sp>
        <p:nvSpPr>
          <p:cNvPr id="5" name="TextBox 4">
            <a:extLst>
              <a:ext uri="{FF2B5EF4-FFF2-40B4-BE49-F238E27FC236}">
                <a16:creationId xmlns:a16="http://schemas.microsoft.com/office/drawing/2014/main" id="{0898D055-DFFE-4A3E-9C58-54197C1F4FE8}"/>
              </a:ext>
            </a:extLst>
          </p:cNvPr>
          <p:cNvSpPr txBox="1"/>
          <p:nvPr/>
        </p:nvSpPr>
        <p:spPr>
          <a:xfrm>
            <a:off x="0" y="5172292"/>
            <a:ext cx="11981792" cy="830997"/>
          </a:xfrm>
          <a:prstGeom prst="rect">
            <a:avLst/>
          </a:prstGeom>
          <a:solidFill>
            <a:srgbClr val="68BBAF"/>
          </a:solidFill>
        </p:spPr>
        <p:txBody>
          <a:bodyPr wrap="square" rtlCol="0">
            <a:spAutoFit/>
          </a:bodyPr>
          <a:lstStyle/>
          <a:p>
            <a:r>
              <a:rPr lang="en-IE" sz="2400" dirty="0">
                <a:solidFill>
                  <a:schemeClr val="bg1"/>
                </a:solidFill>
              </a:rPr>
              <a:t>Question – how has your community responded to this trend? Could you support or facilitate remote working more in your community?  </a:t>
            </a:r>
          </a:p>
        </p:txBody>
      </p:sp>
      <p:pic>
        <p:nvPicPr>
          <p:cNvPr id="6" name="Picture 5" descr="A person sitting at a table using a computer&#10;&#10;Description automatically generated">
            <a:extLst>
              <a:ext uri="{FF2B5EF4-FFF2-40B4-BE49-F238E27FC236}">
                <a16:creationId xmlns:a16="http://schemas.microsoft.com/office/drawing/2014/main" id="{BB5C0646-FE4B-43A6-9F83-3C91AE87E577}"/>
              </a:ext>
            </a:extLst>
          </p:cNvPr>
          <p:cNvPicPr>
            <a:picLocks noChangeAspect="1"/>
          </p:cNvPicPr>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0" y="1200277"/>
            <a:ext cx="5542896" cy="3695264"/>
          </a:xfrm>
          <a:prstGeom prst="rect">
            <a:avLst/>
          </a:prstGeom>
        </p:spPr>
      </p:pic>
      <p:sp>
        <p:nvSpPr>
          <p:cNvPr id="3" name="TextBox 2">
            <a:extLst>
              <a:ext uri="{FF2B5EF4-FFF2-40B4-BE49-F238E27FC236}">
                <a16:creationId xmlns:a16="http://schemas.microsoft.com/office/drawing/2014/main" id="{00E446D2-6B49-4F61-A4A6-3A82065A4446}"/>
              </a:ext>
            </a:extLst>
          </p:cNvPr>
          <p:cNvSpPr txBox="1"/>
          <p:nvPr/>
        </p:nvSpPr>
        <p:spPr>
          <a:xfrm>
            <a:off x="0" y="0"/>
            <a:ext cx="6431280" cy="461665"/>
          </a:xfrm>
          <a:prstGeom prst="rect">
            <a:avLst/>
          </a:prstGeom>
          <a:solidFill>
            <a:srgbClr val="BA0A94"/>
          </a:solidFill>
        </p:spPr>
        <p:txBody>
          <a:bodyPr wrap="square" rtlCol="0">
            <a:spAutoFit/>
          </a:bodyPr>
          <a:lstStyle/>
          <a:p>
            <a:r>
              <a:rPr lang="en-IE" sz="2400" dirty="0">
                <a:solidFill>
                  <a:schemeClr val="bg1"/>
                </a:solidFill>
              </a:rPr>
              <a:t>OPPORTUNITY – COVID 19 ACCELERATED </a:t>
            </a:r>
          </a:p>
        </p:txBody>
      </p:sp>
    </p:spTree>
    <p:extLst>
      <p:ext uri="{BB962C8B-B14F-4D97-AF65-F5344CB8AC3E}">
        <p14:creationId xmlns:p14="http://schemas.microsoft.com/office/powerpoint/2010/main" val="18817538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store in a brick building&#10;&#10;Description automatically generated">
            <a:extLst>
              <a:ext uri="{FF2B5EF4-FFF2-40B4-BE49-F238E27FC236}">
                <a16:creationId xmlns:a16="http://schemas.microsoft.com/office/drawing/2014/main" id="{BABA40DB-D76D-4FF3-B216-643850945D1D}"/>
              </a:ext>
            </a:extLst>
          </p:cNvPr>
          <p:cNvPicPr>
            <a:picLocks noGrp="1" noChangeAspect="1"/>
          </p:cNvPicPr>
          <p:nvPr>
            <p:ph type="pic" sz="quarter" idx="18"/>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
        <p:nvSpPr>
          <p:cNvPr id="3" name="Text Placeholder 2">
            <a:extLst>
              <a:ext uri="{FF2B5EF4-FFF2-40B4-BE49-F238E27FC236}">
                <a16:creationId xmlns:a16="http://schemas.microsoft.com/office/drawing/2014/main" id="{990BD8DB-C19F-4B0A-9735-5FDBE57E98FB}"/>
              </a:ext>
            </a:extLst>
          </p:cNvPr>
          <p:cNvSpPr>
            <a:spLocks noGrp="1"/>
          </p:cNvSpPr>
          <p:nvPr>
            <p:ph type="body" sz="quarter" idx="13"/>
          </p:nvPr>
        </p:nvSpPr>
        <p:spPr>
          <a:xfrm>
            <a:off x="370114" y="174171"/>
            <a:ext cx="6125279" cy="1016605"/>
          </a:xfrm>
        </p:spPr>
        <p:txBody>
          <a:bodyPr>
            <a:normAutofit lnSpcReduction="10000"/>
          </a:bodyPr>
          <a:lstStyle/>
          <a:p>
            <a:r>
              <a:rPr lang="en-IE" dirty="0">
                <a:solidFill>
                  <a:srgbClr val="68BBAF"/>
                </a:solidFill>
              </a:rPr>
              <a:t>Remote working benefits local communities</a:t>
            </a:r>
          </a:p>
        </p:txBody>
      </p:sp>
      <p:sp>
        <p:nvSpPr>
          <p:cNvPr id="4" name="Text Placeholder 3">
            <a:extLst>
              <a:ext uri="{FF2B5EF4-FFF2-40B4-BE49-F238E27FC236}">
                <a16:creationId xmlns:a16="http://schemas.microsoft.com/office/drawing/2014/main" id="{C38BB691-0F2D-4490-A4DF-BE7390624CCA}"/>
              </a:ext>
            </a:extLst>
          </p:cNvPr>
          <p:cNvSpPr>
            <a:spLocks noGrp="1"/>
          </p:cNvSpPr>
          <p:nvPr>
            <p:ph type="body" sz="quarter" idx="14"/>
          </p:nvPr>
        </p:nvSpPr>
        <p:spPr>
          <a:xfrm>
            <a:off x="254501" y="1529526"/>
            <a:ext cx="6923315" cy="4699731"/>
          </a:xfrm>
        </p:spPr>
        <p:txBody>
          <a:bodyPr/>
          <a:lstStyle/>
          <a:p>
            <a:r>
              <a:rPr lang="en-IE" b="0" i="0" dirty="0">
                <a:solidFill>
                  <a:srgbClr val="747474"/>
                </a:solidFill>
                <a:effectLst/>
                <a:latin typeface="Lato"/>
              </a:rPr>
              <a:t>Many </a:t>
            </a:r>
            <a:r>
              <a:rPr lang="en-IE" dirty="0">
                <a:solidFill>
                  <a:srgbClr val="747474"/>
                </a:solidFill>
                <a:latin typeface="Lato"/>
              </a:rPr>
              <a:t>small/local</a:t>
            </a:r>
            <a:r>
              <a:rPr lang="en-IE" b="0" i="0" dirty="0">
                <a:solidFill>
                  <a:srgbClr val="747474"/>
                </a:solidFill>
                <a:effectLst/>
                <a:latin typeface="Lato"/>
              </a:rPr>
              <a:t> economies are facing tough times right now. Small communities struggle the most to keep a solid base of businesses that can offer jobs for their residents—especially young people who may want to work in technology or similar industries. </a:t>
            </a:r>
          </a:p>
          <a:p>
            <a:r>
              <a:rPr lang="en-IE" b="0" i="0" dirty="0">
                <a:solidFill>
                  <a:srgbClr val="747474"/>
                </a:solidFill>
                <a:effectLst/>
                <a:latin typeface="Lato"/>
              </a:rPr>
              <a:t>A lack of working people in a </a:t>
            </a:r>
            <a:r>
              <a:rPr lang="en-IE" dirty="0">
                <a:solidFill>
                  <a:srgbClr val="747474"/>
                </a:solidFill>
                <a:latin typeface="Lato"/>
              </a:rPr>
              <a:t>local</a:t>
            </a:r>
            <a:r>
              <a:rPr lang="en-IE" b="0" i="0" dirty="0">
                <a:solidFill>
                  <a:srgbClr val="747474"/>
                </a:solidFill>
                <a:effectLst/>
                <a:latin typeface="Lato"/>
              </a:rPr>
              <a:t> areas means fewer people have money to spend on local small businesses. When remote workers living in small, </a:t>
            </a:r>
            <a:r>
              <a:rPr lang="en-IE" dirty="0">
                <a:solidFill>
                  <a:srgbClr val="747474"/>
                </a:solidFill>
                <a:latin typeface="Lato"/>
              </a:rPr>
              <a:t>local</a:t>
            </a:r>
            <a:r>
              <a:rPr lang="en-IE" b="0" i="0" dirty="0">
                <a:solidFill>
                  <a:srgbClr val="747474"/>
                </a:solidFill>
                <a:effectLst/>
                <a:latin typeface="Lato"/>
              </a:rPr>
              <a:t> communities can live where they want to live while earning a good wage and plough their income back into local businesses, it can result in a boost the economy in general.</a:t>
            </a:r>
            <a:endParaRPr lang="en-IE" dirty="0"/>
          </a:p>
        </p:txBody>
      </p:sp>
    </p:spTree>
    <p:extLst>
      <p:ext uri="{BB962C8B-B14F-4D97-AF65-F5344CB8AC3E}">
        <p14:creationId xmlns:p14="http://schemas.microsoft.com/office/powerpoint/2010/main" val="24196930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indoor, building, table, orange&#10;&#10;Description automatically generated">
            <a:extLst>
              <a:ext uri="{FF2B5EF4-FFF2-40B4-BE49-F238E27FC236}">
                <a16:creationId xmlns:a16="http://schemas.microsoft.com/office/drawing/2014/main" id="{756A4BF7-0A0A-4C4A-B298-E7DA34AED64A}"/>
              </a:ext>
            </a:extLst>
          </p:cNvPr>
          <p:cNvPicPr>
            <a:picLocks noGrp="1" noChangeAspect="1"/>
          </p:cNvPicPr>
          <p:nvPr>
            <p:ph type="pic" sz="quarter" idx="18"/>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
        <p:nvSpPr>
          <p:cNvPr id="6" name="TextBox 5">
            <a:extLst>
              <a:ext uri="{FF2B5EF4-FFF2-40B4-BE49-F238E27FC236}">
                <a16:creationId xmlns:a16="http://schemas.microsoft.com/office/drawing/2014/main" id="{0F46E6D3-A125-418E-8C7D-23A68F3A064F}"/>
              </a:ext>
            </a:extLst>
          </p:cNvPr>
          <p:cNvSpPr txBox="1"/>
          <p:nvPr/>
        </p:nvSpPr>
        <p:spPr>
          <a:xfrm>
            <a:off x="0" y="5671425"/>
            <a:ext cx="2291255" cy="1323439"/>
          </a:xfrm>
          <a:prstGeom prst="rect">
            <a:avLst/>
          </a:prstGeom>
          <a:solidFill>
            <a:srgbClr val="BA0A94"/>
          </a:solidFill>
        </p:spPr>
        <p:txBody>
          <a:bodyPr wrap="square" rtlCol="0">
            <a:spAutoFit/>
          </a:bodyPr>
          <a:lstStyle/>
          <a:p>
            <a:pPr algn="r"/>
            <a:r>
              <a:rPr lang="en-IE" sz="4000" dirty="0">
                <a:solidFill>
                  <a:schemeClr val="bg1"/>
                </a:solidFill>
              </a:rPr>
              <a:t>CASE STUDY</a:t>
            </a:r>
          </a:p>
        </p:txBody>
      </p:sp>
      <p:sp>
        <p:nvSpPr>
          <p:cNvPr id="2" name="Text Placeholder 1">
            <a:extLst>
              <a:ext uri="{FF2B5EF4-FFF2-40B4-BE49-F238E27FC236}">
                <a16:creationId xmlns:a16="http://schemas.microsoft.com/office/drawing/2014/main" id="{BFE29109-DE01-4E4C-AB13-C110089ACBDD}"/>
              </a:ext>
            </a:extLst>
          </p:cNvPr>
          <p:cNvSpPr>
            <a:spLocks noGrp="1"/>
          </p:cNvSpPr>
          <p:nvPr>
            <p:ph type="body" sz="quarter" idx="13"/>
          </p:nvPr>
        </p:nvSpPr>
        <p:spPr>
          <a:xfrm>
            <a:off x="3417570" y="80010"/>
            <a:ext cx="8618219" cy="1291231"/>
          </a:xfrm>
          <a:solidFill>
            <a:srgbClr val="68BBAF"/>
          </a:solidFill>
        </p:spPr>
        <p:txBody>
          <a:bodyPr>
            <a:normAutofit/>
          </a:bodyPr>
          <a:lstStyle/>
          <a:p>
            <a:r>
              <a:rPr lang="en-IE" dirty="0">
                <a:solidFill>
                  <a:schemeClr val="bg1"/>
                </a:solidFill>
              </a:rPr>
              <a:t>LUDGATE HUB – Technology puts a small town on the map in West Cork, Ireland</a:t>
            </a:r>
          </a:p>
        </p:txBody>
      </p:sp>
      <p:sp>
        <p:nvSpPr>
          <p:cNvPr id="3" name="Text Placeholder 2">
            <a:extLst>
              <a:ext uri="{FF2B5EF4-FFF2-40B4-BE49-F238E27FC236}">
                <a16:creationId xmlns:a16="http://schemas.microsoft.com/office/drawing/2014/main" id="{1A8C6820-3DBD-49D3-8C08-5DE279F07763}"/>
              </a:ext>
            </a:extLst>
          </p:cNvPr>
          <p:cNvSpPr>
            <a:spLocks noGrp="1"/>
          </p:cNvSpPr>
          <p:nvPr>
            <p:ph type="body" sz="quarter" idx="14"/>
          </p:nvPr>
        </p:nvSpPr>
        <p:spPr>
          <a:xfrm>
            <a:off x="3417570" y="1511658"/>
            <a:ext cx="8618220" cy="3975101"/>
          </a:xfrm>
        </p:spPr>
        <p:txBody>
          <a:bodyPr/>
          <a:lstStyle/>
          <a:p>
            <a:r>
              <a:rPr lang="en-IE" b="0" i="0" dirty="0">
                <a:solidFill>
                  <a:srgbClr val="555555"/>
                </a:solidFill>
                <a:effectLst/>
              </a:rPr>
              <a:t>There are exposed beams, a high ceiling, open-plan offices, funky colours, breakout spaces and an orange kitchen. The Ludgate Hub looks for all the world like a typical </a:t>
            </a:r>
            <a:r>
              <a:rPr lang="en-IE" b="0" i="0" dirty="0" err="1">
                <a:solidFill>
                  <a:srgbClr val="555555"/>
                </a:solidFill>
                <a:effectLst/>
              </a:rPr>
              <a:t>startup</a:t>
            </a:r>
            <a:r>
              <a:rPr lang="en-IE" b="0" i="0" dirty="0">
                <a:solidFill>
                  <a:srgbClr val="555555"/>
                </a:solidFill>
                <a:effectLst/>
              </a:rPr>
              <a:t> office in Silicon Valley, but this is Skibbereen in west Cork.</a:t>
            </a:r>
          </a:p>
          <a:p>
            <a:pPr algn="l"/>
            <a:r>
              <a:rPr lang="en-IE" b="0" i="0" dirty="0">
                <a:solidFill>
                  <a:srgbClr val="555555"/>
                </a:solidFill>
                <a:effectLst/>
              </a:rPr>
              <a:t>Here, Ludgate Hub </a:t>
            </a:r>
            <a:r>
              <a:rPr lang="en-IE" dirty="0">
                <a:solidFill>
                  <a:srgbClr val="555555"/>
                </a:solidFill>
              </a:rPr>
              <a:t>has become </a:t>
            </a:r>
            <a:r>
              <a:rPr lang="en-IE" b="0" i="0" dirty="0">
                <a:solidFill>
                  <a:srgbClr val="555555"/>
                </a:solidFill>
                <a:effectLst/>
              </a:rPr>
              <a:t>a vital resource in the local community, facilitating job and business creation/development in the Skibbereen  and greater West Cork area.</a:t>
            </a:r>
          </a:p>
          <a:p>
            <a:pPr algn="l"/>
            <a:r>
              <a:rPr lang="en-IE" b="0" i="0" dirty="0">
                <a:solidFill>
                  <a:srgbClr val="555555"/>
                </a:solidFill>
                <a:effectLst/>
              </a:rPr>
              <a:t>It has been created by the people for the people. Developed from the “bottom  up” with help from many people who believed in its mission. </a:t>
            </a:r>
            <a:r>
              <a:rPr lang="en-IE" dirty="0">
                <a:ea typeface="Calibri" panose="020F0502020204030204" pitchFamily="34" charset="0"/>
                <a:cs typeface="Times New Roman" panose="02020603050405020304" pitchFamily="18" charset="0"/>
              </a:rPr>
              <a:t>The motto of Ludgate Hub:</a:t>
            </a:r>
            <a:br>
              <a:rPr lang="en-IE" dirty="0">
                <a:ea typeface="Calibri" panose="020F0502020204030204" pitchFamily="34" charset="0"/>
                <a:cs typeface="Times New Roman" panose="02020603050405020304" pitchFamily="18" charset="0"/>
              </a:rPr>
            </a:br>
            <a:r>
              <a:rPr lang="en-IE" sz="3200" b="1" dirty="0">
                <a:solidFill>
                  <a:srgbClr val="68BBAF"/>
                </a:solidFill>
                <a:effectLst/>
                <a:ea typeface="Calibri" panose="020F0502020204030204" pitchFamily="34" charset="0"/>
                <a:cs typeface="Times New Roman" panose="02020603050405020304" pitchFamily="18" charset="0"/>
              </a:rPr>
              <a:t>LIVE THE LUDGATE LIFE - LOVE WHAT YOU DO, LOVE WHERE YOU LIVE ! </a:t>
            </a:r>
          </a:p>
          <a:p>
            <a:pPr algn="l"/>
            <a:r>
              <a:rPr lang="en-IE" dirty="0">
                <a:effectLst/>
                <a:ea typeface="Calibri" panose="020F0502020204030204" pitchFamily="34" charset="0"/>
                <a:cs typeface="Times New Roman" panose="02020603050405020304" pitchFamily="18" charset="0"/>
              </a:rPr>
              <a:t>Ludgate provides a space for local residents to network, expand </a:t>
            </a:r>
            <a:r>
              <a:rPr lang="en-IE" dirty="0">
                <a:ea typeface="Calibri" panose="020F0502020204030204" pitchFamily="34" charset="0"/>
                <a:cs typeface="Times New Roman" panose="02020603050405020304" pitchFamily="18" charset="0"/>
              </a:rPr>
              <a:t>their</a:t>
            </a:r>
            <a:r>
              <a:rPr lang="en-IE" dirty="0">
                <a:effectLst/>
                <a:ea typeface="Calibri" panose="020F0502020204030204" pitchFamily="34" charset="0"/>
                <a:cs typeface="Times New Roman" panose="02020603050405020304" pitchFamily="18" charset="0"/>
              </a:rPr>
              <a:t> horizons and scale </a:t>
            </a:r>
            <a:r>
              <a:rPr lang="en-IE" dirty="0">
                <a:ea typeface="Calibri" panose="020F0502020204030204" pitchFamily="34" charset="0"/>
                <a:cs typeface="Times New Roman" panose="02020603050405020304" pitchFamily="18" charset="0"/>
              </a:rPr>
              <a:t>their</a:t>
            </a:r>
            <a:r>
              <a:rPr lang="en-IE" dirty="0">
                <a:effectLst/>
                <a:ea typeface="Calibri" panose="020F0502020204030204" pitchFamily="34" charset="0"/>
                <a:cs typeface="Times New Roman" panose="02020603050405020304" pitchFamily="18" charset="0"/>
              </a:rPr>
              <a:t> businesses.</a:t>
            </a:r>
            <a:endParaRPr lang="en-IE" dirty="0"/>
          </a:p>
        </p:txBody>
      </p:sp>
      <p:sp>
        <p:nvSpPr>
          <p:cNvPr id="8" name="TextBox 7">
            <a:extLst>
              <a:ext uri="{FF2B5EF4-FFF2-40B4-BE49-F238E27FC236}">
                <a16:creationId xmlns:a16="http://schemas.microsoft.com/office/drawing/2014/main" id="{631D5756-2801-4B3C-A038-1E05A410A0BF}"/>
              </a:ext>
            </a:extLst>
          </p:cNvPr>
          <p:cNvSpPr txBox="1"/>
          <p:nvPr/>
        </p:nvSpPr>
        <p:spPr>
          <a:xfrm>
            <a:off x="0" y="1049993"/>
            <a:ext cx="1150620" cy="461665"/>
          </a:xfrm>
          <a:prstGeom prst="rect">
            <a:avLst/>
          </a:prstGeom>
          <a:solidFill>
            <a:srgbClr val="7F4182"/>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E" sz="2400" b="0" i="0" u="none" strike="noStrike" kern="1200" cap="none" spc="0" normalizeH="0" baseline="0" noProof="0" dirty="0">
                <a:ln>
                  <a:noFill/>
                </a:ln>
                <a:solidFill>
                  <a:prstClr val="white"/>
                </a:solidFill>
                <a:effectLst/>
                <a:uLnTx/>
                <a:uFillTx/>
                <a:latin typeface="Calibri" panose="020F0502020204030204"/>
                <a:ea typeface="+mn-ea"/>
                <a:cs typeface="+mn-cs"/>
              </a:rPr>
              <a:t>SOCIAL</a:t>
            </a:r>
          </a:p>
        </p:txBody>
      </p:sp>
      <p:sp>
        <p:nvSpPr>
          <p:cNvPr id="12" name="TextBox 11">
            <a:extLst>
              <a:ext uri="{FF2B5EF4-FFF2-40B4-BE49-F238E27FC236}">
                <a16:creationId xmlns:a16="http://schemas.microsoft.com/office/drawing/2014/main" id="{2E39573D-56DC-464B-B019-0A4411E3CC4D}"/>
              </a:ext>
            </a:extLst>
          </p:cNvPr>
          <p:cNvSpPr txBox="1"/>
          <p:nvPr/>
        </p:nvSpPr>
        <p:spPr>
          <a:xfrm>
            <a:off x="0" y="452376"/>
            <a:ext cx="1802130" cy="461665"/>
          </a:xfrm>
          <a:prstGeom prst="rect">
            <a:avLst/>
          </a:prstGeom>
          <a:solidFill>
            <a:srgbClr val="68BB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400" b="0" i="0" u="none" strike="noStrike" kern="1200" cap="none" spc="0" normalizeH="0" baseline="0" noProof="0" dirty="0">
                <a:ln>
                  <a:noFill/>
                </a:ln>
                <a:solidFill>
                  <a:prstClr val="white"/>
                </a:solidFill>
                <a:effectLst/>
                <a:uLnTx/>
                <a:uFillTx/>
                <a:latin typeface="Calibri" panose="020F0502020204030204"/>
                <a:ea typeface="+mn-ea"/>
                <a:cs typeface="+mn-cs"/>
              </a:rPr>
              <a:t>ECONOMIC</a:t>
            </a:r>
          </a:p>
        </p:txBody>
      </p:sp>
      <p:pic>
        <p:nvPicPr>
          <p:cNvPr id="5" name="Graphic 4" descr="Sunflower">
            <a:extLst>
              <a:ext uri="{FF2B5EF4-FFF2-40B4-BE49-F238E27FC236}">
                <a16:creationId xmlns:a16="http://schemas.microsoft.com/office/drawing/2014/main" id="{F3000FC6-99B9-4CE4-AD96-8EC69B7C3C5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9137" y="5659621"/>
            <a:ext cx="1218841" cy="1218841"/>
          </a:xfrm>
          <a:prstGeom prst="rect">
            <a:avLst/>
          </a:prstGeom>
        </p:spPr>
      </p:pic>
    </p:spTree>
    <p:extLst>
      <p:ext uri="{BB962C8B-B14F-4D97-AF65-F5344CB8AC3E}">
        <p14:creationId xmlns:p14="http://schemas.microsoft.com/office/powerpoint/2010/main" val="2050757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0FC1C7BA-490E-4737-9302-E041698167C6}"/>
              </a:ext>
            </a:extLst>
          </p:cNvPr>
          <p:cNvSpPr>
            <a:spLocks noGrp="1"/>
          </p:cNvSpPr>
          <p:nvPr>
            <p:ph type="body" sz="quarter" idx="13"/>
          </p:nvPr>
        </p:nvSpPr>
        <p:spPr>
          <a:xfrm>
            <a:off x="1127760" y="200326"/>
            <a:ext cx="9491444" cy="957913"/>
          </a:xfrm>
        </p:spPr>
        <p:txBody>
          <a:bodyPr>
            <a:normAutofit lnSpcReduction="10000"/>
          </a:bodyPr>
          <a:lstStyle/>
          <a:p>
            <a:r>
              <a:rPr lang="en-IE" sz="2800" dirty="0">
                <a:solidFill>
                  <a:srgbClr val="6D6E6C"/>
                </a:solidFill>
              </a:rPr>
              <a:t>REASSURANCE of LOCAL CO-WORKING HUBS</a:t>
            </a:r>
          </a:p>
          <a:p>
            <a:r>
              <a:rPr lang="en-IE" sz="2000" dirty="0">
                <a:solidFill>
                  <a:srgbClr val="6D6E6C"/>
                </a:solidFill>
                <a:hlinkClick r:id="rId2"/>
              </a:rPr>
              <a:t>WWW.THE-HIVE.IE</a:t>
            </a:r>
            <a:r>
              <a:rPr lang="en-IE" sz="2000" dirty="0">
                <a:solidFill>
                  <a:srgbClr val="6D6E6C"/>
                </a:solidFill>
              </a:rPr>
              <a:t> </a:t>
            </a:r>
            <a:r>
              <a:rPr lang="en-IE" sz="2800" dirty="0">
                <a:solidFill>
                  <a:srgbClr val="6D6E6C"/>
                </a:solidFill>
              </a:rPr>
              <a:t>IRELAND  </a:t>
            </a:r>
            <a:endParaRPr lang="en-US" sz="3600" dirty="0">
              <a:solidFill>
                <a:srgbClr val="6D6E6C"/>
              </a:solidFill>
            </a:endParaRPr>
          </a:p>
        </p:txBody>
      </p:sp>
      <p:pic>
        <p:nvPicPr>
          <p:cNvPr id="7" name="Picture 6" descr="A close up of text on a white background&#10;&#10;Description automatically generated">
            <a:extLst>
              <a:ext uri="{FF2B5EF4-FFF2-40B4-BE49-F238E27FC236}">
                <a16:creationId xmlns:a16="http://schemas.microsoft.com/office/drawing/2014/main" id="{78BAE775-34E9-49D7-AE52-1C7DE93F4CAB}"/>
              </a:ext>
            </a:extLst>
          </p:cNvPr>
          <p:cNvPicPr>
            <a:picLocks noChangeAspect="1"/>
          </p:cNvPicPr>
          <p:nvPr/>
        </p:nvPicPr>
        <p:blipFill>
          <a:blip r:embed="rId3"/>
          <a:stretch>
            <a:fillRect/>
          </a:stretch>
        </p:blipFill>
        <p:spPr>
          <a:xfrm>
            <a:off x="-7499" y="1094740"/>
            <a:ext cx="4066037" cy="5750560"/>
          </a:xfrm>
          <a:prstGeom prst="rect">
            <a:avLst/>
          </a:prstGeom>
        </p:spPr>
      </p:pic>
      <p:pic>
        <p:nvPicPr>
          <p:cNvPr id="4" name="Picture 3" descr="A picture containing device&#10;&#10;Description automatically generated">
            <a:extLst>
              <a:ext uri="{FF2B5EF4-FFF2-40B4-BE49-F238E27FC236}">
                <a16:creationId xmlns:a16="http://schemas.microsoft.com/office/drawing/2014/main" id="{C08142CA-D149-46C3-9964-B59E9F68081D}"/>
              </a:ext>
            </a:extLst>
          </p:cNvPr>
          <p:cNvPicPr>
            <a:picLocks noChangeAspect="1"/>
          </p:cNvPicPr>
          <p:nvPr/>
        </p:nvPicPr>
        <p:blipFill>
          <a:blip r:embed="rId4"/>
          <a:stretch>
            <a:fillRect/>
          </a:stretch>
        </p:blipFill>
        <p:spPr>
          <a:xfrm>
            <a:off x="4129006" y="1158239"/>
            <a:ext cx="3933988" cy="5623561"/>
          </a:xfrm>
          <a:prstGeom prst="rect">
            <a:avLst/>
          </a:prstGeom>
        </p:spPr>
      </p:pic>
      <p:pic>
        <p:nvPicPr>
          <p:cNvPr id="10" name="Picture 9" descr="A close up of text on a white background&#10;&#10;Description automatically generated">
            <a:extLst>
              <a:ext uri="{FF2B5EF4-FFF2-40B4-BE49-F238E27FC236}">
                <a16:creationId xmlns:a16="http://schemas.microsoft.com/office/drawing/2014/main" id="{2AF47F61-2930-4D6F-BA11-C9C84E1AD3BA}"/>
              </a:ext>
            </a:extLst>
          </p:cNvPr>
          <p:cNvPicPr>
            <a:picLocks noChangeAspect="1"/>
          </p:cNvPicPr>
          <p:nvPr/>
        </p:nvPicPr>
        <p:blipFill>
          <a:blip r:embed="rId5"/>
          <a:stretch>
            <a:fillRect/>
          </a:stretch>
        </p:blipFill>
        <p:spPr>
          <a:xfrm>
            <a:off x="8133462" y="1031240"/>
            <a:ext cx="4066037" cy="5750560"/>
          </a:xfrm>
          <a:prstGeom prst="rect">
            <a:avLst/>
          </a:prstGeom>
        </p:spPr>
      </p:pic>
    </p:spTree>
    <p:extLst>
      <p:ext uri="{BB962C8B-B14F-4D97-AF65-F5344CB8AC3E}">
        <p14:creationId xmlns:p14="http://schemas.microsoft.com/office/powerpoint/2010/main" val="19554305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ap&#10;&#10;Description automatically generated">
            <a:extLst>
              <a:ext uri="{FF2B5EF4-FFF2-40B4-BE49-F238E27FC236}">
                <a16:creationId xmlns:a16="http://schemas.microsoft.com/office/drawing/2014/main" id="{9A0AFD76-133C-4E46-9FB0-695F725F509B}"/>
              </a:ext>
            </a:extLst>
          </p:cNvPr>
          <p:cNvPicPr>
            <a:picLocks noChangeAspect="1"/>
          </p:cNvPicPr>
          <p:nvPr/>
        </p:nvPicPr>
        <p:blipFill>
          <a:blip r:embed="rId2"/>
          <a:stretch>
            <a:fillRect/>
          </a:stretch>
        </p:blipFill>
        <p:spPr>
          <a:xfrm>
            <a:off x="2963917" y="156875"/>
            <a:ext cx="9228083" cy="6544249"/>
          </a:xfrm>
          <a:prstGeom prst="rect">
            <a:avLst/>
          </a:prstGeom>
        </p:spPr>
      </p:pic>
      <p:sp>
        <p:nvSpPr>
          <p:cNvPr id="4" name="TextBox 3">
            <a:extLst>
              <a:ext uri="{FF2B5EF4-FFF2-40B4-BE49-F238E27FC236}">
                <a16:creationId xmlns:a16="http://schemas.microsoft.com/office/drawing/2014/main" id="{D104D33C-1E0D-4B02-BF56-F260BB680BE1}"/>
              </a:ext>
            </a:extLst>
          </p:cNvPr>
          <p:cNvSpPr txBox="1"/>
          <p:nvPr/>
        </p:nvSpPr>
        <p:spPr>
          <a:xfrm>
            <a:off x="0" y="0"/>
            <a:ext cx="3100552" cy="6863417"/>
          </a:xfrm>
          <a:prstGeom prst="rect">
            <a:avLst/>
          </a:prstGeom>
          <a:solidFill>
            <a:srgbClr val="68BBAF"/>
          </a:solidFill>
        </p:spPr>
        <p:txBody>
          <a:bodyPr wrap="square" rtlCol="0">
            <a:spAutoFit/>
          </a:bodyPr>
          <a:lstStyle/>
          <a:p>
            <a:r>
              <a:rPr lang="en-IE" sz="2000" dirty="0">
                <a:solidFill>
                  <a:schemeClr val="bg1"/>
                </a:solidFill>
              </a:rPr>
              <a:t>Smart Rural 21 is a two and a half-year project supported by the European Commission (DG AGRI) with the overall aim to promote and inspire villages to develop and implement smart village approaches and strategies across Europe. </a:t>
            </a:r>
          </a:p>
          <a:p>
            <a:endParaRPr lang="en-IE" dirty="0">
              <a:solidFill>
                <a:schemeClr val="bg1"/>
              </a:solidFill>
            </a:endParaRPr>
          </a:p>
          <a:p>
            <a:pPr marL="285750" indent="-285750">
              <a:buFont typeface="Wingdings" panose="05000000000000000000" pitchFamily="2" charset="2"/>
              <a:buChar char="Ø"/>
            </a:pPr>
            <a:r>
              <a:rPr lang="en-IE" dirty="0">
                <a:solidFill>
                  <a:schemeClr val="bg1"/>
                </a:solidFill>
              </a:rPr>
              <a:t>Follow the journey of 17 European towns/villages as they strive to become Smart Villages</a:t>
            </a:r>
          </a:p>
          <a:p>
            <a:pPr marL="285750" indent="-285750">
              <a:buFont typeface="Wingdings" panose="05000000000000000000" pitchFamily="2" charset="2"/>
              <a:buChar char="Ø"/>
            </a:pPr>
            <a:r>
              <a:rPr lang="en-IE" dirty="0">
                <a:solidFill>
                  <a:schemeClr val="bg1"/>
                </a:solidFill>
              </a:rPr>
              <a:t>Gain insights into tried and tested Smart village approaches and strategies </a:t>
            </a:r>
          </a:p>
          <a:p>
            <a:pPr marL="285750" indent="-285750">
              <a:buFont typeface="Wingdings" panose="05000000000000000000" pitchFamily="2" charset="2"/>
              <a:buChar char="Ø"/>
            </a:pPr>
            <a:r>
              <a:rPr lang="en-IE" dirty="0">
                <a:solidFill>
                  <a:schemeClr val="bg1"/>
                </a:solidFill>
              </a:rPr>
              <a:t>Follow the Smart Rural Roadmap to replicate the journey for with your community</a:t>
            </a:r>
          </a:p>
          <a:p>
            <a:r>
              <a:rPr lang="en-IE" sz="2400" dirty="0">
                <a:solidFill>
                  <a:schemeClr val="bg1"/>
                </a:solidFill>
                <a:hlinkClick r:id="rId3"/>
              </a:rPr>
              <a:t>www.smartrural21.eu</a:t>
            </a:r>
            <a:r>
              <a:rPr lang="en-IE" sz="2400" dirty="0">
                <a:solidFill>
                  <a:schemeClr val="bg1"/>
                </a:solidFill>
              </a:rPr>
              <a:t> </a:t>
            </a:r>
          </a:p>
        </p:txBody>
      </p:sp>
    </p:spTree>
    <p:extLst>
      <p:ext uri="{BB962C8B-B14F-4D97-AF65-F5344CB8AC3E}">
        <p14:creationId xmlns:p14="http://schemas.microsoft.com/office/powerpoint/2010/main" val="7890214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626CAB-A839-4C29-91B5-B59A902371BF}"/>
              </a:ext>
            </a:extLst>
          </p:cNvPr>
          <p:cNvSpPr>
            <a:spLocks noGrp="1"/>
          </p:cNvSpPr>
          <p:nvPr>
            <p:ph type="body" sz="quarter" idx="13"/>
          </p:nvPr>
        </p:nvSpPr>
        <p:spPr>
          <a:xfrm>
            <a:off x="497927" y="472963"/>
            <a:ext cx="11694073" cy="796208"/>
          </a:xfrm>
          <a:solidFill>
            <a:srgbClr val="68BBAF"/>
          </a:solidFill>
        </p:spPr>
        <p:txBody>
          <a:bodyPr>
            <a:normAutofit fontScale="92500" lnSpcReduction="20000"/>
          </a:bodyPr>
          <a:lstStyle/>
          <a:p>
            <a:r>
              <a:rPr lang="en-IE" dirty="0">
                <a:solidFill>
                  <a:schemeClr val="bg1"/>
                </a:solidFill>
              </a:rPr>
              <a:t>Power and potential of Community Social Enterprise to transform local communities</a:t>
            </a:r>
          </a:p>
          <a:p>
            <a:endParaRPr lang="en-IE" dirty="0">
              <a:solidFill>
                <a:schemeClr val="bg1"/>
              </a:solidFill>
            </a:endParaRPr>
          </a:p>
        </p:txBody>
      </p:sp>
      <p:sp>
        <p:nvSpPr>
          <p:cNvPr id="3" name="Text Placeholder 2">
            <a:extLst>
              <a:ext uri="{FF2B5EF4-FFF2-40B4-BE49-F238E27FC236}">
                <a16:creationId xmlns:a16="http://schemas.microsoft.com/office/drawing/2014/main" id="{8D49E6F5-D171-4C98-9DEE-507CE02815AF}"/>
              </a:ext>
            </a:extLst>
          </p:cNvPr>
          <p:cNvSpPr>
            <a:spLocks noGrp="1"/>
          </p:cNvSpPr>
          <p:nvPr>
            <p:ph type="body" sz="quarter" idx="14"/>
          </p:nvPr>
        </p:nvSpPr>
        <p:spPr>
          <a:xfrm>
            <a:off x="497927" y="1557064"/>
            <a:ext cx="7037990" cy="3975101"/>
          </a:xfrm>
        </p:spPr>
        <p:txBody>
          <a:bodyPr/>
          <a:lstStyle/>
          <a:p>
            <a:pPr algn="l"/>
            <a:r>
              <a:rPr lang="en-IE" dirty="0"/>
              <a:t>Smart Community Social Enterprise seeks to build healthy and sustainable enterprise communities which are driven and supported by a strong, resilient, local economies.</a:t>
            </a:r>
          </a:p>
          <a:p>
            <a:pPr algn="l"/>
            <a:r>
              <a:rPr lang="en-IE" dirty="0"/>
              <a:t>Community Social Enterprise  is underpinned by:</a:t>
            </a:r>
          </a:p>
          <a:p>
            <a:pPr marL="342900" lvl="0" indent="-342900">
              <a:buFont typeface="Arial" panose="020B0604020202020204" pitchFamily="34" charset="0"/>
              <a:buChar char="•"/>
            </a:pPr>
            <a:r>
              <a:rPr lang="en-IE" dirty="0"/>
              <a:t>coordinated investment into long-term equality</a:t>
            </a:r>
          </a:p>
          <a:p>
            <a:pPr marL="342900" lvl="0" indent="-342900">
              <a:buFont typeface="Arial" panose="020B0604020202020204" pitchFamily="34" charset="0"/>
              <a:buChar char="•"/>
            </a:pPr>
            <a:r>
              <a:rPr lang="en-IE" dirty="0"/>
              <a:t>coordinated social enterprise activity </a:t>
            </a:r>
          </a:p>
          <a:p>
            <a:pPr marL="342900" lvl="0" indent="-342900">
              <a:buFont typeface="Arial" panose="020B0604020202020204" pitchFamily="34" charset="0"/>
              <a:buChar char="•"/>
            </a:pPr>
            <a:r>
              <a:rPr lang="en-IE" dirty="0"/>
              <a:t>sustainable income generating strategies </a:t>
            </a:r>
          </a:p>
          <a:p>
            <a:pPr marL="342900" lvl="0" indent="-342900">
              <a:buFont typeface="Arial" panose="020B0604020202020204" pitchFamily="34" charset="0"/>
              <a:buChar char="•"/>
            </a:pPr>
            <a:r>
              <a:rPr lang="en-IE" dirty="0"/>
              <a:t> support for marginalised cohorts to pursue business ownership or obtain better job</a:t>
            </a:r>
          </a:p>
          <a:p>
            <a:endParaRPr lang="en-IE" dirty="0"/>
          </a:p>
        </p:txBody>
      </p:sp>
      <p:pic>
        <p:nvPicPr>
          <p:cNvPr id="7" name="Picture 6" descr="A picture containing meter&#10;&#10;Description automatically generated">
            <a:extLst>
              <a:ext uri="{FF2B5EF4-FFF2-40B4-BE49-F238E27FC236}">
                <a16:creationId xmlns:a16="http://schemas.microsoft.com/office/drawing/2014/main" id="{2008B6BA-EF31-4BC2-A6BC-26B9E37891B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905014" y="3891405"/>
            <a:ext cx="4193628" cy="2096814"/>
          </a:xfrm>
          <a:prstGeom prst="rect">
            <a:avLst/>
          </a:prstGeom>
        </p:spPr>
      </p:pic>
      <p:pic>
        <p:nvPicPr>
          <p:cNvPr id="9" name="Picture 8" descr="A group of people posing for the camera&#10;&#10;Description automatically generated">
            <a:extLst>
              <a:ext uri="{FF2B5EF4-FFF2-40B4-BE49-F238E27FC236}">
                <a16:creationId xmlns:a16="http://schemas.microsoft.com/office/drawing/2014/main" id="{23AED26D-E9D6-4E90-BA50-A78D2C9F1374}"/>
              </a:ext>
            </a:extLst>
          </p:cNvPr>
          <p:cNvPicPr>
            <a:picLocks noChangeAspect="1"/>
          </p:cNvPicPr>
          <p:nvPr/>
        </p:nvPicPr>
        <p:blipFill>
          <a:blip r:embed="rId4" cstate="screen">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7456017" y="1325835"/>
            <a:ext cx="4735983" cy="2565570"/>
          </a:xfrm>
          <a:prstGeom prst="rect">
            <a:avLst/>
          </a:prstGeom>
        </p:spPr>
      </p:pic>
      <p:sp>
        <p:nvSpPr>
          <p:cNvPr id="12" name="TextBox 11">
            <a:extLst>
              <a:ext uri="{FF2B5EF4-FFF2-40B4-BE49-F238E27FC236}">
                <a16:creationId xmlns:a16="http://schemas.microsoft.com/office/drawing/2014/main" id="{BE3AD4B8-6EE2-4F0E-AAE0-B821E5DF4285}"/>
              </a:ext>
            </a:extLst>
          </p:cNvPr>
          <p:cNvSpPr txBox="1"/>
          <p:nvPr/>
        </p:nvSpPr>
        <p:spPr>
          <a:xfrm>
            <a:off x="0" y="0"/>
            <a:ext cx="2406869" cy="461665"/>
          </a:xfrm>
          <a:prstGeom prst="rect">
            <a:avLst/>
          </a:prstGeom>
          <a:solidFill>
            <a:srgbClr val="BA0A94"/>
          </a:solidFill>
        </p:spPr>
        <p:txBody>
          <a:bodyPr wrap="square" rtlCol="0">
            <a:spAutoFit/>
          </a:bodyPr>
          <a:lstStyle/>
          <a:p>
            <a:r>
              <a:rPr lang="en-IE" sz="2400" dirty="0">
                <a:solidFill>
                  <a:schemeClr val="bg1"/>
                </a:solidFill>
              </a:rPr>
              <a:t>OPPORTUNITY</a:t>
            </a:r>
          </a:p>
        </p:txBody>
      </p:sp>
    </p:spTree>
    <p:extLst>
      <p:ext uri="{BB962C8B-B14F-4D97-AF65-F5344CB8AC3E}">
        <p14:creationId xmlns:p14="http://schemas.microsoft.com/office/powerpoint/2010/main" val="17555156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626CAB-A839-4C29-91B5-B59A902371BF}"/>
              </a:ext>
            </a:extLst>
          </p:cNvPr>
          <p:cNvSpPr>
            <a:spLocks noGrp="1"/>
          </p:cNvSpPr>
          <p:nvPr>
            <p:ph type="body" sz="quarter" idx="13"/>
          </p:nvPr>
        </p:nvSpPr>
        <p:spPr>
          <a:xfrm>
            <a:off x="497927" y="472963"/>
            <a:ext cx="11694073" cy="796208"/>
          </a:xfrm>
          <a:solidFill>
            <a:srgbClr val="68BBAF"/>
          </a:solidFill>
        </p:spPr>
        <p:txBody>
          <a:bodyPr>
            <a:normAutofit fontScale="92500" lnSpcReduction="20000"/>
          </a:bodyPr>
          <a:lstStyle/>
          <a:p>
            <a:r>
              <a:rPr lang="en-IE" dirty="0">
                <a:solidFill>
                  <a:schemeClr val="bg1"/>
                </a:solidFill>
              </a:rPr>
              <a:t>Power and potential of Community Social Enterprise to transform local communities</a:t>
            </a:r>
          </a:p>
          <a:p>
            <a:endParaRPr lang="en-IE" dirty="0">
              <a:solidFill>
                <a:schemeClr val="bg1"/>
              </a:solidFill>
            </a:endParaRPr>
          </a:p>
        </p:txBody>
      </p:sp>
      <p:sp>
        <p:nvSpPr>
          <p:cNvPr id="12" name="TextBox 11">
            <a:extLst>
              <a:ext uri="{FF2B5EF4-FFF2-40B4-BE49-F238E27FC236}">
                <a16:creationId xmlns:a16="http://schemas.microsoft.com/office/drawing/2014/main" id="{BE3AD4B8-6EE2-4F0E-AAE0-B821E5DF4285}"/>
              </a:ext>
            </a:extLst>
          </p:cNvPr>
          <p:cNvSpPr txBox="1"/>
          <p:nvPr/>
        </p:nvSpPr>
        <p:spPr>
          <a:xfrm>
            <a:off x="0" y="0"/>
            <a:ext cx="2406869" cy="461665"/>
          </a:xfrm>
          <a:prstGeom prst="rect">
            <a:avLst/>
          </a:prstGeom>
          <a:solidFill>
            <a:srgbClr val="BA0A94"/>
          </a:solidFill>
        </p:spPr>
        <p:txBody>
          <a:bodyPr wrap="square" rtlCol="0">
            <a:spAutoFit/>
          </a:bodyPr>
          <a:lstStyle/>
          <a:p>
            <a:r>
              <a:rPr lang="en-IE" sz="2400" dirty="0">
                <a:solidFill>
                  <a:schemeClr val="bg1"/>
                </a:solidFill>
              </a:rPr>
              <a:t>OPPORTUNITY</a:t>
            </a:r>
          </a:p>
        </p:txBody>
      </p:sp>
      <p:sp>
        <p:nvSpPr>
          <p:cNvPr id="5" name="Text Placeholder 4">
            <a:extLst>
              <a:ext uri="{FF2B5EF4-FFF2-40B4-BE49-F238E27FC236}">
                <a16:creationId xmlns:a16="http://schemas.microsoft.com/office/drawing/2014/main" id="{76B08978-3A6D-4933-93EF-78BB6E36854B}"/>
              </a:ext>
            </a:extLst>
          </p:cNvPr>
          <p:cNvSpPr>
            <a:spLocks noGrp="1"/>
          </p:cNvSpPr>
          <p:nvPr>
            <p:ph type="body" sz="quarter" idx="14"/>
          </p:nvPr>
        </p:nvSpPr>
        <p:spPr>
          <a:xfrm>
            <a:off x="876301" y="1441449"/>
            <a:ext cx="5808979" cy="3975101"/>
          </a:xfrm>
        </p:spPr>
        <p:txBody>
          <a:bodyPr/>
          <a:lstStyle/>
          <a:p>
            <a:pPr algn="ctr"/>
            <a:r>
              <a:rPr lang="en-GB" sz="2400" b="1" i="0" dirty="0">
                <a:solidFill>
                  <a:srgbClr val="444444"/>
                </a:solidFill>
                <a:effectLst/>
                <a:latin typeface="Merriweather Sans"/>
              </a:rPr>
              <a:t>An Tobar Community Wellness Centre and Social Farm based in South Armagh, Northern Ireland. </a:t>
            </a:r>
            <a:r>
              <a:rPr lang="en-GB" sz="2400" b="1" i="0" dirty="0">
                <a:solidFill>
                  <a:srgbClr val="444444"/>
                </a:solidFill>
                <a:effectLst/>
                <a:latin typeface="Merriweather Sans"/>
                <a:hlinkClick r:id="rId2"/>
              </a:rPr>
              <a:t>https://antobarcic.com/</a:t>
            </a:r>
            <a:endParaRPr lang="en-GB" sz="2400" b="1" i="0" dirty="0">
              <a:solidFill>
                <a:srgbClr val="444444"/>
              </a:solidFill>
              <a:effectLst/>
              <a:latin typeface="Merriweather Sans"/>
            </a:endParaRPr>
          </a:p>
          <a:p>
            <a:pPr algn="ctr"/>
            <a:r>
              <a:rPr lang="en-GB" sz="2400" b="0" i="0" dirty="0">
                <a:effectLst/>
                <a:latin typeface="Merriweather Sans"/>
              </a:rPr>
              <a:t>They aim to inspire people to connect with each other, share their stories and grow communities together. </a:t>
            </a:r>
          </a:p>
          <a:p>
            <a:pPr algn="ctr"/>
            <a:r>
              <a:rPr lang="en-GB" sz="2400" i="0" dirty="0">
                <a:latin typeface="Merriweather Sans"/>
              </a:rPr>
              <a:t>They </a:t>
            </a:r>
            <a:r>
              <a:rPr lang="en-GB" sz="2400" b="0" i="0" dirty="0">
                <a:effectLst/>
                <a:latin typeface="Merriweather Sans"/>
              </a:rPr>
              <a:t>offer nature-based activities to individuals and groups to improve the health and wellbeing of our community. They are also passionate about planting native trees and protecting the biodiversity of our area. </a:t>
            </a:r>
            <a:endParaRPr lang="en-GB" sz="2400" i="0" dirty="0">
              <a:latin typeface="Merriweather Sans"/>
            </a:endParaRPr>
          </a:p>
          <a:p>
            <a:pPr algn="ctr"/>
            <a:r>
              <a:rPr lang="en-GB" sz="2400" b="0" i="0" dirty="0">
                <a:effectLst/>
                <a:latin typeface="Merriweather Sans"/>
              </a:rPr>
              <a:t> Vision: Growing together in a place of healing.</a:t>
            </a:r>
            <a:endParaRPr lang="en-IE" sz="2400" dirty="0">
              <a:highlight>
                <a:srgbClr val="FFFF00"/>
              </a:highlight>
            </a:endParaRPr>
          </a:p>
          <a:p>
            <a:endParaRPr lang="en-IE" dirty="0"/>
          </a:p>
        </p:txBody>
      </p:sp>
      <p:pic>
        <p:nvPicPr>
          <p:cNvPr id="8" name="Picture 7">
            <a:extLst>
              <a:ext uri="{FF2B5EF4-FFF2-40B4-BE49-F238E27FC236}">
                <a16:creationId xmlns:a16="http://schemas.microsoft.com/office/drawing/2014/main" id="{C9416EF2-80CE-45E1-B9F2-65509E156950}"/>
              </a:ext>
            </a:extLst>
          </p:cNvPr>
          <p:cNvPicPr>
            <a:picLocks noChangeAspect="1"/>
          </p:cNvPicPr>
          <p:nvPr/>
        </p:nvPicPr>
        <p:blipFill>
          <a:blip r:embed="rId3"/>
          <a:stretch>
            <a:fillRect/>
          </a:stretch>
        </p:blipFill>
        <p:spPr>
          <a:xfrm>
            <a:off x="6685280" y="1441449"/>
            <a:ext cx="4982953" cy="4765040"/>
          </a:xfrm>
          <a:prstGeom prst="rect">
            <a:avLst/>
          </a:prstGeom>
        </p:spPr>
      </p:pic>
    </p:spTree>
    <p:extLst>
      <p:ext uri="{BB962C8B-B14F-4D97-AF65-F5344CB8AC3E}">
        <p14:creationId xmlns:p14="http://schemas.microsoft.com/office/powerpoint/2010/main" val="20914218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626CAB-A839-4C29-91B5-B59A902371BF}"/>
              </a:ext>
            </a:extLst>
          </p:cNvPr>
          <p:cNvSpPr>
            <a:spLocks noGrp="1"/>
          </p:cNvSpPr>
          <p:nvPr>
            <p:ph type="body" sz="quarter" idx="13"/>
          </p:nvPr>
        </p:nvSpPr>
        <p:spPr>
          <a:xfrm>
            <a:off x="465269" y="477716"/>
            <a:ext cx="6743701" cy="962201"/>
          </a:xfrm>
          <a:solidFill>
            <a:srgbClr val="68BBAF"/>
          </a:solidFill>
        </p:spPr>
        <p:txBody>
          <a:bodyPr>
            <a:normAutofit fontScale="85000" lnSpcReduction="10000"/>
          </a:bodyPr>
          <a:lstStyle/>
          <a:p>
            <a:r>
              <a:rPr lang="en-IE" dirty="0">
                <a:solidFill>
                  <a:schemeClr val="bg1"/>
                </a:solidFill>
              </a:rPr>
              <a:t>Hyperlocal Communities – opportunities to reconnect with local businesses</a:t>
            </a:r>
          </a:p>
        </p:txBody>
      </p:sp>
      <p:sp>
        <p:nvSpPr>
          <p:cNvPr id="3" name="Text Placeholder 2">
            <a:extLst>
              <a:ext uri="{FF2B5EF4-FFF2-40B4-BE49-F238E27FC236}">
                <a16:creationId xmlns:a16="http://schemas.microsoft.com/office/drawing/2014/main" id="{8D49E6F5-D171-4C98-9DEE-507CE02815AF}"/>
              </a:ext>
            </a:extLst>
          </p:cNvPr>
          <p:cNvSpPr>
            <a:spLocks noGrp="1"/>
          </p:cNvSpPr>
          <p:nvPr>
            <p:ph type="body" sz="quarter" idx="14"/>
          </p:nvPr>
        </p:nvSpPr>
        <p:spPr>
          <a:xfrm>
            <a:off x="534712" y="1586221"/>
            <a:ext cx="7074402" cy="4414850"/>
          </a:xfrm>
        </p:spPr>
        <p:txBody>
          <a:bodyPr/>
          <a:lstStyle/>
          <a:p>
            <a:r>
              <a:rPr lang="en-IE" dirty="0"/>
              <a:t>In Module one, we explored the concept of Hyperlocal – and how living, in 2k/5k/10k locked down spaces has given us a renewed understanding of importance of local communities </a:t>
            </a:r>
            <a:r>
              <a:rPr lang="en-IE" u="sng" dirty="0"/>
              <a:t>and </a:t>
            </a:r>
            <a:r>
              <a:rPr lang="en-IE" dirty="0"/>
              <a:t>local businesses. </a:t>
            </a:r>
          </a:p>
          <a:p>
            <a:r>
              <a:rPr lang="en-IE" dirty="0"/>
              <a:t>With regard to business and the economy, the shift towards hyperlocal life has increased spending locally. </a:t>
            </a:r>
          </a:p>
          <a:p>
            <a:r>
              <a:rPr lang="en-IE" dirty="0">
                <a:hlinkClick r:id="rId2"/>
              </a:rPr>
              <a:t>A recent survey </a:t>
            </a:r>
            <a:r>
              <a:rPr lang="en-IE" dirty="0"/>
              <a:t>found that nearly a quarter people in the UK say they’ve shopped more in corner shops since the lockdown, while </a:t>
            </a:r>
            <a:r>
              <a:rPr lang="en-IE" dirty="0">
                <a:hlinkClick r:id="rId3"/>
              </a:rPr>
              <a:t>70% of Irish adults</a:t>
            </a:r>
            <a:r>
              <a:rPr lang="en-IE" dirty="0"/>
              <a:t> have “made a conscious effort” to support local businesses due to the impact of Covid-19.</a:t>
            </a:r>
          </a:p>
        </p:txBody>
      </p:sp>
      <p:sp>
        <p:nvSpPr>
          <p:cNvPr id="4" name="TextBox 3">
            <a:extLst>
              <a:ext uri="{FF2B5EF4-FFF2-40B4-BE49-F238E27FC236}">
                <a16:creationId xmlns:a16="http://schemas.microsoft.com/office/drawing/2014/main" id="{439C0608-6B53-4223-B227-C6AE33411857}"/>
              </a:ext>
            </a:extLst>
          </p:cNvPr>
          <p:cNvSpPr txBox="1"/>
          <p:nvPr/>
        </p:nvSpPr>
        <p:spPr>
          <a:xfrm>
            <a:off x="0" y="0"/>
            <a:ext cx="2406869" cy="461665"/>
          </a:xfrm>
          <a:prstGeom prst="rect">
            <a:avLst/>
          </a:prstGeom>
          <a:solidFill>
            <a:srgbClr val="BA0A94"/>
          </a:solidFill>
        </p:spPr>
        <p:txBody>
          <a:bodyPr wrap="square" rtlCol="0">
            <a:spAutoFit/>
          </a:bodyPr>
          <a:lstStyle/>
          <a:p>
            <a:r>
              <a:rPr lang="en-IE" sz="2400" dirty="0">
                <a:solidFill>
                  <a:schemeClr val="bg1"/>
                </a:solidFill>
              </a:rPr>
              <a:t>OPPORTUNITY</a:t>
            </a:r>
          </a:p>
        </p:txBody>
      </p:sp>
      <p:pic>
        <p:nvPicPr>
          <p:cNvPr id="6" name="Picture 5" descr="A close up of a sign&#10;&#10;Description automatically generated">
            <a:extLst>
              <a:ext uri="{FF2B5EF4-FFF2-40B4-BE49-F238E27FC236}">
                <a16:creationId xmlns:a16="http://schemas.microsoft.com/office/drawing/2014/main" id="{BB609D09-964B-4C3D-A9AF-8DB26526BA15}"/>
              </a:ext>
            </a:extLst>
          </p:cNvPr>
          <p:cNvPicPr>
            <a:picLocks noChangeAspect="1"/>
          </p:cNvPicPr>
          <p:nvPr/>
        </p:nvPicPr>
        <p:blipFill>
          <a:blip r:embed="rId4" cstate="screen">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8775747" y="3243943"/>
            <a:ext cx="2950029" cy="2950029"/>
          </a:xfrm>
          <a:prstGeom prst="rect">
            <a:avLst/>
          </a:prstGeom>
        </p:spPr>
      </p:pic>
      <p:pic>
        <p:nvPicPr>
          <p:cNvPr id="9" name="Picture 8" descr="A picture containing food, sitting, fruit, table&#10;&#10;Description automatically generated">
            <a:extLst>
              <a:ext uri="{FF2B5EF4-FFF2-40B4-BE49-F238E27FC236}">
                <a16:creationId xmlns:a16="http://schemas.microsoft.com/office/drawing/2014/main" id="{BDEFDDBE-1F8F-4BFC-91CC-53F5F00DD6A4}"/>
              </a:ext>
            </a:extLst>
          </p:cNvPr>
          <p:cNvPicPr>
            <a:picLocks noChangeAspect="1"/>
          </p:cNvPicPr>
          <p:nvPr/>
        </p:nvPicPr>
        <p:blipFill>
          <a:blip r:embed="rId6" cstate="screen">
            <a:extLst>
              <a:ext uri="{28A0092B-C50C-407E-A947-70E740481C1C}">
                <a14:useLocalDpi xmlns:a14="http://schemas.microsoft.com/office/drawing/2010/main"/>
              </a:ext>
              <a:ext uri="{837473B0-CC2E-450A-ABE3-18F120FF3D39}">
                <a1611:picAttrSrcUrl xmlns:a1611="http://schemas.microsoft.com/office/drawing/2016/11/main" r:id="rId7"/>
              </a:ext>
            </a:extLst>
          </a:blip>
          <a:stretch>
            <a:fillRect/>
          </a:stretch>
        </p:blipFill>
        <p:spPr>
          <a:xfrm>
            <a:off x="8316686" y="185877"/>
            <a:ext cx="3868153" cy="2905665"/>
          </a:xfrm>
          <a:prstGeom prst="rect">
            <a:avLst/>
          </a:prstGeom>
        </p:spPr>
      </p:pic>
    </p:spTree>
    <p:extLst>
      <p:ext uri="{BB962C8B-B14F-4D97-AF65-F5344CB8AC3E}">
        <p14:creationId xmlns:p14="http://schemas.microsoft.com/office/powerpoint/2010/main" val="36956069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0DD1C4-85DB-4D0E-8DBB-8D35FB67E89D}"/>
              </a:ext>
            </a:extLst>
          </p:cNvPr>
          <p:cNvSpPr>
            <a:spLocks noGrp="1"/>
          </p:cNvSpPr>
          <p:nvPr>
            <p:ph type="body" sz="quarter" idx="25"/>
          </p:nvPr>
        </p:nvSpPr>
        <p:spPr>
          <a:xfrm>
            <a:off x="332508" y="4582510"/>
            <a:ext cx="11545518" cy="1378466"/>
          </a:xfrm>
        </p:spPr>
        <p:txBody>
          <a:bodyPr>
            <a:normAutofit/>
          </a:bodyPr>
          <a:lstStyle/>
          <a:p>
            <a:r>
              <a:rPr lang="en-IE" dirty="0"/>
              <a:t>What are they and how should they be used to inform sustainable community regeneration?</a:t>
            </a:r>
          </a:p>
          <a:p>
            <a:endParaRPr lang="en-IE" dirty="0"/>
          </a:p>
        </p:txBody>
      </p:sp>
      <p:sp>
        <p:nvSpPr>
          <p:cNvPr id="3" name="Text Placeholder 2">
            <a:extLst>
              <a:ext uri="{FF2B5EF4-FFF2-40B4-BE49-F238E27FC236}">
                <a16:creationId xmlns:a16="http://schemas.microsoft.com/office/drawing/2014/main" id="{BE7D1380-6FA3-4E01-8A87-8223993449D4}"/>
              </a:ext>
            </a:extLst>
          </p:cNvPr>
          <p:cNvSpPr>
            <a:spLocks noGrp="1"/>
          </p:cNvSpPr>
          <p:nvPr>
            <p:ph type="body" sz="quarter" idx="20"/>
          </p:nvPr>
        </p:nvSpPr>
        <p:spPr>
          <a:xfrm>
            <a:off x="332508" y="3118763"/>
            <a:ext cx="11545518" cy="1119830"/>
          </a:xfrm>
        </p:spPr>
        <p:txBody>
          <a:bodyPr/>
          <a:lstStyle/>
          <a:p>
            <a:r>
              <a:rPr lang="en-IE" sz="4800" dirty="0"/>
              <a:t>Introduction: SPOTLIGHT ON THE UN SUSTAINABLE DEVELOPMENT GOALS </a:t>
            </a:r>
          </a:p>
        </p:txBody>
      </p:sp>
      <p:pic>
        <p:nvPicPr>
          <p:cNvPr id="14" name="Picture Placeholder 13" descr="A lake with a mountain in the background&#10;&#10;Description automatically generated">
            <a:extLst>
              <a:ext uri="{FF2B5EF4-FFF2-40B4-BE49-F238E27FC236}">
                <a16:creationId xmlns:a16="http://schemas.microsoft.com/office/drawing/2014/main" id="{BCA9A42F-273D-4D34-AE26-0A603BC9D9DC}"/>
              </a:ext>
            </a:extLst>
          </p:cNvPr>
          <p:cNvPicPr>
            <a:picLocks noGrp="1" noChangeAspect="1"/>
          </p:cNvPicPr>
          <p:nvPr>
            <p:ph type="pic" sz="quarter" idx="26"/>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Tree>
    <p:extLst>
      <p:ext uri="{BB962C8B-B14F-4D97-AF65-F5344CB8AC3E}">
        <p14:creationId xmlns:p14="http://schemas.microsoft.com/office/powerpoint/2010/main" val="27354624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B02F5EB-6088-4164-AF80-4DB55E5C4582}"/>
              </a:ext>
            </a:extLst>
          </p:cNvPr>
          <p:cNvSpPr>
            <a:spLocks noGrp="1"/>
          </p:cNvSpPr>
          <p:nvPr>
            <p:ph type="body" sz="quarter" idx="25"/>
          </p:nvPr>
        </p:nvSpPr>
        <p:spPr>
          <a:xfrm>
            <a:off x="500673" y="4612984"/>
            <a:ext cx="11545518" cy="999540"/>
          </a:xfrm>
        </p:spPr>
        <p:txBody>
          <a:bodyPr>
            <a:normAutofit/>
          </a:bodyPr>
          <a:lstStyle/>
          <a:p>
            <a:r>
              <a:rPr lang="en-IE" dirty="0"/>
              <a:t>Carbon Neutral, Circular Economy/Zero Waste , Communities powered by Green Energy, </a:t>
            </a:r>
          </a:p>
        </p:txBody>
      </p:sp>
      <p:sp>
        <p:nvSpPr>
          <p:cNvPr id="3" name="Text Placeholder 2">
            <a:extLst>
              <a:ext uri="{FF2B5EF4-FFF2-40B4-BE49-F238E27FC236}">
                <a16:creationId xmlns:a16="http://schemas.microsoft.com/office/drawing/2014/main" id="{0AF86110-0112-4873-AFB1-52C63046431A}"/>
              </a:ext>
            </a:extLst>
          </p:cNvPr>
          <p:cNvSpPr>
            <a:spLocks noGrp="1"/>
          </p:cNvSpPr>
          <p:nvPr>
            <p:ph type="body" sz="quarter" idx="20"/>
          </p:nvPr>
        </p:nvSpPr>
        <p:spPr>
          <a:xfrm>
            <a:off x="323241" y="3327957"/>
            <a:ext cx="11545518" cy="629984"/>
          </a:xfrm>
        </p:spPr>
        <p:txBody>
          <a:bodyPr/>
          <a:lstStyle/>
          <a:p>
            <a:r>
              <a:rPr lang="en-IE" dirty="0"/>
              <a:t>SECTION TWO: OPPORTUNITIES AND TRENDS IN ENVIRONMENTAL SUSTAINABILITY</a:t>
            </a:r>
          </a:p>
          <a:p>
            <a:endParaRPr lang="en-IE" dirty="0"/>
          </a:p>
        </p:txBody>
      </p:sp>
      <p:pic>
        <p:nvPicPr>
          <p:cNvPr id="8" name="Picture Placeholder 7" descr="A picture containing grass, outdoor, person, sitting&#10;&#10;Description automatically generated">
            <a:extLst>
              <a:ext uri="{FF2B5EF4-FFF2-40B4-BE49-F238E27FC236}">
                <a16:creationId xmlns:a16="http://schemas.microsoft.com/office/drawing/2014/main" id="{A2076B06-5A8C-4784-88CF-21E735EC4199}"/>
              </a:ext>
            </a:extLst>
          </p:cNvPr>
          <p:cNvPicPr>
            <a:picLocks noGrp="1" noChangeAspect="1"/>
          </p:cNvPicPr>
          <p:nvPr>
            <p:ph type="pic" sz="quarter" idx="26"/>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Tree>
    <p:extLst>
      <p:ext uri="{BB962C8B-B14F-4D97-AF65-F5344CB8AC3E}">
        <p14:creationId xmlns:p14="http://schemas.microsoft.com/office/powerpoint/2010/main" val="12938245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lose up of a pond&#10;&#10;Description automatically generated">
            <a:extLst>
              <a:ext uri="{FF2B5EF4-FFF2-40B4-BE49-F238E27FC236}">
                <a16:creationId xmlns:a16="http://schemas.microsoft.com/office/drawing/2014/main" id="{F685478F-F7C4-4B38-A9FF-D28BC18D0C7F}"/>
              </a:ext>
            </a:extLst>
          </p:cNvPr>
          <p:cNvPicPr>
            <a:picLocks noGrp="1" noChangeAspect="1"/>
          </p:cNvPicPr>
          <p:nvPr>
            <p:ph type="pic" sz="quarter" idx="18"/>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
        <p:nvSpPr>
          <p:cNvPr id="2" name="Text Placeholder 1">
            <a:extLst>
              <a:ext uri="{FF2B5EF4-FFF2-40B4-BE49-F238E27FC236}">
                <a16:creationId xmlns:a16="http://schemas.microsoft.com/office/drawing/2014/main" id="{8C604917-7D55-4FD0-B1AA-CB5E552E05E6}"/>
              </a:ext>
            </a:extLst>
          </p:cNvPr>
          <p:cNvSpPr>
            <a:spLocks noGrp="1"/>
          </p:cNvSpPr>
          <p:nvPr>
            <p:ph type="body" sz="quarter" idx="16"/>
          </p:nvPr>
        </p:nvSpPr>
        <p:spPr>
          <a:xfrm>
            <a:off x="504088" y="388883"/>
            <a:ext cx="5760078" cy="1286159"/>
          </a:xfrm>
        </p:spPr>
        <p:txBody>
          <a:bodyPr>
            <a:normAutofit/>
          </a:bodyPr>
          <a:lstStyle/>
          <a:p>
            <a:pPr algn="l"/>
            <a:r>
              <a:rPr lang="en-IE" dirty="0"/>
              <a:t>Now let’s focus on Environmental Sustainability.. </a:t>
            </a:r>
          </a:p>
        </p:txBody>
      </p:sp>
      <p:sp>
        <p:nvSpPr>
          <p:cNvPr id="3" name="Text Placeholder 2">
            <a:extLst>
              <a:ext uri="{FF2B5EF4-FFF2-40B4-BE49-F238E27FC236}">
                <a16:creationId xmlns:a16="http://schemas.microsoft.com/office/drawing/2014/main" id="{4DD6AB24-02F3-44A4-9674-583CB1536704}"/>
              </a:ext>
            </a:extLst>
          </p:cNvPr>
          <p:cNvSpPr>
            <a:spLocks noGrp="1"/>
          </p:cNvSpPr>
          <p:nvPr>
            <p:ph type="body" sz="quarter" idx="17"/>
          </p:nvPr>
        </p:nvSpPr>
        <p:spPr>
          <a:xfrm>
            <a:off x="367862" y="1953512"/>
            <a:ext cx="6779172" cy="3947440"/>
          </a:xfrm>
        </p:spPr>
        <p:txBody>
          <a:bodyPr/>
          <a:lstStyle/>
          <a:p>
            <a:pPr algn="just"/>
            <a:r>
              <a:rPr lang="en-IE" dirty="0"/>
              <a:t>Environmental sustainability is the responsibility for interacting with the planet to maintain natural resources for future generations. Sustainable living works towards this by looking at:</a:t>
            </a:r>
          </a:p>
          <a:p>
            <a:pPr marL="342900" indent="-342900" algn="just">
              <a:buFont typeface="Arial" panose="020B0604020202020204" pitchFamily="34" charset="0"/>
              <a:buChar char="•"/>
            </a:pPr>
            <a:r>
              <a:rPr lang="en-IE" dirty="0"/>
              <a:t>living conditions (eco-villages, eco-municipalities, and sustainable cities)</a:t>
            </a:r>
          </a:p>
          <a:p>
            <a:pPr marL="342900" indent="-342900" algn="just">
              <a:buFont typeface="Arial" panose="020B0604020202020204" pitchFamily="34" charset="0"/>
              <a:buChar char="•"/>
            </a:pPr>
            <a:r>
              <a:rPr lang="en-IE" dirty="0"/>
              <a:t>economic sectors (permaculture, green building, sustainable agriculture) or work practices, such as sustainable architecture</a:t>
            </a:r>
          </a:p>
          <a:p>
            <a:pPr marL="342900" indent="-342900" algn="just">
              <a:buFont typeface="Arial" panose="020B0604020202020204" pitchFamily="34" charset="0"/>
              <a:buChar char="•"/>
            </a:pPr>
            <a:r>
              <a:rPr lang="en-IE" dirty="0"/>
              <a:t>new technologies (green technologies, renewable energy, etc.)</a:t>
            </a:r>
          </a:p>
          <a:p>
            <a:pPr marL="342900" indent="-342900" algn="just">
              <a:buFont typeface="Arial" panose="020B0604020202020204" pitchFamily="34" charset="0"/>
              <a:buChar char="•"/>
            </a:pPr>
            <a:r>
              <a:rPr lang="en-IE" dirty="0"/>
              <a:t>adjustments in individual lifestyles that conserve natural resources</a:t>
            </a:r>
          </a:p>
        </p:txBody>
      </p:sp>
    </p:spTree>
    <p:extLst>
      <p:ext uri="{BB962C8B-B14F-4D97-AF65-F5344CB8AC3E}">
        <p14:creationId xmlns:p14="http://schemas.microsoft.com/office/powerpoint/2010/main" val="20096065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626CAB-A839-4C29-91B5-B59A902371BF}"/>
              </a:ext>
            </a:extLst>
          </p:cNvPr>
          <p:cNvSpPr>
            <a:spLocks noGrp="1"/>
          </p:cNvSpPr>
          <p:nvPr>
            <p:ph type="body" sz="quarter" idx="13"/>
          </p:nvPr>
        </p:nvSpPr>
        <p:spPr>
          <a:xfrm>
            <a:off x="497927" y="362103"/>
            <a:ext cx="7407087" cy="697353"/>
          </a:xfrm>
        </p:spPr>
        <p:txBody>
          <a:bodyPr>
            <a:normAutofit/>
          </a:bodyPr>
          <a:lstStyle/>
          <a:p>
            <a:r>
              <a:rPr lang="en-IE" dirty="0">
                <a:solidFill>
                  <a:srgbClr val="AB5AB0"/>
                </a:solidFill>
              </a:rPr>
              <a:t>COVID19 and the Environment</a:t>
            </a:r>
          </a:p>
          <a:p>
            <a:endParaRPr lang="en-IE" dirty="0">
              <a:solidFill>
                <a:srgbClr val="AB5AB0"/>
              </a:solidFill>
            </a:endParaRPr>
          </a:p>
        </p:txBody>
      </p:sp>
      <p:sp>
        <p:nvSpPr>
          <p:cNvPr id="3" name="Text Placeholder 2">
            <a:extLst>
              <a:ext uri="{FF2B5EF4-FFF2-40B4-BE49-F238E27FC236}">
                <a16:creationId xmlns:a16="http://schemas.microsoft.com/office/drawing/2014/main" id="{8D49E6F5-D171-4C98-9DEE-507CE02815AF}"/>
              </a:ext>
            </a:extLst>
          </p:cNvPr>
          <p:cNvSpPr>
            <a:spLocks noGrp="1"/>
          </p:cNvSpPr>
          <p:nvPr>
            <p:ph type="body" sz="quarter" idx="14"/>
          </p:nvPr>
        </p:nvSpPr>
        <p:spPr>
          <a:xfrm>
            <a:off x="441434" y="1325835"/>
            <a:ext cx="6453352" cy="3975101"/>
          </a:xfrm>
        </p:spPr>
        <p:txBody>
          <a:bodyPr/>
          <a:lstStyle/>
          <a:p>
            <a:r>
              <a:rPr lang="en-IE" dirty="0"/>
              <a:t>A global tragedy, the COVID19 pandemic has taught us many lessons. When the world entered lock down in March-May 2020, the impact the human race became on the world became very apparent with some reports slowdown took out the equivalent of almost 1.5 billion tonnes of CO2 in China!</a:t>
            </a:r>
          </a:p>
          <a:p>
            <a:r>
              <a:rPr lang="en-IE" dirty="0"/>
              <a:t>Coronavirus-prompted trends show what collective action could do in rapidly countering global heating caused by human activity and is already prompting the big question: to what extent recovery will be infused by green actions?</a:t>
            </a:r>
          </a:p>
        </p:txBody>
      </p:sp>
      <p:pic>
        <p:nvPicPr>
          <p:cNvPr id="4" name="Picture 3">
            <a:extLst>
              <a:ext uri="{FF2B5EF4-FFF2-40B4-BE49-F238E27FC236}">
                <a16:creationId xmlns:a16="http://schemas.microsoft.com/office/drawing/2014/main" id="{4CB8A655-4CFA-4CAA-AF8B-2B007C79A12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357241" y="0"/>
            <a:ext cx="4740165" cy="3700502"/>
          </a:xfrm>
          <a:prstGeom prst="rect">
            <a:avLst/>
          </a:prstGeom>
        </p:spPr>
      </p:pic>
      <p:pic>
        <p:nvPicPr>
          <p:cNvPr id="2063" name="Picture 15" descr="COVID-19 and air pollution: a deadly connection | World Economic Forum">
            <a:extLst>
              <a:ext uri="{FF2B5EF4-FFF2-40B4-BE49-F238E27FC236}">
                <a16:creationId xmlns:a16="http://schemas.microsoft.com/office/drawing/2014/main" id="{D9886D5E-7A1B-46BE-9A74-EBF3A6F036A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57240" y="3780128"/>
            <a:ext cx="4834759" cy="3041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04489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626CAB-A839-4C29-91B5-B59A902371BF}"/>
              </a:ext>
            </a:extLst>
          </p:cNvPr>
          <p:cNvSpPr>
            <a:spLocks noGrp="1"/>
          </p:cNvSpPr>
          <p:nvPr>
            <p:ph type="body" sz="quarter" idx="13"/>
          </p:nvPr>
        </p:nvSpPr>
        <p:spPr>
          <a:xfrm>
            <a:off x="497927" y="362103"/>
            <a:ext cx="7407087" cy="697353"/>
          </a:xfrm>
        </p:spPr>
        <p:txBody>
          <a:bodyPr>
            <a:normAutofit/>
          </a:bodyPr>
          <a:lstStyle/>
          <a:p>
            <a:r>
              <a:rPr lang="en-IE" dirty="0">
                <a:solidFill>
                  <a:srgbClr val="AB5AB0"/>
                </a:solidFill>
              </a:rPr>
              <a:t>Climate Change and Extreme Weather</a:t>
            </a:r>
          </a:p>
        </p:txBody>
      </p:sp>
      <p:sp>
        <p:nvSpPr>
          <p:cNvPr id="3" name="Text Placeholder 2">
            <a:extLst>
              <a:ext uri="{FF2B5EF4-FFF2-40B4-BE49-F238E27FC236}">
                <a16:creationId xmlns:a16="http://schemas.microsoft.com/office/drawing/2014/main" id="{8D49E6F5-D171-4C98-9DEE-507CE02815AF}"/>
              </a:ext>
            </a:extLst>
          </p:cNvPr>
          <p:cNvSpPr>
            <a:spLocks noGrp="1"/>
          </p:cNvSpPr>
          <p:nvPr>
            <p:ph type="body" sz="quarter" idx="14"/>
          </p:nvPr>
        </p:nvSpPr>
        <p:spPr>
          <a:xfrm>
            <a:off x="441434" y="1325835"/>
            <a:ext cx="7956332" cy="3975101"/>
          </a:xfrm>
        </p:spPr>
        <p:txBody>
          <a:bodyPr/>
          <a:lstStyle/>
          <a:p>
            <a:r>
              <a:rPr lang="en-IE" dirty="0"/>
              <a:t>Extreme weather events and accompanying natural disasters (floods, droughts, heat waves and wildfires) are becoming commonplace as the effects of climate change tighten their grip on the planet. Terms like “mega fires” and “super storms” together with seemingly endless news coverage of “record-breaking” weather events are the public face of climate change. </a:t>
            </a:r>
          </a:p>
          <a:p>
            <a:r>
              <a:rPr lang="en-IE" dirty="0"/>
              <a:t>As individuals and communities, we feel powerless to effect any meaningful change because of the sheer size and scale of the climate change and environmental impact issues and a lack of skills as to where to actually start. </a:t>
            </a:r>
            <a:r>
              <a:rPr lang="en-IE" dirty="0">
                <a:solidFill>
                  <a:srgbClr val="AB5AB0"/>
                </a:solidFill>
              </a:rPr>
              <a:t>BUT communities have a key role to play and it is the summation of their thousands of small and local eco-innovations will create a ripple effect and affect true, powerful, sustainable change.</a:t>
            </a:r>
          </a:p>
          <a:p>
            <a:pPr algn="just"/>
            <a:endParaRPr lang="en-IE" dirty="0"/>
          </a:p>
        </p:txBody>
      </p:sp>
      <p:sp>
        <p:nvSpPr>
          <p:cNvPr id="5" name="TextBox 4">
            <a:extLst>
              <a:ext uri="{FF2B5EF4-FFF2-40B4-BE49-F238E27FC236}">
                <a16:creationId xmlns:a16="http://schemas.microsoft.com/office/drawing/2014/main" id="{13995D62-53C6-4A86-B115-CB1ECFBBD2CE}"/>
              </a:ext>
            </a:extLst>
          </p:cNvPr>
          <p:cNvSpPr txBox="1"/>
          <p:nvPr/>
        </p:nvSpPr>
        <p:spPr>
          <a:xfrm>
            <a:off x="7472855" y="6516413"/>
            <a:ext cx="924910" cy="246221"/>
          </a:xfrm>
          <a:prstGeom prst="rect">
            <a:avLst/>
          </a:prstGeom>
          <a:noFill/>
        </p:spPr>
        <p:txBody>
          <a:bodyPr wrap="square" rtlCol="0">
            <a:spAutoFit/>
          </a:bodyPr>
          <a:lstStyle/>
          <a:p>
            <a:r>
              <a:rPr lang="en-IE" sz="1000" dirty="0">
                <a:hlinkClick r:id="rId2"/>
              </a:rPr>
              <a:t>Source</a:t>
            </a:r>
            <a:endParaRPr lang="en-IE" sz="1000" dirty="0"/>
          </a:p>
        </p:txBody>
      </p:sp>
      <p:pic>
        <p:nvPicPr>
          <p:cNvPr id="9" name="Picture 8" descr="Tornado">
            <a:extLst>
              <a:ext uri="{FF2B5EF4-FFF2-40B4-BE49-F238E27FC236}">
                <a16:creationId xmlns:a16="http://schemas.microsoft.com/office/drawing/2014/main" id="{854CC1AF-CB0E-464E-AC9D-0EAAA32167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46394" y="30350"/>
            <a:ext cx="3445606" cy="2296510"/>
          </a:xfrm>
          <a:prstGeom prst="rect">
            <a:avLst/>
          </a:prstGeom>
        </p:spPr>
      </p:pic>
      <p:pic>
        <p:nvPicPr>
          <p:cNvPr id="11" name="Picture 10" descr="A blurry photo of a fire&#10;&#10;Description automatically generated">
            <a:extLst>
              <a:ext uri="{FF2B5EF4-FFF2-40B4-BE49-F238E27FC236}">
                <a16:creationId xmlns:a16="http://schemas.microsoft.com/office/drawing/2014/main" id="{1DC77C18-6639-4967-860E-B18E33B8220F}"/>
              </a:ext>
            </a:extLst>
          </p:cNvPr>
          <p:cNvPicPr>
            <a:picLocks noChangeAspect="1"/>
          </p:cNvPicPr>
          <p:nvPr/>
        </p:nvPicPr>
        <p:blipFill rotWithShape="1">
          <a:blip r:embed="rId4" cstate="screen">
            <a:extLst>
              <a:ext uri="{28A0092B-C50C-407E-A947-70E740481C1C}">
                <a14:useLocalDpi xmlns:a14="http://schemas.microsoft.com/office/drawing/2010/main"/>
              </a:ext>
              <a:ext uri="{837473B0-CC2E-450A-ABE3-18F120FF3D39}">
                <a1611:picAttrSrcUrl xmlns:a1611="http://schemas.microsoft.com/office/drawing/2016/11/main" r:id="rId5"/>
              </a:ext>
            </a:extLst>
          </a:blip>
          <a:srcRect/>
          <a:stretch/>
        </p:blipFill>
        <p:spPr>
          <a:xfrm>
            <a:off x="8746394" y="2490556"/>
            <a:ext cx="3445606" cy="2214811"/>
          </a:xfrm>
          <a:prstGeom prst="rect">
            <a:avLst/>
          </a:prstGeom>
        </p:spPr>
      </p:pic>
      <p:pic>
        <p:nvPicPr>
          <p:cNvPr id="16" name="Picture 15" descr="A sandy beach&#10;&#10;Description automatically generated">
            <a:extLst>
              <a:ext uri="{FF2B5EF4-FFF2-40B4-BE49-F238E27FC236}">
                <a16:creationId xmlns:a16="http://schemas.microsoft.com/office/drawing/2014/main" id="{35BAEEFA-4A85-44C2-9E20-3474DB351AAA}"/>
              </a:ext>
            </a:extLst>
          </p:cNvPr>
          <p:cNvPicPr>
            <a:picLocks noChangeAspect="1"/>
          </p:cNvPicPr>
          <p:nvPr/>
        </p:nvPicPr>
        <p:blipFill rotWithShape="1">
          <a:blip r:embed="rId6" cstate="screen">
            <a:extLst>
              <a:ext uri="{28A0092B-C50C-407E-A947-70E740481C1C}">
                <a14:useLocalDpi xmlns:a14="http://schemas.microsoft.com/office/drawing/2010/main"/>
              </a:ext>
              <a:ext uri="{837473B0-CC2E-450A-ABE3-18F120FF3D39}">
                <a1611:picAttrSrcUrl xmlns:a1611="http://schemas.microsoft.com/office/drawing/2016/11/main" r:id="rId7"/>
              </a:ext>
            </a:extLst>
          </a:blip>
          <a:srcRect/>
          <a:stretch/>
        </p:blipFill>
        <p:spPr>
          <a:xfrm>
            <a:off x="8746394" y="4842378"/>
            <a:ext cx="3460417" cy="1985272"/>
          </a:xfrm>
          <a:prstGeom prst="rect">
            <a:avLst/>
          </a:prstGeom>
        </p:spPr>
      </p:pic>
      <p:sp>
        <p:nvSpPr>
          <p:cNvPr id="17" name="TextBox 16">
            <a:extLst>
              <a:ext uri="{FF2B5EF4-FFF2-40B4-BE49-F238E27FC236}">
                <a16:creationId xmlns:a16="http://schemas.microsoft.com/office/drawing/2014/main" id="{7CD7AD30-A404-40E0-BC11-1BA0C6BB3D2B}"/>
              </a:ext>
            </a:extLst>
          </p:cNvPr>
          <p:cNvSpPr txBox="1"/>
          <p:nvPr/>
        </p:nvSpPr>
        <p:spPr>
          <a:xfrm>
            <a:off x="8502869" y="7043112"/>
            <a:ext cx="2741673" cy="230832"/>
          </a:xfrm>
          <a:prstGeom prst="rect">
            <a:avLst/>
          </a:prstGeom>
          <a:noFill/>
        </p:spPr>
        <p:txBody>
          <a:bodyPr wrap="square" rtlCol="0">
            <a:spAutoFit/>
          </a:bodyPr>
          <a:lstStyle/>
          <a:p>
            <a:r>
              <a:rPr lang="en-IE" sz="900">
                <a:hlinkClick r:id="rId7" tooltip="https://wle.cgiar.org/thrive/2015/10/04/preparing-hotter-colder-wetter-and-drier"/>
              </a:rPr>
              <a:t>This Photo</a:t>
            </a:r>
            <a:r>
              <a:rPr lang="en-IE" sz="900"/>
              <a:t> by Unknown Author is licensed under </a:t>
            </a:r>
            <a:r>
              <a:rPr lang="en-IE" sz="900">
                <a:hlinkClick r:id="rId8" tooltip="https://creativecommons.org/licenses/by/3.0/"/>
              </a:rPr>
              <a:t>CC BY</a:t>
            </a:r>
            <a:endParaRPr lang="en-IE" sz="900"/>
          </a:p>
        </p:txBody>
      </p:sp>
    </p:spTree>
    <p:extLst>
      <p:ext uri="{BB962C8B-B14F-4D97-AF65-F5344CB8AC3E}">
        <p14:creationId xmlns:p14="http://schemas.microsoft.com/office/powerpoint/2010/main" val="34239194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626CAB-A839-4C29-91B5-B59A902371BF}"/>
              </a:ext>
            </a:extLst>
          </p:cNvPr>
          <p:cNvSpPr>
            <a:spLocks noGrp="1"/>
          </p:cNvSpPr>
          <p:nvPr>
            <p:ph type="body" sz="quarter" idx="13"/>
          </p:nvPr>
        </p:nvSpPr>
        <p:spPr>
          <a:xfrm>
            <a:off x="497927" y="362103"/>
            <a:ext cx="7407087" cy="697353"/>
          </a:xfrm>
        </p:spPr>
        <p:txBody>
          <a:bodyPr>
            <a:normAutofit/>
          </a:bodyPr>
          <a:lstStyle/>
          <a:p>
            <a:r>
              <a:rPr lang="en-IE" dirty="0">
                <a:solidFill>
                  <a:srgbClr val="AB5AB0"/>
                </a:solidFill>
              </a:rPr>
              <a:t>The need to bring back Biodiversity</a:t>
            </a:r>
          </a:p>
          <a:p>
            <a:endParaRPr lang="en-IE" dirty="0">
              <a:solidFill>
                <a:srgbClr val="AB5AB0"/>
              </a:solidFill>
            </a:endParaRPr>
          </a:p>
        </p:txBody>
      </p:sp>
      <p:sp>
        <p:nvSpPr>
          <p:cNvPr id="3" name="Text Placeholder 2">
            <a:extLst>
              <a:ext uri="{FF2B5EF4-FFF2-40B4-BE49-F238E27FC236}">
                <a16:creationId xmlns:a16="http://schemas.microsoft.com/office/drawing/2014/main" id="{8D49E6F5-D171-4C98-9DEE-507CE02815AF}"/>
              </a:ext>
            </a:extLst>
          </p:cNvPr>
          <p:cNvSpPr>
            <a:spLocks noGrp="1"/>
          </p:cNvSpPr>
          <p:nvPr>
            <p:ph type="body" sz="quarter" idx="14"/>
          </p:nvPr>
        </p:nvSpPr>
        <p:spPr>
          <a:xfrm>
            <a:off x="441433" y="1325835"/>
            <a:ext cx="8166537" cy="3975101"/>
          </a:xfrm>
        </p:spPr>
        <p:txBody>
          <a:bodyPr/>
          <a:lstStyle/>
          <a:p>
            <a:pPr algn="just"/>
            <a:r>
              <a:rPr lang="en-IE" dirty="0"/>
              <a:t>As Europe loses its biodiversity at an unprecedented rate, it is vital that communities engage with biodiversity conservation at a local level. Biodiversity is fundamental to both planet and people. It provides us with clean air and water, food and medicines. But biodiversity is in crisis. Biodiversity loss can have significant direct human health impacts if ecosystem services are no longer adequate to meet social needs. Indirectly, changes in ecosystem services affect livelihoods, income, local migration and, on occasion, may even cause political conflict.</a:t>
            </a:r>
          </a:p>
          <a:p>
            <a:pPr algn="just"/>
            <a:r>
              <a:rPr lang="en-IE" dirty="0"/>
              <a:t>Only 23% of species and 16% of habitats under the EU Nature Directives are in good health. Habitat loss and fragmentation, unsustainable agriculture and climate change are leading drivers of biodiversity loss in the EU. In May 2020, the European Commission released the EU Biodiversity Strategy to 2030.</a:t>
            </a:r>
          </a:p>
        </p:txBody>
      </p:sp>
      <p:sp>
        <p:nvSpPr>
          <p:cNvPr id="4" name="TextBox 3">
            <a:extLst>
              <a:ext uri="{FF2B5EF4-FFF2-40B4-BE49-F238E27FC236}">
                <a16:creationId xmlns:a16="http://schemas.microsoft.com/office/drawing/2014/main" id="{756AB44C-BCD0-46B9-875F-2368FE3C62D7}"/>
              </a:ext>
            </a:extLst>
          </p:cNvPr>
          <p:cNvSpPr txBox="1"/>
          <p:nvPr/>
        </p:nvSpPr>
        <p:spPr>
          <a:xfrm>
            <a:off x="6542691" y="6579773"/>
            <a:ext cx="3258207" cy="246221"/>
          </a:xfrm>
          <a:prstGeom prst="rect">
            <a:avLst/>
          </a:prstGeom>
          <a:noFill/>
        </p:spPr>
        <p:txBody>
          <a:bodyPr wrap="square" rtlCol="0">
            <a:spAutoFit/>
          </a:bodyPr>
          <a:lstStyle/>
          <a:p>
            <a:r>
              <a:rPr lang="en-IE" sz="1000" dirty="0"/>
              <a:t>Source: </a:t>
            </a:r>
            <a:r>
              <a:rPr lang="en-IE" sz="1000" dirty="0">
                <a:hlinkClick r:id="rId2"/>
              </a:rPr>
              <a:t>World Wide Fund for Nature</a:t>
            </a:r>
            <a:endParaRPr lang="en-IE" sz="1000" dirty="0"/>
          </a:p>
        </p:txBody>
      </p:sp>
      <p:pic>
        <p:nvPicPr>
          <p:cNvPr id="6" name="Picture 5" descr="A close up of a logo&#10;&#10;Description automatically generated">
            <a:extLst>
              <a:ext uri="{FF2B5EF4-FFF2-40B4-BE49-F238E27FC236}">
                <a16:creationId xmlns:a16="http://schemas.microsoft.com/office/drawing/2014/main" id="{1B11D35D-A357-4197-875A-5D54DD7371E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933793" y="2186564"/>
            <a:ext cx="3258207" cy="3066548"/>
          </a:xfrm>
          <a:prstGeom prst="rect">
            <a:avLst/>
          </a:prstGeom>
        </p:spPr>
      </p:pic>
      <p:pic>
        <p:nvPicPr>
          <p:cNvPr id="12" name="Picture 11" descr="A close up of a flower&#10;&#10;Description automatically generated">
            <a:extLst>
              <a:ext uri="{FF2B5EF4-FFF2-40B4-BE49-F238E27FC236}">
                <a16:creationId xmlns:a16="http://schemas.microsoft.com/office/drawing/2014/main" id="{1F682AFC-F9C3-4473-AC5E-F4409B049EDD}"/>
              </a:ext>
            </a:extLst>
          </p:cNvPr>
          <p:cNvPicPr>
            <a:picLocks noChangeAspect="1"/>
          </p:cNvPicPr>
          <p:nvPr/>
        </p:nvPicPr>
        <p:blipFill>
          <a:blip r:embed="rId5" cstate="screen">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8933793" y="5253112"/>
            <a:ext cx="3256122" cy="1628061"/>
          </a:xfrm>
          <a:prstGeom prst="rect">
            <a:avLst/>
          </a:prstGeom>
        </p:spPr>
      </p:pic>
      <p:pic>
        <p:nvPicPr>
          <p:cNvPr id="15" name="Picture 14" descr="A tree in the middle of a lush green forest&#10;&#10;Description automatically generated">
            <a:extLst>
              <a:ext uri="{FF2B5EF4-FFF2-40B4-BE49-F238E27FC236}">
                <a16:creationId xmlns:a16="http://schemas.microsoft.com/office/drawing/2014/main" id="{BF802BFF-76F4-4179-9A6A-E7DE51370104}"/>
              </a:ext>
            </a:extLst>
          </p:cNvPr>
          <p:cNvPicPr>
            <a:picLocks noChangeAspect="1"/>
          </p:cNvPicPr>
          <p:nvPr/>
        </p:nvPicPr>
        <p:blipFill>
          <a:blip r:embed="rId7" cstate="screen">
            <a:extLst>
              <a:ext uri="{28A0092B-C50C-407E-A947-70E740481C1C}">
                <a14:useLocalDpi xmlns:a14="http://schemas.microsoft.com/office/drawing/2010/main"/>
              </a:ext>
              <a:ext uri="{837473B0-CC2E-450A-ABE3-18F120FF3D39}">
                <a1611:picAttrSrcUrl xmlns:a1611="http://schemas.microsoft.com/office/drawing/2016/11/main" r:id="rId8"/>
              </a:ext>
            </a:extLst>
          </a:blip>
          <a:stretch>
            <a:fillRect/>
          </a:stretch>
        </p:blipFill>
        <p:spPr>
          <a:xfrm>
            <a:off x="8792366" y="12104"/>
            <a:ext cx="3399633" cy="2266422"/>
          </a:xfrm>
          <a:prstGeom prst="rect">
            <a:avLst/>
          </a:prstGeom>
        </p:spPr>
      </p:pic>
    </p:spTree>
    <p:extLst>
      <p:ext uri="{BB962C8B-B14F-4D97-AF65-F5344CB8AC3E}">
        <p14:creationId xmlns:p14="http://schemas.microsoft.com/office/powerpoint/2010/main" val="10811019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2C73127F-78E6-45D2-A79F-3AC59A38B663}"/>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0512" y="1085542"/>
            <a:ext cx="5391805" cy="381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F51C9557-BDC1-4BB5-B350-5465B54F53B6}"/>
              </a:ext>
            </a:extLst>
          </p:cNvPr>
          <p:cNvSpPr>
            <a:spLocks noGrp="1"/>
          </p:cNvSpPr>
          <p:nvPr>
            <p:ph type="body" sz="quarter" idx="20"/>
          </p:nvPr>
        </p:nvSpPr>
        <p:spPr>
          <a:xfrm>
            <a:off x="5517932" y="1174720"/>
            <a:ext cx="6621516" cy="3631644"/>
          </a:xfrm>
        </p:spPr>
        <p:txBody>
          <a:bodyPr/>
          <a:lstStyle/>
          <a:p>
            <a:r>
              <a:rPr lang="en-IE" dirty="0"/>
              <a:t>The Living Bog’ project is working to improve over 2,600 hectares of important raised bog habitat in Ireland. Often referred to as Ireland’s rain forest, these living bogs are of great importance for biodiversity, flood control and the control of carbon emissions. The project include physical interventions, local community co-operation, and a greater national understanding of the importance of Ireland’s raised bogs.</a:t>
            </a:r>
          </a:p>
          <a:p>
            <a:r>
              <a:rPr lang="en-IE" dirty="0"/>
              <a:t>FIND OUT MORE: </a:t>
            </a:r>
            <a:r>
              <a:rPr lang="en-IE" dirty="0">
                <a:hlinkClick r:id="rId3"/>
              </a:rPr>
              <a:t>www.raisedbogs.ie</a:t>
            </a:r>
            <a:r>
              <a:rPr lang="en-IE" dirty="0"/>
              <a:t> </a:t>
            </a:r>
          </a:p>
        </p:txBody>
      </p:sp>
      <p:sp>
        <p:nvSpPr>
          <p:cNvPr id="4" name="Text Placeholder 3">
            <a:extLst>
              <a:ext uri="{FF2B5EF4-FFF2-40B4-BE49-F238E27FC236}">
                <a16:creationId xmlns:a16="http://schemas.microsoft.com/office/drawing/2014/main" id="{2B2C69D2-53A3-402F-8C18-2C23D9A09A58}"/>
              </a:ext>
            </a:extLst>
          </p:cNvPr>
          <p:cNvSpPr>
            <a:spLocks noGrp="1"/>
          </p:cNvSpPr>
          <p:nvPr>
            <p:ph type="body" sz="quarter" idx="22"/>
          </p:nvPr>
        </p:nvSpPr>
        <p:spPr>
          <a:xfrm>
            <a:off x="10512" y="170793"/>
            <a:ext cx="10920249" cy="914750"/>
          </a:xfrm>
          <a:solidFill>
            <a:srgbClr val="AB5AB0"/>
          </a:solidFill>
        </p:spPr>
        <p:txBody>
          <a:bodyPr>
            <a:normAutofit/>
          </a:bodyPr>
          <a:lstStyle/>
          <a:p>
            <a:pPr algn="r"/>
            <a:r>
              <a:rPr lang="en-IE" dirty="0">
                <a:solidFill>
                  <a:schemeClr val="bg1"/>
                </a:solidFill>
              </a:rPr>
              <a:t>Interesting Project to promote Biodiversity</a:t>
            </a:r>
          </a:p>
        </p:txBody>
      </p:sp>
      <p:pic>
        <p:nvPicPr>
          <p:cNvPr id="1026" name="Picture 2">
            <a:extLst>
              <a:ext uri="{FF2B5EF4-FFF2-40B4-BE49-F238E27FC236}">
                <a16:creationId xmlns:a16="http://schemas.microsoft.com/office/drawing/2014/main" id="{66096286-F760-4994-A83B-4FE4FD48DD2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9283" y="1442893"/>
            <a:ext cx="2673518" cy="2673518"/>
          </a:xfrm>
          <a:prstGeom prst="ellipse">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898D055-DFFE-4A3E-9C58-54197C1F4FE8}"/>
              </a:ext>
            </a:extLst>
          </p:cNvPr>
          <p:cNvSpPr txBox="1"/>
          <p:nvPr/>
        </p:nvSpPr>
        <p:spPr>
          <a:xfrm>
            <a:off x="10512" y="4748216"/>
            <a:ext cx="11981792" cy="1938992"/>
          </a:xfrm>
          <a:prstGeom prst="rect">
            <a:avLst/>
          </a:prstGeom>
          <a:solidFill>
            <a:srgbClr val="AB5AB0"/>
          </a:solidFill>
        </p:spPr>
        <p:txBody>
          <a:bodyPr wrap="square" rtlCol="0">
            <a:spAutoFit/>
          </a:bodyPr>
          <a:lstStyle/>
          <a:p>
            <a:r>
              <a:rPr lang="en-IE" sz="2400" dirty="0">
                <a:solidFill>
                  <a:schemeClr val="bg1"/>
                </a:solidFill>
              </a:rPr>
              <a:t>It is estimated that although bogs and peatlands cover just 3% of the world’s total surface, they store 30% of the soil’s carbon and twice as much carbon as all the forests in the world. Our raised bogs are visited by many non-native birds, stopping over and re-fuelling. Their survival is dependent on adequate wetlands such as raised bogs. As an education and tourism resource, the near-natural eco-system that is a raised bog is without equal in Ireland.</a:t>
            </a:r>
          </a:p>
        </p:txBody>
      </p:sp>
      <p:sp>
        <p:nvSpPr>
          <p:cNvPr id="3" name="TextBox 2">
            <a:extLst>
              <a:ext uri="{FF2B5EF4-FFF2-40B4-BE49-F238E27FC236}">
                <a16:creationId xmlns:a16="http://schemas.microsoft.com/office/drawing/2014/main" id="{B698DBC4-6BDD-4C9F-8F4A-7563DB176BBF}"/>
              </a:ext>
            </a:extLst>
          </p:cNvPr>
          <p:cNvSpPr txBox="1"/>
          <p:nvPr/>
        </p:nvSpPr>
        <p:spPr>
          <a:xfrm>
            <a:off x="0" y="0"/>
            <a:ext cx="2406869" cy="461665"/>
          </a:xfrm>
          <a:prstGeom prst="rect">
            <a:avLst/>
          </a:prstGeom>
          <a:solidFill>
            <a:srgbClr val="BA0A94"/>
          </a:solidFill>
        </p:spPr>
        <p:txBody>
          <a:bodyPr wrap="square" rtlCol="0">
            <a:spAutoFit/>
          </a:bodyPr>
          <a:lstStyle/>
          <a:p>
            <a:r>
              <a:rPr lang="en-IE" sz="2400" dirty="0">
                <a:solidFill>
                  <a:schemeClr val="bg1"/>
                </a:solidFill>
              </a:rPr>
              <a:t>OPPORTUNITY</a:t>
            </a:r>
          </a:p>
        </p:txBody>
      </p:sp>
    </p:spTree>
    <p:extLst>
      <p:ext uri="{BB962C8B-B14F-4D97-AF65-F5344CB8AC3E}">
        <p14:creationId xmlns:p14="http://schemas.microsoft.com/office/powerpoint/2010/main" val="32433744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house that is parked on the side of a road&#10;&#10;Description automatically generated">
            <a:extLst>
              <a:ext uri="{FF2B5EF4-FFF2-40B4-BE49-F238E27FC236}">
                <a16:creationId xmlns:a16="http://schemas.microsoft.com/office/drawing/2014/main" id="{A02381F8-5E84-4953-9BC7-7DB517AED7C7}"/>
              </a:ext>
            </a:extLst>
          </p:cNvPr>
          <p:cNvPicPr>
            <a:picLocks noGrp="1" noChangeAspect="1"/>
          </p:cNvPicPr>
          <p:nvPr>
            <p:ph type="pic" sz="quarter" idx="18"/>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
        <p:nvSpPr>
          <p:cNvPr id="3" name="Text Placeholder 2">
            <a:extLst>
              <a:ext uri="{FF2B5EF4-FFF2-40B4-BE49-F238E27FC236}">
                <a16:creationId xmlns:a16="http://schemas.microsoft.com/office/drawing/2014/main" id="{FD0AE84D-F20A-44F1-AFF1-CB78FBC351BC}"/>
              </a:ext>
            </a:extLst>
          </p:cNvPr>
          <p:cNvSpPr>
            <a:spLocks noGrp="1"/>
          </p:cNvSpPr>
          <p:nvPr>
            <p:ph type="body" sz="quarter" idx="13"/>
          </p:nvPr>
        </p:nvSpPr>
        <p:spPr>
          <a:xfrm>
            <a:off x="231229" y="493423"/>
            <a:ext cx="6500648" cy="1009556"/>
          </a:xfrm>
          <a:solidFill>
            <a:srgbClr val="AB5AB0"/>
          </a:solidFill>
        </p:spPr>
        <p:txBody>
          <a:bodyPr>
            <a:normAutofit lnSpcReduction="10000"/>
          </a:bodyPr>
          <a:lstStyle/>
          <a:p>
            <a:r>
              <a:rPr lang="en-IE" dirty="0">
                <a:solidFill>
                  <a:schemeClr val="bg1"/>
                </a:solidFill>
              </a:rPr>
              <a:t>SUSTAINABLE WAYS OF LIVING: ECOVILLAGE INITIATIVES</a:t>
            </a:r>
          </a:p>
        </p:txBody>
      </p:sp>
      <p:sp>
        <p:nvSpPr>
          <p:cNvPr id="4" name="Text Placeholder 3">
            <a:extLst>
              <a:ext uri="{FF2B5EF4-FFF2-40B4-BE49-F238E27FC236}">
                <a16:creationId xmlns:a16="http://schemas.microsoft.com/office/drawing/2014/main" id="{C763B5FF-2785-4C41-A7FE-01B8B0D4FF67}"/>
              </a:ext>
            </a:extLst>
          </p:cNvPr>
          <p:cNvSpPr>
            <a:spLocks noGrp="1"/>
          </p:cNvSpPr>
          <p:nvPr>
            <p:ph type="body" sz="quarter" idx="14"/>
          </p:nvPr>
        </p:nvSpPr>
        <p:spPr>
          <a:xfrm>
            <a:off x="315310" y="1603098"/>
            <a:ext cx="6978869" cy="3975101"/>
          </a:xfrm>
        </p:spPr>
        <p:txBody>
          <a:bodyPr/>
          <a:lstStyle/>
          <a:p>
            <a:r>
              <a:rPr lang="en-IE" dirty="0"/>
              <a:t>An ecovillage is an intentional or traditional community using local participatory processes to holistically integrate ecological, economic, social, and cultural dimensions of sustainability in order to regenerate social and natural environments. </a:t>
            </a:r>
          </a:p>
          <a:p>
            <a:r>
              <a:rPr lang="en-IE" dirty="0"/>
              <a:t>Ecovillages are communities with vibrant social structures, vastly diverse, yet united in common ecological, economic, social and cultural values and goals. </a:t>
            </a:r>
          </a:p>
          <a:p>
            <a:r>
              <a:rPr lang="en-IE" dirty="0"/>
              <a:t>They spring from the good intentions and creativity of citizens, and their willingness to make a difference.</a:t>
            </a:r>
          </a:p>
        </p:txBody>
      </p:sp>
      <p:sp>
        <p:nvSpPr>
          <p:cNvPr id="7" name="TextBox 6">
            <a:extLst>
              <a:ext uri="{FF2B5EF4-FFF2-40B4-BE49-F238E27FC236}">
                <a16:creationId xmlns:a16="http://schemas.microsoft.com/office/drawing/2014/main" id="{BF7EC84E-E18F-42D4-9681-295425D615A5}"/>
              </a:ext>
            </a:extLst>
          </p:cNvPr>
          <p:cNvSpPr txBox="1"/>
          <p:nvPr/>
        </p:nvSpPr>
        <p:spPr>
          <a:xfrm>
            <a:off x="7083972" y="6554046"/>
            <a:ext cx="2638097" cy="246221"/>
          </a:xfrm>
          <a:prstGeom prst="rect">
            <a:avLst/>
          </a:prstGeom>
          <a:noFill/>
        </p:spPr>
        <p:txBody>
          <a:bodyPr wrap="square" rtlCol="0">
            <a:spAutoFit/>
          </a:bodyPr>
          <a:lstStyle/>
          <a:p>
            <a:r>
              <a:rPr lang="en-IE" sz="1000" dirty="0"/>
              <a:t>Source: </a:t>
            </a:r>
            <a:r>
              <a:rPr lang="en-IE" sz="1000" dirty="0" err="1">
                <a:hlinkClick r:id="rId4"/>
              </a:rPr>
              <a:t>Ecolise</a:t>
            </a:r>
            <a:endParaRPr lang="en-IE" sz="1000" dirty="0"/>
          </a:p>
        </p:txBody>
      </p:sp>
      <p:sp>
        <p:nvSpPr>
          <p:cNvPr id="2" name="TextBox 1">
            <a:extLst>
              <a:ext uri="{FF2B5EF4-FFF2-40B4-BE49-F238E27FC236}">
                <a16:creationId xmlns:a16="http://schemas.microsoft.com/office/drawing/2014/main" id="{14ADF7A3-8FCD-4F6D-9D29-6A456CF8C4F9}"/>
              </a:ext>
            </a:extLst>
          </p:cNvPr>
          <p:cNvSpPr txBox="1"/>
          <p:nvPr/>
        </p:nvSpPr>
        <p:spPr>
          <a:xfrm>
            <a:off x="0" y="0"/>
            <a:ext cx="2406869" cy="461665"/>
          </a:xfrm>
          <a:prstGeom prst="rect">
            <a:avLst/>
          </a:prstGeom>
          <a:solidFill>
            <a:srgbClr val="BA0A94"/>
          </a:solidFill>
        </p:spPr>
        <p:txBody>
          <a:bodyPr wrap="square" rtlCol="0">
            <a:spAutoFit/>
          </a:bodyPr>
          <a:lstStyle/>
          <a:p>
            <a:r>
              <a:rPr lang="en-IE" sz="2400" dirty="0">
                <a:solidFill>
                  <a:schemeClr val="bg1"/>
                </a:solidFill>
              </a:rPr>
              <a:t>OPPORTUNITY</a:t>
            </a:r>
          </a:p>
        </p:txBody>
      </p:sp>
    </p:spTree>
    <p:extLst>
      <p:ext uri="{BB962C8B-B14F-4D97-AF65-F5344CB8AC3E}">
        <p14:creationId xmlns:p14="http://schemas.microsoft.com/office/powerpoint/2010/main" val="42322866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fabric&#10;&#10;Description automatically generated">
            <a:extLst>
              <a:ext uri="{FF2B5EF4-FFF2-40B4-BE49-F238E27FC236}">
                <a16:creationId xmlns:a16="http://schemas.microsoft.com/office/drawing/2014/main" id="{FCB9703B-A7AE-4334-A552-9F3B691609BF}"/>
              </a:ext>
            </a:extLst>
          </p:cNvPr>
          <p:cNvPicPr>
            <a:picLocks noGrp="1" noChangeAspect="1"/>
          </p:cNvPicPr>
          <p:nvPr>
            <p:ph type="pic" sz="quarter" idx="18"/>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
        <p:nvSpPr>
          <p:cNvPr id="3" name="Text Placeholder 2">
            <a:extLst>
              <a:ext uri="{FF2B5EF4-FFF2-40B4-BE49-F238E27FC236}">
                <a16:creationId xmlns:a16="http://schemas.microsoft.com/office/drawing/2014/main" id="{FD0AE84D-F20A-44F1-AFF1-CB78FBC351BC}"/>
              </a:ext>
            </a:extLst>
          </p:cNvPr>
          <p:cNvSpPr>
            <a:spLocks noGrp="1"/>
          </p:cNvSpPr>
          <p:nvPr>
            <p:ph type="body" sz="quarter" idx="13"/>
          </p:nvPr>
        </p:nvSpPr>
        <p:spPr>
          <a:xfrm>
            <a:off x="366417" y="311867"/>
            <a:ext cx="6365460" cy="878909"/>
          </a:xfrm>
        </p:spPr>
        <p:txBody>
          <a:bodyPr>
            <a:normAutofit fontScale="92500" lnSpcReduction="20000"/>
          </a:bodyPr>
          <a:lstStyle/>
          <a:p>
            <a:r>
              <a:rPr lang="en-IE" dirty="0">
                <a:solidFill>
                  <a:srgbClr val="AB5AB0"/>
                </a:solidFill>
              </a:rPr>
              <a:t>ECOVILLAGES = LOW CARBON FOOTPRINT</a:t>
            </a:r>
          </a:p>
        </p:txBody>
      </p:sp>
      <p:sp>
        <p:nvSpPr>
          <p:cNvPr id="4" name="Text Placeholder 3">
            <a:extLst>
              <a:ext uri="{FF2B5EF4-FFF2-40B4-BE49-F238E27FC236}">
                <a16:creationId xmlns:a16="http://schemas.microsoft.com/office/drawing/2014/main" id="{C763B5FF-2785-4C41-A7FE-01B8B0D4FF67}"/>
              </a:ext>
            </a:extLst>
          </p:cNvPr>
          <p:cNvSpPr>
            <a:spLocks noGrp="1"/>
          </p:cNvSpPr>
          <p:nvPr>
            <p:ph type="body" sz="quarter" idx="14"/>
          </p:nvPr>
        </p:nvSpPr>
        <p:spPr>
          <a:xfrm>
            <a:off x="315310" y="1603098"/>
            <a:ext cx="6978869" cy="3975101"/>
          </a:xfrm>
        </p:spPr>
        <p:txBody>
          <a:bodyPr/>
          <a:lstStyle/>
          <a:p>
            <a:r>
              <a:rPr lang="en-IE" dirty="0"/>
              <a:t>Ecovillages have some of the lowest carbon footprints on planet. </a:t>
            </a:r>
          </a:p>
          <a:p>
            <a:r>
              <a:rPr lang="en-IE" dirty="0"/>
              <a:t>Studies of carbon dioxide emissions in Danish ecovillages find they are 60% lower than the national average. </a:t>
            </a:r>
          </a:p>
          <a:p>
            <a:r>
              <a:rPr lang="en-IE" dirty="0"/>
              <a:t>Those of German ecovillages are 35% of the national average, the Irish ecovillage in Cloughjordan has the lowest measured ecological footprint in Ireland and Findhorn Ecovillage in Scotland has the lowest documented ecological footprint of any settlement in the industrial world.</a:t>
            </a:r>
          </a:p>
          <a:p>
            <a:r>
              <a:rPr lang="en-IE" dirty="0"/>
              <a:t>In module one, we learned about Cloughjordan, now let’s take a look at Findhorn Ecovillage, Scotland.</a:t>
            </a:r>
          </a:p>
        </p:txBody>
      </p:sp>
      <p:sp>
        <p:nvSpPr>
          <p:cNvPr id="7" name="TextBox 6">
            <a:extLst>
              <a:ext uri="{FF2B5EF4-FFF2-40B4-BE49-F238E27FC236}">
                <a16:creationId xmlns:a16="http://schemas.microsoft.com/office/drawing/2014/main" id="{BF7EC84E-E18F-42D4-9681-295425D615A5}"/>
              </a:ext>
            </a:extLst>
          </p:cNvPr>
          <p:cNvSpPr txBox="1"/>
          <p:nvPr/>
        </p:nvSpPr>
        <p:spPr>
          <a:xfrm>
            <a:off x="7083972" y="6554046"/>
            <a:ext cx="2638097" cy="246221"/>
          </a:xfrm>
          <a:prstGeom prst="rect">
            <a:avLst/>
          </a:prstGeom>
          <a:noFill/>
        </p:spPr>
        <p:txBody>
          <a:bodyPr wrap="square" rtlCol="0">
            <a:spAutoFit/>
          </a:bodyPr>
          <a:lstStyle/>
          <a:p>
            <a:r>
              <a:rPr lang="en-IE" sz="1000" dirty="0"/>
              <a:t>Source: </a:t>
            </a:r>
            <a:r>
              <a:rPr lang="en-IE" sz="1000" dirty="0" err="1">
                <a:hlinkClick r:id="rId4"/>
              </a:rPr>
              <a:t>Ecolise</a:t>
            </a:r>
            <a:endParaRPr lang="en-IE" sz="1000" dirty="0"/>
          </a:p>
        </p:txBody>
      </p:sp>
    </p:spTree>
    <p:extLst>
      <p:ext uri="{BB962C8B-B14F-4D97-AF65-F5344CB8AC3E}">
        <p14:creationId xmlns:p14="http://schemas.microsoft.com/office/powerpoint/2010/main" val="15198621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house with bushes in front of a brick building&#10;&#10;Description automatically generated">
            <a:extLst>
              <a:ext uri="{FF2B5EF4-FFF2-40B4-BE49-F238E27FC236}">
                <a16:creationId xmlns:a16="http://schemas.microsoft.com/office/drawing/2014/main" id="{EF09679C-CF5A-4CB3-B326-34A751C1B433}"/>
              </a:ext>
            </a:extLst>
          </p:cNvPr>
          <p:cNvPicPr>
            <a:picLocks noGrp="1" noChangeAspect="1"/>
          </p:cNvPicPr>
          <p:nvPr>
            <p:ph type="pic" sz="quarter" idx="18"/>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
        <p:nvSpPr>
          <p:cNvPr id="6" name="TextBox 5">
            <a:extLst>
              <a:ext uri="{FF2B5EF4-FFF2-40B4-BE49-F238E27FC236}">
                <a16:creationId xmlns:a16="http://schemas.microsoft.com/office/drawing/2014/main" id="{0F46E6D3-A125-418E-8C7D-23A68F3A064F}"/>
              </a:ext>
            </a:extLst>
          </p:cNvPr>
          <p:cNvSpPr txBox="1"/>
          <p:nvPr/>
        </p:nvSpPr>
        <p:spPr>
          <a:xfrm>
            <a:off x="0" y="5671425"/>
            <a:ext cx="2291255" cy="1323439"/>
          </a:xfrm>
          <a:prstGeom prst="rect">
            <a:avLst/>
          </a:prstGeom>
          <a:solidFill>
            <a:srgbClr val="BA0A94"/>
          </a:solidFill>
        </p:spPr>
        <p:txBody>
          <a:bodyPr wrap="square" rtlCol="0">
            <a:spAutoFit/>
          </a:bodyPr>
          <a:lstStyle/>
          <a:p>
            <a:pPr algn="r"/>
            <a:r>
              <a:rPr lang="en-IE" sz="4000" dirty="0">
                <a:solidFill>
                  <a:schemeClr val="bg1"/>
                </a:solidFill>
              </a:rPr>
              <a:t>CASE STUDY</a:t>
            </a:r>
          </a:p>
        </p:txBody>
      </p:sp>
      <p:sp>
        <p:nvSpPr>
          <p:cNvPr id="2" name="Text Placeholder 1">
            <a:extLst>
              <a:ext uri="{FF2B5EF4-FFF2-40B4-BE49-F238E27FC236}">
                <a16:creationId xmlns:a16="http://schemas.microsoft.com/office/drawing/2014/main" id="{BFE29109-DE01-4E4C-AB13-C110089ACBDD}"/>
              </a:ext>
            </a:extLst>
          </p:cNvPr>
          <p:cNvSpPr>
            <a:spLocks noGrp="1"/>
          </p:cNvSpPr>
          <p:nvPr>
            <p:ph type="body" sz="quarter" idx="13"/>
          </p:nvPr>
        </p:nvSpPr>
        <p:spPr>
          <a:xfrm>
            <a:off x="3417570" y="80010"/>
            <a:ext cx="8618219" cy="1291231"/>
          </a:xfrm>
          <a:solidFill>
            <a:srgbClr val="AB5AB0"/>
          </a:solidFill>
        </p:spPr>
        <p:txBody>
          <a:bodyPr>
            <a:normAutofit/>
          </a:bodyPr>
          <a:lstStyle/>
          <a:p>
            <a:r>
              <a:rPr lang="en-IE" dirty="0">
                <a:solidFill>
                  <a:schemeClr val="bg1"/>
                </a:solidFill>
              </a:rPr>
              <a:t>Findhorn Ecovillage, Scotland re-designated a UN-Habitat Best Practice 20 years later</a:t>
            </a:r>
          </a:p>
        </p:txBody>
      </p:sp>
      <p:sp>
        <p:nvSpPr>
          <p:cNvPr id="3" name="Text Placeholder 2">
            <a:extLst>
              <a:ext uri="{FF2B5EF4-FFF2-40B4-BE49-F238E27FC236}">
                <a16:creationId xmlns:a16="http://schemas.microsoft.com/office/drawing/2014/main" id="{1A8C6820-3DBD-49D3-8C08-5DE279F07763}"/>
              </a:ext>
            </a:extLst>
          </p:cNvPr>
          <p:cNvSpPr>
            <a:spLocks noGrp="1"/>
          </p:cNvSpPr>
          <p:nvPr>
            <p:ph type="body" sz="quarter" idx="14"/>
          </p:nvPr>
        </p:nvSpPr>
        <p:spPr>
          <a:xfrm>
            <a:off x="3417570" y="1511658"/>
            <a:ext cx="8774430" cy="5183432"/>
          </a:xfrm>
        </p:spPr>
        <p:txBody>
          <a:bodyPr/>
          <a:lstStyle/>
          <a:p>
            <a:r>
              <a:rPr lang="en-IE" dirty="0"/>
              <a:t>The Findhorn Ecovillage is a synthesis of some of the very best of current thinking on sustainable human settlements. It is a constantly evolving model used as learning environment by a number of university and school groups as well as by professional organisations and municipalities worldwide. </a:t>
            </a:r>
          </a:p>
          <a:p>
            <a:r>
              <a:rPr lang="en-IE" dirty="0"/>
              <a:t>Since 1985, this eco-settlement has advanced their sustainability agenda in the context of food production, energy systems, built environment, biodiversity, local economy and carbon footprint. </a:t>
            </a:r>
          </a:p>
          <a:p>
            <a:r>
              <a:rPr lang="en-IE" dirty="0"/>
              <a:t>Now, over two decades later, Findhorn Ecovillage plays a role as a research and development centre for carbon-constrained life-styles, providing solutions to human and social needs, protecting the environment and offering an enhanced quality of life for all.</a:t>
            </a:r>
          </a:p>
          <a:p>
            <a:r>
              <a:rPr lang="en-IE" b="1" dirty="0">
                <a:solidFill>
                  <a:srgbClr val="7F4182"/>
                </a:solidFill>
              </a:rPr>
              <a:t>FIND OUT MORE: </a:t>
            </a:r>
            <a:r>
              <a:rPr lang="en-IE" dirty="0">
                <a:hlinkClick r:id="rId4"/>
              </a:rPr>
              <a:t>www.ecovillagefindhorn.com</a:t>
            </a:r>
            <a:r>
              <a:rPr lang="en-IE" dirty="0"/>
              <a:t> </a:t>
            </a:r>
          </a:p>
        </p:txBody>
      </p:sp>
      <p:sp>
        <p:nvSpPr>
          <p:cNvPr id="8" name="TextBox 7">
            <a:extLst>
              <a:ext uri="{FF2B5EF4-FFF2-40B4-BE49-F238E27FC236}">
                <a16:creationId xmlns:a16="http://schemas.microsoft.com/office/drawing/2014/main" id="{631D5756-2801-4B3C-A038-1E05A410A0BF}"/>
              </a:ext>
            </a:extLst>
          </p:cNvPr>
          <p:cNvSpPr txBox="1"/>
          <p:nvPr/>
        </p:nvSpPr>
        <p:spPr>
          <a:xfrm>
            <a:off x="0" y="1373985"/>
            <a:ext cx="1150620" cy="461665"/>
          </a:xfrm>
          <a:prstGeom prst="rect">
            <a:avLst/>
          </a:prstGeom>
          <a:solidFill>
            <a:srgbClr val="7F4182"/>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E" sz="2400" b="0" i="0" u="none" strike="noStrike" kern="1200" cap="none" spc="0" normalizeH="0" baseline="0" noProof="0" dirty="0">
                <a:ln>
                  <a:noFill/>
                </a:ln>
                <a:solidFill>
                  <a:prstClr val="white"/>
                </a:solidFill>
                <a:effectLst/>
                <a:uLnTx/>
                <a:uFillTx/>
                <a:latin typeface="Calibri" panose="020F0502020204030204"/>
                <a:ea typeface="+mn-ea"/>
                <a:cs typeface="+mn-cs"/>
              </a:rPr>
              <a:t>SOCIAL</a:t>
            </a:r>
          </a:p>
        </p:txBody>
      </p:sp>
      <p:sp>
        <p:nvSpPr>
          <p:cNvPr id="12" name="TextBox 11">
            <a:extLst>
              <a:ext uri="{FF2B5EF4-FFF2-40B4-BE49-F238E27FC236}">
                <a16:creationId xmlns:a16="http://schemas.microsoft.com/office/drawing/2014/main" id="{2E39573D-56DC-464B-B019-0A4411E3CC4D}"/>
              </a:ext>
            </a:extLst>
          </p:cNvPr>
          <p:cNvSpPr txBox="1"/>
          <p:nvPr/>
        </p:nvSpPr>
        <p:spPr>
          <a:xfrm>
            <a:off x="0" y="759051"/>
            <a:ext cx="1802130" cy="461665"/>
          </a:xfrm>
          <a:prstGeom prst="rect">
            <a:avLst/>
          </a:prstGeom>
          <a:solidFill>
            <a:srgbClr val="68BB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400" b="0" i="0" u="none" strike="noStrike" kern="1200" cap="none" spc="0" normalizeH="0" baseline="0" noProof="0" dirty="0">
                <a:ln>
                  <a:noFill/>
                </a:ln>
                <a:solidFill>
                  <a:prstClr val="white"/>
                </a:solidFill>
                <a:effectLst/>
                <a:uLnTx/>
                <a:uFillTx/>
                <a:latin typeface="Calibri" panose="020F0502020204030204"/>
                <a:ea typeface="+mn-ea"/>
                <a:cs typeface="+mn-cs"/>
              </a:rPr>
              <a:t>ECONOMIC</a:t>
            </a:r>
          </a:p>
        </p:txBody>
      </p:sp>
      <p:pic>
        <p:nvPicPr>
          <p:cNvPr id="5" name="Graphic 4" descr="Sunflower">
            <a:extLst>
              <a:ext uri="{FF2B5EF4-FFF2-40B4-BE49-F238E27FC236}">
                <a16:creationId xmlns:a16="http://schemas.microsoft.com/office/drawing/2014/main" id="{F3000FC6-99B9-4CE4-AD96-8EC69B7C3C5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9137" y="5659621"/>
            <a:ext cx="1218841" cy="1218841"/>
          </a:xfrm>
          <a:prstGeom prst="rect">
            <a:avLst/>
          </a:prstGeom>
        </p:spPr>
      </p:pic>
      <p:sp>
        <p:nvSpPr>
          <p:cNvPr id="4" name="TextBox 3">
            <a:extLst>
              <a:ext uri="{FF2B5EF4-FFF2-40B4-BE49-F238E27FC236}">
                <a16:creationId xmlns:a16="http://schemas.microsoft.com/office/drawing/2014/main" id="{A9C84329-7332-442E-B852-1C076FA710B4}"/>
              </a:ext>
            </a:extLst>
          </p:cNvPr>
          <p:cNvSpPr txBox="1"/>
          <p:nvPr/>
        </p:nvSpPr>
        <p:spPr>
          <a:xfrm>
            <a:off x="0" y="173032"/>
            <a:ext cx="2419350" cy="461665"/>
          </a:xfrm>
          <a:prstGeom prst="rect">
            <a:avLst/>
          </a:prstGeom>
          <a:solidFill>
            <a:srgbClr val="AB5AB0"/>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E" sz="2400" b="0" i="0" u="none" strike="noStrike" kern="1200" cap="none" spc="0" normalizeH="0" baseline="0" noProof="0" dirty="0">
                <a:ln>
                  <a:noFill/>
                </a:ln>
                <a:solidFill>
                  <a:prstClr val="white"/>
                </a:solidFill>
                <a:effectLst/>
                <a:uLnTx/>
                <a:uFillTx/>
                <a:latin typeface="Calibri" panose="020F0502020204030204"/>
                <a:ea typeface="+mn-ea"/>
                <a:cs typeface="+mn-cs"/>
              </a:rPr>
              <a:t>ENVIRONMENTAL</a:t>
            </a:r>
          </a:p>
        </p:txBody>
      </p:sp>
      <p:sp>
        <p:nvSpPr>
          <p:cNvPr id="16" name="TextBox 15">
            <a:extLst>
              <a:ext uri="{FF2B5EF4-FFF2-40B4-BE49-F238E27FC236}">
                <a16:creationId xmlns:a16="http://schemas.microsoft.com/office/drawing/2014/main" id="{6D5FFE93-BFBD-40A8-9576-9A8462A78602}"/>
              </a:ext>
            </a:extLst>
          </p:cNvPr>
          <p:cNvSpPr txBox="1"/>
          <p:nvPr/>
        </p:nvSpPr>
        <p:spPr>
          <a:xfrm>
            <a:off x="11115543" y="6572962"/>
            <a:ext cx="542136" cy="246221"/>
          </a:xfrm>
          <a:prstGeom prst="rect">
            <a:avLst/>
          </a:prstGeom>
          <a:noFill/>
        </p:spPr>
        <p:txBody>
          <a:bodyPr wrap="none" rtlCol="0">
            <a:spAutoFit/>
          </a:bodyPr>
          <a:lstStyle/>
          <a:p>
            <a:r>
              <a:rPr lang="en-IE" sz="1000" dirty="0">
                <a:hlinkClick r:id="rId7"/>
              </a:rPr>
              <a:t>Source</a:t>
            </a:r>
            <a:endParaRPr lang="en-IE" sz="1000" dirty="0"/>
          </a:p>
        </p:txBody>
      </p:sp>
    </p:spTree>
    <p:extLst>
      <p:ext uri="{BB962C8B-B14F-4D97-AF65-F5344CB8AC3E}">
        <p14:creationId xmlns:p14="http://schemas.microsoft.com/office/powerpoint/2010/main" val="25854896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626CAB-A839-4C29-91B5-B59A902371BF}"/>
              </a:ext>
            </a:extLst>
          </p:cNvPr>
          <p:cNvSpPr>
            <a:spLocks noGrp="1"/>
          </p:cNvSpPr>
          <p:nvPr>
            <p:ph type="body" sz="quarter" idx="13"/>
          </p:nvPr>
        </p:nvSpPr>
        <p:spPr>
          <a:xfrm>
            <a:off x="497927" y="461665"/>
            <a:ext cx="7407087" cy="797481"/>
          </a:xfrm>
          <a:solidFill>
            <a:srgbClr val="AB5AB0"/>
          </a:solidFill>
        </p:spPr>
        <p:txBody>
          <a:bodyPr>
            <a:normAutofit/>
          </a:bodyPr>
          <a:lstStyle/>
          <a:p>
            <a:r>
              <a:rPr lang="en-IE" dirty="0">
                <a:solidFill>
                  <a:schemeClr val="bg1"/>
                </a:solidFill>
              </a:rPr>
              <a:t>Zero Waste/ Circular Communities</a:t>
            </a:r>
          </a:p>
          <a:p>
            <a:endParaRPr lang="en-IE" dirty="0">
              <a:solidFill>
                <a:schemeClr val="bg1"/>
              </a:solidFill>
            </a:endParaRPr>
          </a:p>
        </p:txBody>
      </p:sp>
      <p:sp>
        <p:nvSpPr>
          <p:cNvPr id="3" name="Text Placeholder 2">
            <a:extLst>
              <a:ext uri="{FF2B5EF4-FFF2-40B4-BE49-F238E27FC236}">
                <a16:creationId xmlns:a16="http://schemas.microsoft.com/office/drawing/2014/main" id="{8D49E6F5-D171-4C98-9DEE-507CE02815AF}"/>
              </a:ext>
            </a:extLst>
          </p:cNvPr>
          <p:cNvSpPr>
            <a:spLocks noGrp="1"/>
          </p:cNvSpPr>
          <p:nvPr>
            <p:ph type="body" sz="quarter" idx="14"/>
          </p:nvPr>
        </p:nvSpPr>
        <p:spPr>
          <a:xfrm>
            <a:off x="497926" y="1325835"/>
            <a:ext cx="7668612" cy="3975101"/>
          </a:xfrm>
        </p:spPr>
        <p:txBody>
          <a:bodyPr/>
          <a:lstStyle/>
          <a:p>
            <a:pPr algn="just"/>
            <a:r>
              <a:rPr lang="en-IE" sz="2400" dirty="0"/>
              <a:t>The Circular Economy offers all of us the opportunity to redesign products and services so that they are more sustainable, equitable, and effective at meeting our humans needs without creating negative consequences to the planet. </a:t>
            </a:r>
          </a:p>
          <a:p>
            <a:pPr algn="just"/>
            <a:r>
              <a:rPr lang="en-IE" dirty="0"/>
              <a:t>The </a:t>
            </a:r>
            <a:r>
              <a:rPr lang="en-IE" sz="2400" dirty="0"/>
              <a:t>circular economy enables products to stay in circulation for longer through reuse, repair and innovation and prevents the creation of waste.</a:t>
            </a:r>
          </a:p>
          <a:p>
            <a:pPr algn="just"/>
            <a:r>
              <a:rPr lang="en-IE" dirty="0"/>
              <a:t>Circular Economy brings an array of benefits</a:t>
            </a:r>
            <a:r>
              <a:rPr lang="en-IE" sz="2400" dirty="0"/>
              <a:t> to individual, communities, businesses and more. </a:t>
            </a:r>
            <a:r>
              <a:rPr lang="en-IE" dirty="0"/>
              <a:t>It helps fight climate change, saves resources and reduces waste. It can save money and create jobs. It can help make businesses more resilient and it can inspire new business models and innovations. </a:t>
            </a:r>
          </a:p>
          <a:p>
            <a:pPr algn="just"/>
            <a:endParaRPr lang="en-IE" dirty="0"/>
          </a:p>
        </p:txBody>
      </p:sp>
      <p:sp>
        <p:nvSpPr>
          <p:cNvPr id="4" name="TextBox 3">
            <a:extLst>
              <a:ext uri="{FF2B5EF4-FFF2-40B4-BE49-F238E27FC236}">
                <a16:creationId xmlns:a16="http://schemas.microsoft.com/office/drawing/2014/main" id="{756AB44C-BCD0-46B9-875F-2368FE3C62D7}"/>
              </a:ext>
            </a:extLst>
          </p:cNvPr>
          <p:cNvSpPr txBox="1"/>
          <p:nvPr/>
        </p:nvSpPr>
        <p:spPr>
          <a:xfrm>
            <a:off x="6542691" y="6579773"/>
            <a:ext cx="3258207" cy="246221"/>
          </a:xfrm>
          <a:prstGeom prst="rect">
            <a:avLst/>
          </a:prstGeom>
          <a:noFill/>
        </p:spPr>
        <p:txBody>
          <a:bodyPr wrap="square" rtlCol="0">
            <a:spAutoFit/>
          </a:bodyPr>
          <a:lstStyle/>
          <a:p>
            <a:r>
              <a:rPr lang="en-IE" sz="1000" dirty="0"/>
              <a:t>Source: </a:t>
            </a:r>
            <a:r>
              <a:rPr lang="en-IE" sz="1000" dirty="0">
                <a:hlinkClick r:id="rId2"/>
              </a:rPr>
              <a:t>Rediscovery Centre</a:t>
            </a:r>
            <a:endParaRPr lang="en-IE" sz="1000" dirty="0"/>
          </a:p>
        </p:txBody>
      </p:sp>
      <p:pic>
        <p:nvPicPr>
          <p:cNvPr id="7" name="Picture 6" descr="A picture containing person, game, standing&#10;&#10;Description automatically generated">
            <a:extLst>
              <a:ext uri="{FF2B5EF4-FFF2-40B4-BE49-F238E27FC236}">
                <a16:creationId xmlns:a16="http://schemas.microsoft.com/office/drawing/2014/main" id="{896A5D2A-F0A1-4B5E-BB43-844C404C3391}"/>
              </a:ext>
            </a:extLst>
          </p:cNvPr>
          <p:cNvPicPr>
            <a:picLocks noChangeAspect="1"/>
          </p:cNvPicPr>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8558608" y="178675"/>
            <a:ext cx="3622305" cy="2039007"/>
          </a:xfrm>
          <a:prstGeom prst="rect">
            <a:avLst/>
          </a:prstGeom>
        </p:spPr>
      </p:pic>
      <p:pic>
        <p:nvPicPr>
          <p:cNvPr id="14" name="Picture 13" descr="A bicycle parked on the side of a flower garden&#10;&#10;Description automatically generated">
            <a:extLst>
              <a:ext uri="{FF2B5EF4-FFF2-40B4-BE49-F238E27FC236}">
                <a16:creationId xmlns:a16="http://schemas.microsoft.com/office/drawing/2014/main" id="{7B1CE47A-16A0-41D0-91E5-5F71D65A3516}"/>
              </a:ext>
            </a:extLst>
          </p:cNvPr>
          <p:cNvPicPr>
            <a:picLocks noChangeAspect="1"/>
          </p:cNvPicPr>
          <p:nvPr/>
        </p:nvPicPr>
        <p:blipFill>
          <a:blip r:embed="rId5" cstate="screen">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8569697" y="2448130"/>
            <a:ext cx="3622304" cy="2415322"/>
          </a:xfrm>
          <a:prstGeom prst="rect">
            <a:avLst/>
          </a:prstGeom>
        </p:spPr>
      </p:pic>
      <p:pic>
        <p:nvPicPr>
          <p:cNvPr id="16" name="Picture 15" descr="A close up of a mans face&#10;&#10;Description automatically generated">
            <a:extLst>
              <a:ext uri="{FF2B5EF4-FFF2-40B4-BE49-F238E27FC236}">
                <a16:creationId xmlns:a16="http://schemas.microsoft.com/office/drawing/2014/main" id="{C2B016A1-DD35-4591-9051-75290B034523}"/>
              </a:ext>
            </a:extLst>
          </p:cNvPr>
          <p:cNvPicPr>
            <a:picLocks noChangeAspect="1"/>
          </p:cNvPicPr>
          <p:nvPr/>
        </p:nvPicPr>
        <p:blipFill>
          <a:blip r:embed="rId7" cstate="screen">
            <a:extLst>
              <a:ext uri="{28A0092B-C50C-407E-A947-70E740481C1C}">
                <a14:useLocalDpi xmlns:a14="http://schemas.microsoft.com/office/drawing/2010/main"/>
              </a:ext>
              <a:ext uri="{837473B0-CC2E-450A-ABE3-18F120FF3D39}">
                <a1611:picAttrSrcUrl xmlns:a1611="http://schemas.microsoft.com/office/drawing/2016/11/main" r:id="rId8"/>
              </a:ext>
            </a:extLst>
          </a:blip>
          <a:stretch>
            <a:fillRect/>
          </a:stretch>
        </p:blipFill>
        <p:spPr>
          <a:xfrm>
            <a:off x="9070428" y="4962283"/>
            <a:ext cx="2261258" cy="1901166"/>
          </a:xfrm>
          <a:prstGeom prst="rect">
            <a:avLst/>
          </a:prstGeom>
        </p:spPr>
      </p:pic>
      <p:sp>
        <p:nvSpPr>
          <p:cNvPr id="5" name="TextBox 4">
            <a:extLst>
              <a:ext uri="{FF2B5EF4-FFF2-40B4-BE49-F238E27FC236}">
                <a16:creationId xmlns:a16="http://schemas.microsoft.com/office/drawing/2014/main" id="{A3FC5E72-128F-4AA2-A250-38975869AE33}"/>
              </a:ext>
            </a:extLst>
          </p:cNvPr>
          <p:cNvSpPr txBox="1"/>
          <p:nvPr/>
        </p:nvSpPr>
        <p:spPr>
          <a:xfrm>
            <a:off x="0" y="0"/>
            <a:ext cx="2406869" cy="461665"/>
          </a:xfrm>
          <a:prstGeom prst="rect">
            <a:avLst/>
          </a:prstGeom>
          <a:solidFill>
            <a:srgbClr val="BA0A94"/>
          </a:solidFill>
        </p:spPr>
        <p:txBody>
          <a:bodyPr wrap="square" rtlCol="0">
            <a:spAutoFit/>
          </a:bodyPr>
          <a:lstStyle/>
          <a:p>
            <a:r>
              <a:rPr lang="en-IE" sz="2400" dirty="0">
                <a:solidFill>
                  <a:schemeClr val="bg1"/>
                </a:solidFill>
              </a:rPr>
              <a:t>OPPORTUNITY</a:t>
            </a:r>
          </a:p>
        </p:txBody>
      </p:sp>
    </p:spTree>
    <p:extLst>
      <p:ext uri="{BB962C8B-B14F-4D97-AF65-F5344CB8AC3E}">
        <p14:creationId xmlns:p14="http://schemas.microsoft.com/office/powerpoint/2010/main" val="2103852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3B5AF0-F0A3-46AE-AA0A-DF66E4404209}"/>
              </a:ext>
            </a:extLst>
          </p:cNvPr>
          <p:cNvSpPr>
            <a:spLocks noGrp="1"/>
          </p:cNvSpPr>
          <p:nvPr>
            <p:ph type="body" sz="quarter" idx="20"/>
          </p:nvPr>
        </p:nvSpPr>
        <p:spPr>
          <a:xfrm>
            <a:off x="437630" y="2157413"/>
            <a:ext cx="6930121" cy="3631644"/>
          </a:xfrm>
        </p:spPr>
        <p:txBody>
          <a:bodyPr/>
          <a:lstStyle/>
          <a:p>
            <a:r>
              <a:rPr lang="en-IE" b="0" i="0" dirty="0">
                <a:solidFill>
                  <a:srgbClr val="575756"/>
                </a:solidFill>
                <a:effectLst/>
                <a:latin typeface="Guardian Egyptian"/>
              </a:rPr>
              <a:t>Back in the 1980s, the UN defined sustainable development as ‘meeting the needs of the present without compromising the ability of future generations to meet their own needs.’ They recognised the interrelatedness of social, environmental and economic development. </a:t>
            </a:r>
          </a:p>
          <a:p>
            <a:r>
              <a:rPr lang="en-IE" b="0" i="0" dirty="0">
                <a:solidFill>
                  <a:srgbClr val="575756"/>
                </a:solidFill>
                <a:effectLst/>
                <a:latin typeface="Guardian Egyptian"/>
              </a:rPr>
              <a:t>Three decades later, on 25 September 2015, the UN formally adopted the 2030 Agenda for Sustainable Development. At its core are the </a:t>
            </a:r>
            <a:r>
              <a:rPr lang="en-IE" b="0" i="0" dirty="0">
                <a:solidFill>
                  <a:srgbClr val="981D97"/>
                </a:solidFill>
                <a:effectLst/>
                <a:latin typeface="Guardian Egyptian"/>
                <a:hlinkClick r:id="rId2"/>
              </a:rPr>
              <a:t>17 Sustainable Development Goals (SDGs)</a:t>
            </a:r>
            <a:r>
              <a:rPr lang="en-IE" b="0" i="0" dirty="0">
                <a:solidFill>
                  <a:srgbClr val="575756"/>
                </a:solidFill>
                <a:effectLst/>
                <a:latin typeface="Guardian Egyptian"/>
              </a:rPr>
              <a:t>, a roadmap for achieving peace and prosperity for the world’s people and for our planet.</a:t>
            </a:r>
            <a:endParaRPr lang="en-IE" dirty="0"/>
          </a:p>
          <a:p>
            <a:endParaRPr lang="en-IE" dirty="0"/>
          </a:p>
        </p:txBody>
      </p:sp>
      <p:sp>
        <p:nvSpPr>
          <p:cNvPr id="3" name="Text Placeholder 2">
            <a:extLst>
              <a:ext uri="{FF2B5EF4-FFF2-40B4-BE49-F238E27FC236}">
                <a16:creationId xmlns:a16="http://schemas.microsoft.com/office/drawing/2014/main" id="{A33CE3F9-2806-4C99-9C47-E75F10EB1C3C}"/>
              </a:ext>
            </a:extLst>
          </p:cNvPr>
          <p:cNvSpPr>
            <a:spLocks noGrp="1"/>
          </p:cNvSpPr>
          <p:nvPr>
            <p:ph type="body" sz="quarter" idx="22"/>
          </p:nvPr>
        </p:nvSpPr>
        <p:spPr>
          <a:xfrm>
            <a:off x="409126" y="178676"/>
            <a:ext cx="6733354" cy="1446365"/>
          </a:xfrm>
        </p:spPr>
        <p:txBody>
          <a:bodyPr>
            <a:normAutofit/>
          </a:bodyPr>
          <a:lstStyle/>
          <a:p>
            <a:r>
              <a:rPr lang="en-IE" dirty="0"/>
              <a:t>Where did the Sustainable Development Goals come from?</a:t>
            </a:r>
          </a:p>
          <a:p>
            <a:endParaRPr lang="en-IE" dirty="0"/>
          </a:p>
        </p:txBody>
      </p:sp>
      <p:pic>
        <p:nvPicPr>
          <p:cNvPr id="5" name="Picture 4" descr="A picture containing device, fruit&#10;&#10;Description automatically generated">
            <a:extLst>
              <a:ext uri="{FF2B5EF4-FFF2-40B4-BE49-F238E27FC236}">
                <a16:creationId xmlns:a16="http://schemas.microsoft.com/office/drawing/2014/main" id="{B605ED7A-0EFC-4562-90CE-6A0F5B9E90F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609490" y="1776248"/>
            <a:ext cx="4582510" cy="4582510"/>
          </a:xfrm>
          <a:prstGeom prst="rect">
            <a:avLst/>
          </a:prstGeom>
        </p:spPr>
      </p:pic>
    </p:spTree>
    <p:extLst>
      <p:ext uri="{BB962C8B-B14F-4D97-AF65-F5344CB8AC3E}">
        <p14:creationId xmlns:p14="http://schemas.microsoft.com/office/powerpoint/2010/main" val="27036916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picture containing green, grass, kite, sign&#10;&#10;Description automatically generated">
            <a:extLst>
              <a:ext uri="{FF2B5EF4-FFF2-40B4-BE49-F238E27FC236}">
                <a16:creationId xmlns:a16="http://schemas.microsoft.com/office/drawing/2014/main" id="{1EECD890-4AA7-4FF5-A4AE-A81E8FF975C1}"/>
              </a:ext>
            </a:extLst>
          </p:cNvPr>
          <p:cNvPicPr>
            <a:picLocks noGrp="1" noChangeAspect="1"/>
          </p:cNvPicPr>
          <p:nvPr>
            <p:ph type="pic" sz="quarter" idx="18"/>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
        <p:nvSpPr>
          <p:cNvPr id="6" name="TextBox 5">
            <a:extLst>
              <a:ext uri="{FF2B5EF4-FFF2-40B4-BE49-F238E27FC236}">
                <a16:creationId xmlns:a16="http://schemas.microsoft.com/office/drawing/2014/main" id="{0F46E6D3-A125-418E-8C7D-23A68F3A064F}"/>
              </a:ext>
            </a:extLst>
          </p:cNvPr>
          <p:cNvSpPr txBox="1"/>
          <p:nvPr/>
        </p:nvSpPr>
        <p:spPr>
          <a:xfrm>
            <a:off x="0" y="5671425"/>
            <a:ext cx="2291255" cy="1323439"/>
          </a:xfrm>
          <a:prstGeom prst="rect">
            <a:avLst/>
          </a:prstGeom>
          <a:solidFill>
            <a:srgbClr val="BA0A94"/>
          </a:solidFill>
        </p:spPr>
        <p:txBody>
          <a:bodyPr wrap="square" rtlCol="0">
            <a:spAutoFit/>
          </a:bodyPr>
          <a:lstStyle/>
          <a:p>
            <a:pPr algn="r"/>
            <a:r>
              <a:rPr lang="en-IE" sz="4000" dirty="0">
                <a:solidFill>
                  <a:schemeClr val="bg1"/>
                </a:solidFill>
              </a:rPr>
              <a:t>CASE STUDY</a:t>
            </a:r>
          </a:p>
        </p:txBody>
      </p:sp>
      <p:sp>
        <p:nvSpPr>
          <p:cNvPr id="2" name="Text Placeholder 1">
            <a:extLst>
              <a:ext uri="{FF2B5EF4-FFF2-40B4-BE49-F238E27FC236}">
                <a16:creationId xmlns:a16="http://schemas.microsoft.com/office/drawing/2014/main" id="{BFE29109-DE01-4E4C-AB13-C110089ACBDD}"/>
              </a:ext>
            </a:extLst>
          </p:cNvPr>
          <p:cNvSpPr>
            <a:spLocks noGrp="1"/>
          </p:cNvSpPr>
          <p:nvPr>
            <p:ph type="body" sz="quarter" idx="13"/>
          </p:nvPr>
        </p:nvSpPr>
        <p:spPr>
          <a:xfrm>
            <a:off x="3417570" y="80010"/>
            <a:ext cx="8618219" cy="1291231"/>
          </a:xfrm>
          <a:solidFill>
            <a:srgbClr val="AB5AB0"/>
          </a:solidFill>
        </p:spPr>
        <p:txBody>
          <a:bodyPr>
            <a:normAutofit/>
          </a:bodyPr>
          <a:lstStyle/>
          <a:p>
            <a:r>
              <a:rPr lang="en-IE" dirty="0">
                <a:solidFill>
                  <a:schemeClr val="bg1"/>
                </a:solidFill>
              </a:rPr>
              <a:t>VRHNIKA, Slovenia – from landfill to recycling and zero waste in 20 years</a:t>
            </a:r>
          </a:p>
        </p:txBody>
      </p:sp>
      <p:sp>
        <p:nvSpPr>
          <p:cNvPr id="3" name="Text Placeholder 2">
            <a:extLst>
              <a:ext uri="{FF2B5EF4-FFF2-40B4-BE49-F238E27FC236}">
                <a16:creationId xmlns:a16="http://schemas.microsoft.com/office/drawing/2014/main" id="{1A8C6820-3DBD-49D3-8C08-5DE279F07763}"/>
              </a:ext>
            </a:extLst>
          </p:cNvPr>
          <p:cNvSpPr>
            <a:spLocks noGrp="1"/>
          </p:cNvSpPr>
          <p:nvPr>
            <p:ph type="body" sz="quarter" idx="14"/>
          </p:nvPr>
        </p:nvSpPr>
        <p:spPr>
          <a:xfrm>
            <a:off x="3417570" y="1511658"/>
            <a:ext cx="8774430" cy="5183432"/>
          </a:xfrm>
        </p:spPr>
        <p:txBody>
          <a:bodyPr/>
          <a:lstStyle/>
          <a:p>
            <a:r>
              <a:rPr lang="en-IE" dirty="0"/>
              <a:t>In 1994 </a:t>
            </a:r>
            <a:r>
              <a:rPr lang="en-IE" dirty="0" err="1"/>
              <a:t>Vrhnika’s</a:t>
            </a:r>
            <a:r>
              <a:rPr lang="en-IE" dirty="0"/>
              <a:t> landfill facilities were reaching their limits. Costs were rising rapidly and the local authorities were in need of new solutions. Since then </a:t>
            </a:r>
            <a:r>
              <a:rPr lang="en-IE" dirty="0" err="1"/>
              <a:t>Vrhnika</a:t>
            </a:r>
            <a:r>
              <a:rPr lang="en-IE" dirty="0"/>
              <a:t> has made to become zero waste:</a:t>
            </a:r>
          </a:p>
          <a:p>
            <a:pPr marL="342900" indent="-342900">
              <a:buFont typeface="Arial" panose="020B0604020202020204" pitchFamily="34" charset="0"/>
              <a:buChar char="•"/>
            </a:pPr>
            <a:r>
              <a:rPr lang="en-IE" sz="2000" dirty="0"/>
              <a:t>plans in place for hazardous and bulky waste</a:t>
            </a:r>
          </a:p>
          <a:p>
            <a:pPr marL="342900" indent="-342900">
              <a:buFont typeface="Arial" panose="020B0604020202020204" pitchFamily="34" charset="0"/>
              <a:buChar char="•"/>
            </a:pPr>
            <a:r>
              <a:rPr lang="en-IE" sz="2000" dirty="0"/>
              <a:t>residents are rewarding for recycling</a:t>
            </a:r>
          </a:p>
          <a:p>
            <a:pPr marL="342900" indent="-342900">
              <a:buFont typeface="Arial" panose="020B0604020202020204" pitchFamily="34" charset="0"/>
              <a:buChar char="•"/>
            </a:pPr>
            <a:r>
              <a:rPr lang="en-IE" sz="2000" dirty="0"/>
              <a:t>home composting is promoted </a:t>
            </a:r>
          </a:p>
          <a:p>
            <a:pPr marL="342900" indent="-342900">
              <a:buFont typeface="Arial" panose="020B0604020202020204" pitchFamily="34" charset="0"/>
              <a:buChar char="•"/>
            </a:pPr>
            <a:r>
              <a:rPr lang="en-IE" sz="2000" dirty="0"/>
              <a:t>educational campaign for 5 different age groups</a:t>
            </a:r>
          </a:p>
          <a:p>
            <a:pPr marL="342900" indent="-342900">
              <a:buFont typeface="Arial" panose="020B0604020202020204" pitchFamily="34" charset="0"/>
              <a:buChar char="•"/>
            </a:pPr>
            <a:r>
              <a:rPr lang="en-IE" sz="2000" dirty="0"/>
              <a:t>efforts to change the public’s perception of waste as something dirty, smelly and not useful. Waste trucks are white with flower motifs, cleaned bins regularly and created an attractive entrance to collection centre, with a park featuring lawns and flowerbeds</a:t>
            </a:r>
          </a:p>
          <a:p>
            <a:pPr marL="342900" indent="-342900">
              <a:buFont typeface="Arial" panose="020B0604020202020204" pitchFamily="34" charset="0"/>
              <a:buChar char="•"/>
            </a:pPr>
            <a:r>
              <a:rPr lang="en-IE" sz="2000" dirty="0"/>
              <a:t>a reuse centre founded in 2014 on its collection centre site, to upcycle waste into desirable goods and recover items that would otherwise be sent to landfill. Objects are repaired, upgraded or taken apart for useful parts to be crafted into something else, then sold to the public at affordable prices</a:t>
            </a:r>
          </a:p>
        </p:txBody>
      </p:sp>
      <p:sp>
        <p:nvSpPr>
          <p:cNvPr id="8" name="TextBox 7">
            <a:extLst>
              <a:ext uri="{FF2B5EF4-FFF2-40B4-BE49-F238E27FC236}">
                <a16:creationId xmlns:a16="http://schemas.microsoft.com/office/drawing/2014/main" id="{631D5756-2801-4B3C-A038-1E05A410A0BF}"/>
              </a:ext>
            </a:extLst>
          </p:cNvPr>
          <p:cNvSpPr txBox="1"/>
          <p:nvPr/>
        </p:nvSpPr>
        <p:spPr>
          <a:xfrm>
            <a:off x="0" y="1373985"/>
            <a:ext cx="1150620" cy="461665"/>
          </a:xfrm>
          <a:prstGeom prst="rect">
            <a:avLst/>
          </a:prstGeom>
          <a:solidFill>
            <a:srgbClr val="7F4182"/>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E" sz="2400" b="0" i="0" u="none" strike="noStrike" kern="1200" cap="none" spc="0" normalizeH="0" baseline="0" noProof="0" dirty="0">
                <a:ln>
                  <a:noFill/>
                </a:ln>
                <a:solidFill>
                  <a:prstClr val="white"/>
                </a:solidFill>
                <a:effectLst/>
                <a:uLnTx/>
                <a:uFillTx/>
                <a:latin typeface="Calibri" panose="020F0502020204030204"/>
                <a:ea typeface="+mn-ea"/>
                <a:cs typeface="+mn-cs"/>
              </a:rPr>
              <a:t>SOCIAL</a:t>
            </a:r>
          </a:p>
        </p:txBody>
      </p:sp>
      <p:sp>
        <p:nvSpPr>
          <p:cNvPr id="12" name="TextBox 11">
            <a:extLst>
              <a:ext uri="{FF2B5EF4-FFF2-40B4-BE49-F238E27FC236}">
                <a16:creationId xmlns:a16="http://schemas.microsoft.com/office/drawing/2014/main" id="{2E39573D-56DC-464B-B019-0A4411E3CC4D}"/>
              </a:ext>
            </a:extLst>
          </p:cNvPr>
          <p:cNvSpPr txBox="1"/>
          <p:nvPr/>
        </p:nvSpPr>
        <p:spPr>
          <a:xfrm>
            <a:off x="0" y="759051"/>
            <a:ext cx="1802130" cy="461665"/>
          </a:xfrm>
          <a:prstGeom prst="rect">
            <a:avLst/>
          </a:prstGeom>
          <a:solidFill>
            <a:srgbClr val="68BB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400" b="0" i="0" u="none" strike="noStrike" kern="1200" cap="none" spc="0" normalizeH="0" baseline="0" noProof="0" dirty="0">
                <a:ln>
                  <a:noFill/>
                </a:ln>
                <a:solidFill>
                  <a:prstClr val="white"/>
                </a:solidFill>
                <a:effectLst/>
                <a:uLnTx/>
                <a:uFillTx/>
                <a:latin typeface="Calibri" panose="020F0502020204030204"/>
                <a:ea typeface="+mn-ea"/>
                <a:cs typeface="+mn-cs"/>
              </a:rPr>
              <a:t>ECONOMIC</a:t>
            </a:r>
          </a:p>
        </p:txBody>
      </p:sp>
      <p:pic>
        <p:nvPicPr>
          <p:cNvPr id="5" name="Graphic 4" descr="Sunflower">
            <a:extLst>
              <a:ext uri="{FF2B5EF4-FFF2-40B4-BE49-F238E27FC236}">
                <a16:creationId xmlns:a16="http://schemas.microsoft.com/office/drawing/2014/main" id="{F3000FC6-99B9-4CE4-AD96-8EC69B7C3C5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9137" y="5659621"/>
            <a:ext cx="1218841" cy="1218841"/>
          </a:xfrm>
          <a:prstGeom prst="rect">
            <a:avLst/>
          </a:prstGeom>
        </p:spPr>
      </p:pic>
      <p:sp>
        <p:nvSpPr>
          <p:cNvPr id="4" name="TextBox 3">
            <a:extLst>
              <a:ext uri="{FF2B5EF4-FFF2-40B4-BE49-F238E27FC236}">
                <a16:creationId xmlns:a16="http://schemas.microsoft.com/office/drawing/2014/main" id="{A9C84329-7332-442E-B852-1C076FA710B4}"/>
              </a:ext>
            </a:extLst>
          </p:cNvPr>
          <p:cNvSpPr txBox="1"/>
          <p:nvPr/>
        </p:nvSpPr>
        <p:spPr>
          <a:xfrm>
            <a:off x="0" y="173032"/>
            <a:ext cx="2419350" cy="461665"/>
          </a:xfrm>
          <a:prstGeom prst="rect">
            <a:avLst/>
          </a:prstGeom>
          <a:solidFill>
            <a:srgbClr val="AB5AB0"/>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E" sz="2400" b="0" i="0" u="none" strike="noStrike" kern="1200" cap="none" spc="0" normalizeH="0" baseline="0" noProof="0" dirty="0">
                <a:ln>
                  <a:noFill/>
                </a:ln>
                <a:solidFill>
                  <a:prstClr val="white"/>
                </a:solidFill>
                <a:effectLst/>
                <a:uLnTx/>
                <a:uFillTx/>
                <a:latin typeface="Calibri" panose="020F0502020204030204"/>
                <a:ea typeface="+mn-ea"/>
                <a:cs typeface="+mn-cs"/>
              </a:rPr>
              <a:t>ENVIRONMENTAL</a:t>
            </a:r>
          </a:p>
        </p:txBody>
      </p:sp>
      <p:sp>
        <p:nvSpPr>
          <p:cNvPr id="16" name="TextBox 15">
            <a:extLst>
              <a:ext uri="{FF2B5EF4-FFF2-40B4-BE49-F238E27FC236}">
                <a16:creationId xmlns:a16="http://schemas.microsoft.com/office/drawing/2014/main" id="{6D5FFE93-BFBD-40A8-9576-9A8462A78602}"/>
              </a:ext>
            </a:extLst>
          </p:cNvPr>
          <p:cNvSpPr txBox="1"/>
          <p:nvPr/>
        </p:nvSpPr>
        <p:spPr>
          <a:xfrm>
            <a:off x="11115543" y="6572962"/>
            <a:ext cx="542136" cy="246221"/>
          </a:xfrm>
          <a:prstGeom prst="rect">
            <a:avLst/>
          </a:prstGeom>
          <a:noFill/>
        </p:spPr>
        <p:txBody>
          <a:bodyPr wrap="none" rtlCol="0">
            <a:spAutoFit/>
          </a:bodyPr>
          <a:lstStyle/>
          <a:p>
            <a:r>
              <a:rPr lang="en-IE" sz="1000" dirty="0">
                <a:hlinkClick r:id="rId6"/>
              </a:rPr>
              <a:t>Source</a:t>
            </a:r>
            <a:endParaRPr lang="en-IE" sz="1000" dirty="0"/>
          </a:p>
        </p:txBody>
      </p:sp>
    </p:spTree>
    <p:extLst>
      <p:ext uri="{BB962C8B-B14F-4D97-AF65-F5344CB8AC3E}">
        <p14:creationId xmlns:p14="http://schemas.microsoft.com/office/powerpoint/2010/main" val="14730792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1C9557-BDC1-4BB5-B350-5465B54F53B6}"/>
              </a:ext>
            </a:extLst>
          </p:cNvPr>
          <p:cNvSpPr>
            <a:spLocks noGrp="1"/>
          </p:cNvSpPr>
          <p:nvPr>
            <p:ph type="body" sz="quarter" idx="20"/>
          </p:nvPr>
        </p:nvSpPr>
        <p:spPr>
          <a:xfrm>
            <a:off x="5465380" y="1173958"/>
            <a:ext cx="6621516" cy="3631644"/>
          </a:xfrm>
        </p:spPr>
        <p:txBody>
          <a:bodyPr/>
          <a:lstStyle/>
          <a:p>
            <a:r>
              <a:rPr lang="en-IE" dirty="0"/>
              <a:t>The Car Boot Sale is a simple example but it is one that shows the circular economy and sustainability at its best! It see’s private individuals come together to sell or trade household and garden goods. </a:t>
            </a:r>
            <a:r>
              <a:rPr lang="en-IE" b="1" dirty="0">
                <a:solidFill>
                  <a:srgbClr val="AB5AB0"/>
                </a:solidFill>
              </a:rPr>
              <a:t>One Man's Waste Is Another Man's Treasure…</a:t>
            </a:r>
            <a:endParaRPr lang="en-IE" dirty="0"/>
          </a:p>
          <a:p>
            <a:r>
              <a:rPr lang="en-IE" dirty="0"/>
              <a:t>While the circular economy concept is relatively new, its core practices of reuse and recycling are not. Trade in second-hand goods was once a local activity particularly in (UK/Ireland) and was conducted via car-boot sales.</a:t>
            </a:r>
          </a:p>
        </p:txBody>
      </p:sp>
      <p:sp>
        <p:nvSpPr>
          <p:cNvPr id="5" name="TextBox 4">
            <a:extLst>
              <a:ext uri="{FF2B5EF4-FFF2-40B4-BE49-F238E27FC236}">
                <a16:creationId xmlns:a16="http://schemas.microsoft.com/office/drawing/2014/main" id="{0898D055-DFFE-4A3E-9C58-54197C1F4FE8}"/>
              </a:ext>
            </a:extLst>
          </p:cNvPr>
          <p:cNvSpPr txBox="1"/>
          <p:nvPr/>
        </p:nvSpPr>
        <p:spPr>
          <a:xfrm>
            <a:off x="105104" y="5161255"/>
            <a:ext cx="11981792" cy="1200329"/>
          </a:xfrm>
          <a:prstGeom prst="rect">
            <a:avLst/>
          </a:prstGeom>
          <a:solidFill>
            <a:srgbClr val="AB5AB0"/>
          </a:solidFill>
        </p:spPr>
        <p:txBody>
          <a:bodyPr wrap="square" rtlCol="0">
            <a:spAutoFit/>
          </a:bodyPr>
          <a:lstStyle/>
          <a:p>
            <a:r>
              <a:rPr lang="en-IE" sz="2400" dirty="0">
                <a:solidFill>
                  <a:schemeClr val="bg1"/>
                </a:solidFill>
              </a:rPr>
              <a:t>For those who don’t know what they are…Car boot sales or boot fairs are a form of market in which private individuals come together to sell household and garden goods. They are popular in the United Kingdom, where they are often referred to simply as 'car boots'.</a:t>
            </a:r>
          </a:p>
        </p:txBody>
      </p:sp>
      <p:sp>
        <p:nvSpPr>
          <p:cNvPr id="7" name="Text Placeholder 6">
            <a:extLst>
              <a:ext uri="{FF2B5EF4-FFF2-40B4-BE49-F238E27FC236}">
                <a16:creationId xmlns:a16="http://schemas.microsoft.com/office/drawing/2014/main" id="{02C9B445-95B5-41D3-BD1D-669F9DC91419}"/>
              </a:ext>
            </a:extLst>
          </p:cNvPr>
          <p:cNvSpPr>
            <a:spLocks noGrp="1"/>
          </p:cNvSpPr>
          <p:nvPr>
            <p:ph type="body" sz="quarter" idx="22"/>
          </p:nvPr>
        </p:nvSpPr>
        <p:spPr/>
        <p:txBody>
          <a:bodyPr/>
          <a:lstStyle/>
          <a:p>
            <a:endParaRPr lang="en-IE"/>
          </a:p>
        </p:txBody>
      </p:sp>
      <p:sp>
        <p:nvSpPr>
          <p:cNvPr id="11" name="Text Placeholder 3">
            <a:extLst>
              <a:ext uri="{FF2B5EF4-FFF2-40B4-BE49-F238E27FC236}">
                <a16:creationId xmlns:a16="http://schemas.microsoft.com/office/drawing/2014/main" id="{EA70A307-6CB6-46CD-B7B8-1D2CCB369276}"/>
              </a:ext>
            </a:extLst>
          </p:cNvPr>
          <p:cNvSpPr txBox="1">
            <a:spLocks/>
          </p:cNvSpPr>
          <p:nvPr/>
        </p:nvSpPr>
        <p:spPr>
          <a:xfrm>
            <a:off x="10512" y="170793"/>
            <a:ext cx="10920249" cy="914750"/>
          </a:xfrm>
          <a:prstGeom prst="rect">
            <a:avLst/>
          </a:prstGeom>
          <a:solidFill>
            <a:srgbClr val="AB5AB0"/>
          </a:solidFill>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a:buNone/>
              <a:defRPr sz="3600" i="0" kern="1200">
                <a:solidFill>
                  <a:srgbClr val="68BBAF"/>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dirty="0">
                <a:solidFill>
                  <a:schemeClr val="bg1"/>
                </a:solidFill>
              </a:rPr>
              <a:t>Car Boot Sales can help promote zero waste in your Community</a:t>
            </a:r>
          </a:p>
        </p:txBody>
      </p:sp>
      <p:pic>
        <p:nvPicPr>
          <p:cNvPr id="10" name="Picture 9" descr="A person sitting at a picnic table&#10;&#10;Description automatically generated">
            <a:extLst>
              <a:ext uri="{FF2B5EF4-FFF2-40B4-BE49-F238E27FC236}">
                <a16:creationId xmlns:a16="http://schemas.microsoft.com/office/drawing/2014/main" id="{B46D303A-9E41-4BA6-A83E-7E4B21599749}"/>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0512" y="1212965"/>
            <a:ext cx="5302321" cy="3526259"/>
          </a:xfrm>
          <a:prstGeom prst="rect">
            <a:avLst/>
          </a:prstGeom>
        </p:spPr>
      </p:pic>
    </p:spTree>
    <p:extLst>
      <p:ext uri="{BB962C8B-B14F-4D97-AF65-F5344CB8AC3E}">
        <p14:creationId xmlns:p14="http://schemas.microsoft.com/office/powerpoint/2010/main" val="12739816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626CAB-A839-4C29-91B5-B59A902371BF}"/>
              </a:ext>
            </a:extLst>
          </p:cNvPr>
          <p:cNvSpPr>
            <a:spLocks noGrp="1"/>
          </p:cNvSpPr>
          <p:nvPr>
            <p:ph type="body" sz="quarter" idx="13"/>
          </p:nvPr>
        </p:nvSpPr>
        <p:spPr>
          <a:xfrm>
            <a:off x="497927" y="561797"/>
            <a:ext cx="7407087" cy="697353"/>
          </a:xfrm>
          <a:solidFill>
            <a:srgbClr val="AB5AB0"/>
          </a:solidFill>
        </p:spPr>
        <p:txBody>
          <a:bodyPr>
            <a:normAutofit/>
          </a:bodyPr>
          <a:lstStyle/>
          <a:p>
            <a:r>
              <a:rPr lang="en-IE" dirty="0">
                <a:solidFill>
                  <a:schemeClr val="bg1"/>
                </a:solidFill>
              </a:rPr>
              <a:t>Community Supported Agriculture</a:t>
            </a:r>
          </a:p>
        </p:txBody>
      </p:sp>
      <p:sp>
        <p:nvSpPr>
          <p:cNvPr id="3" name="Text Placeholder 2">
            <a:extLst>
              <a:ext uri="{FF2B5EF4-FFF2-40B4-BE49-F238E27FC236}">
                <a16:creationId xmlns:a16="http://schemas.microsoft.com/office/drawing/2014/main" id="{8D49E6F5-D171-4C98-9DEE-507CE02815AF}"/>
              </a:ext>
            </a:extLst>
          </p:cNvPr>
          <p:cNvSpPr>
            <a:spLocks noGrp="1"/>
          </p:cNvSpPr>
          <p:nvPr>
            <p:ph type="body" sz="quarter" idx="14"/>
          </p:nvPr>
        </p:nvSpPr>
        <p:spPr>
          <a:xfrm>
            <a:off x="497925" y="1325835"/>
            <a:ext cx="6712171" cy="3975101"/>
          </a:xfrm>
        </p:spPr>
        <p:txBody>
          <a:bodyPr/>
          <a:lstStyle/>
          <a:p>
            <a:pPr algn="just"/>
            <a:r>
              <a:rPr lang="en-IE" sz="2400" dirty="0"/>
              <a:t>Community Supported Agriculture creates a direct relationship between the farmers and those who consume the food produced. </a:t>
            </a:r>
          </a:p>
          <a:p>
            <a:pPr algn="just"/>
            <a:r>
              <a:rPr lang="en-IE" dirty="0"/>
              <a:t>How does it work? </a:t>
            </a:r>
            <a:r>
              <a:rPr lang="en-IE" sz="2400" dirty="0"/>
              <a:t>The farmers work the land and the consumers become members of the farm, committing to pay in advance a certain amount of money, for an agreed period of time. </a:t>
            </a:r>
          </a:p>
          <a:p>
            <a:pPr algn="just"/>
            <a:r>
              <a:rPr lang="en-IE" sz="2400" dirty="0"/>
              <a:t>The members’ money provides a modest income for the farmer and covers the day-to-day running costs of the farm. In return, the members receive a box of seasonal vegetables each week during our nine month season.</a:t>
            </a:r>
            <a:endParaRPr lang="en-IE" dirty="0"/>
          </a:p>
        </p:txBody>
      </p:sp>
      <p:sp>
        <p:nvSpPr>
          <p:cNvPr id="4" name="TextBox 3">
            <a:extLst>
              <a:ext uri="{FF2B5EF4-FFF2-40B4-BE49-F238E27FC236}">
                <a16:creationId xmlns:a16="http://schemas.microsoft.com/office/drawing/2014/main" id="{756AB44C-BCD0-46B9-875F-2368FE3C62D7}"/>
              </a:ext>
            </a:extLst>
          </p:cNvPr>
          <p:cNvSpPr txBox="1"/>
          <p:nvPr/>
        </p:nvSpPr>
        <p:spPr>
          <a:xfrm>
            <a:off x="6542691" y="6579773"/>
            <a:ext cx="3258207" cy="246221"/>
          </a:xfrm>
          <a:prstGeom prst="rect">
            <a:avLst/>
          </a:prstGeom>
          <a:noFill/>
        </p:spPr>
        <p:txBody>
          <a:bodyPr wrap="square" rtlCol="0">
            <a:spAutoFit/>
          </a:bodyPr>
          <a:lstStyle/>
          <a:p>
            <a:r>
              <a:rPr lang="en-IE" sz="1000" dirty="0"/>
              <a:t>Source: </a:t>
            </a:r>
            <a:r>
              <a:rPr lang="en-IE" sz="1000" dirty="0">
                <a:hlinkClick r:id="rId2"/>
              </a:rPr>
              <a:t>Rediscovery Centre</a:t>
            </a:r>
            <a:endParaRPr lang="en-IE" sz="1000" dirty="0"/>
          </a:p>
        </p:txBody>
      </p:sp>
      <p:pic>
        <p:nvPicPr>
          <p:cNvPr id="10" name="Picture 9" descr="A group of people in a field&#10;&#10;Description automatically generated">
            <a:extLst>
              <a:ext uri="{FF2B5EF4-FFF2-40B4-BE49-F238E27FC236}">
                <a16:creationId xmlns:a16="http://schemas.microsoft.com/office/drawing/2014/main" id="{881152AC-73FA-47D9-9CFB-F7798383A6B4}"/>
              </a:ext>
            </a:extLst>
          </p:cNvPr>
          <p:cNvPicPr>
            <a:picLocks noChangeAspect="1"/>
          </p:cNvPicPr>
          <p:nvPr/>
        </p:nvPicPr>
        <p:blipFill rotWithShape="1">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8003932" y="3281584"/>
            <a:ext cx="4188067" cy="3167118"/>
          </a:xfrm>
          <a:prstGeom prst="rect">
            <a:avLst/>
          </a:prstGeom>
        </p:spPr>
      </p:pic>
      <p:pic>
        <p:nvPicPr>
          <p:cNvPr id="12" name="Picture 11" descr="A box filled with different types of vegetables&#10;&#10;Description automatically generated">
            <a:extLst>
              <a:ext uri="{FF2B5EF4-FFF2-40B4-BE49-F238E27FC236}">
                <a16:creationId xmlns:a16="http://schemas.microsoft.com/office/drawing/2014/main" id="{24AC9B7E-58AF-4C79-9A6F-D52E8DC66848}"/>
              </a:ext>
            </a:extLst>
          </p:cNvPr>
          <p:cNvPicPr>
            <a:picLocks noChangeAspect="1"/>
          </p:cNvPicPr>
          <p:nvPr/>
        </p:nvPicPr>
        <p:blipFill>
          <a:blip r:embed="rId5" cstate="screen">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8003933" y="148927"/>
            <a:ext cx="4188067" cy="3001587"/>
          </a:xfrm>
          <a:prstGeom prst="rect">
            <a:avLst/>
          </a:prstGeom>
        </p:spPr>
      </p:pic>
      <p:sp>
        <p:nvSpPr>
          <p:cNvPr id="5" name="TextBox 4">
            <a:extLst>
              <a:ext uri="{FF2B5EF4-FFF2-40B4-BE49-F238E27FC236}">
                <a16:creationId xmlns:a16="http://schemas.microsoft.com/office/drawing/2014/main" id="{0A7704E1-3D81-4859-A5CB-022C075CDCB4}"/>
              </a:ext>
            </a:extLst>
          </p:cNvPr>
          <p:cNvSpPr txBox="1"/>
          <p:nvPr/>
        </p:nvSpPr>
        <p:spPr>
          <a:xfrm>
            <a:off x="0" y="0"/>
            <a:ext cx="2406869" cy="461665"/>
          </a:xfrm>
          <a:prstGeom prst="rect">
            <a:avLst/>
          </a:prstGeom>
          <a:solidFill>
            <a:srgbClr val="BA0A94"/>
          </a:solidFill>
        </p:spPr>
        <p:txBody>
          <a:bodyPr wrap="square" rtlCol="0">
            <a:spAutoFit/>
          </a:bodyPr>
          <a:lstStyle/>
          <a:p>
            <a:r>
              <a:rPr lang="en-IE" sz="2400" dirty="0">
                <a:solidFill>
                  <a:schemeClr val="bg1"/>
                </a:solidFill>
              </a:rPr>
              <a:t>OPPORTUNITY</a:t>
            </a:r>
          </a:p>
        </p:txBody>
      </p:sp>
    </p:spTree>
    <p:extLst>
      <p:ext uri="{BB962C8B-B14F-4D97-AF65-F5344CB8AC3E}">
        <p14:creationId xmlns:p14="http://schemas.microsoft.com/office/powerpoint/2010/main" val="20484771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icture containing grass, outdoor, building, train&#10;&#10;Description automatically generated">
            <a:extLst>
              <a:ext uri="{FF2B5EF4-FFF2-40B4-BE49-F238E27FC236}">
                <a16:creationId xmlns:a16="http://schemas.microsoft.com/office/drawing/2014/main" id="{B4874688-DD2D-49A1-9650-CF7D5C5D8A4B}"/>
              </a:ext>
            </a:extLst>
          </p:cNvPr>
          <p:cNvPicPr>
            <a:picLocks noGrp="1" noChangeAspect="1"/>
          </p:cNvPicPr>
          <p:nvPr>
            <p:ph type="pic" sz="quarter" idx="18"/>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
        <p:nvSpPr>
          <p:cNvPr id="13" name="TextBox 12">
            <a:extLst>
              <a:ext uri="{FF2B5EF4-FFF2-40B4-BE49-F238E27FC236}">
                <a16:creationId xmlns:a16="http://schemas.microsoft.com/office/drawing/2014/main" id="{52C2C7E7-8034-4A53-A092-C883422A031F}"/>
              </a:ext>
            </a:extLst>
          </p:cNvPr>
          <p:cNvSpPr txBox="1"/>
          <p:nvPr/>
        </p:nvSpPr>
        <p:spPr>
          <a:xfrm>
            <a:off x="0" y="6858000"/>
            <a:ext cx="3279963" cy="230832"/>
          </a:xfrm>
          <a:prstGeom prst="rect">
            <a:avLst/>
          </a:prstGeom>
          <a:noFill/>
        </p:spPr>
        <p:txBody>
          <a:bodyPr wrap="square" rtlCol="0">
            <a:spAutoFit/>
          </a:bodyPr>
          <a:lstStyle/>
          <a:p>
            <a:r>
              <a:rPr lang="en-IE" sz="900">
                <a:hlinkClick r:id="rId3" tooltip="https://www.flickr.com/photos/henningthomsen/19438755988"/>
              </a:rPr>
              <a:t>This Photo</a:t>
            </a:r>
            <a:r>
              <a:rPr lang="en-IE" sz="900"/>
              <a:t> by Unknown Author is licensed under </a:t>
            </a:r>
            <a:r>
              <a:rPr lang="en-IE" sz="900">
                <a:hlinkClick r:id="rId4" tooltip="https://creativecommons.org/licenses/by/3.0/"/>
              </a:rPr>
              <a:t>CC BY</a:t>
            </a:r>
            <a:endParaRPr lang="en-IE" sz="900"/>
          </a:p>
        </p:txBody>
      </p:sp>
      <p:sp>
        <p:nvSpPr>
          <p:cNvPr id="6" name="TextBox 5">
            <a:extLst>
              <a:ext uri="{FF2B5EF4-FFF2-40B4-BE49-F238E27FC236}">
                <a16:creationId xmlns:a16="http://schemas.microsoft.com/office/drawing/2014/main" id="{0F46E6D3-A125-418E-8C7D-23A68F3A064F}"/>
              </a:ext>
            </a:extLst>
          </p:cNvPr>
          <p:cNvSpPr txBox="1"/>
          <p:nvPr/>
        </p:nvSpPr>
        <p:spPr>
          <a:xfrm>
            <a:off x="0" y="5671425"/>
            <a:ext cx="2291255" cy="1323439"/>
          </a:xfrm>
          <a:prstGeom prst="rect">
            <a:avLst/>
          </a:prstGeom>
          <a:solidFill>
            <a:srgbClr val="BA0A94"/>
          </a:solidFill>
        </p:spPr>
        <p:txBody>
          <a:bodyPr wrap="square" rtlCol="0">
            <a:spAutoFit/>
          </a:bodyPr>
          <a:lstStyle/>
          <a:p>
            <a:pPr algn="r"/>
            <a:r>
              <a:rPr lang="en-IE" sz="4000" dirty="0">
                <a:solidFill>
                  <a:schemeClr val="bg1"/>
                </a:solidFill>
              </a:rPr>
              <a:t>CASE STUDY</a:t>
            </a:r>
          </a:p>
        </p:txBody>
      </p:sp>
      <p:sp>
        <p:nvSpPr>
          <p:cNvPr id="2" name="Text Placeholder 1">
            <a:extLst>
              <a:ext uri="{FF2B5EF4-FFF2-40B4-BE49-F238E27FC236}">
                <a16:creationId xmlns:a16="http://schemas.microsoft.com/office/drawing/2014/main" id="{BFE29109-DE01-4E4C-AB13-C110089ACBDD}"/>
              </a:ext>
            </a:extLst>
          </p:cNvPr>
          <p:cNvSpPr>
            <a:spLocks noGrp="1"/>
          </p:cNvSpPr>
          <p:nvPr>
            <p:ph type="body" sz="quarter" idx="13"/>
          </p:nvPr>
        </p:nvSpPr>
        <p:spPr>
          <a:xfrm>
            <a:off x="3417570" y="80010"/>
            <a:ext cx="8618219" cy="1291231"/>
          </a:xfrm>
          <a:solidFill>
            <a:srgbClr val="AB5AB0"/>
          </a:solidFill>
        </p:spPr>
        <p:txBody>
          <a:bodyPr>
            <a:normAutofit/>
          </a:bodyPr>
          <a:lstStyle/>
          <a:p>
            <a:r>
              <a:rPr lang="en-IE" dirty="0">
                <a:solidFill>
                  <a:schemeClr val="bg1"/>
                </a:solidFill>
              </a:rPr>
              <a:t>Urban Community Farming – </a:t>
            </a:r>
            <a:r>
              <a:rPr lang="en-IE" dirty="0" err="1">
                <a:solidFill>
                  <a:schemeClr val="bg1"/>
                </a:solidFill>
              </a:rPr>
              <a:t>ØsterGRO</a:t>
            </a:r>
            <a:r>
              <a:rPr lang="en-IE" dirty="0">
                <a:solidFill>
                  <a:schemeClr val="bg1"/>
                </a:solidFill>
              </a:rPr>
              <a:t>, Copenhagen, Denmark</a:t>
            </a:r>
          </a:p>
        </p:txBody>
      </p:sp>
      <p:sp>
        <p:nvSpPr>
          <p:cNvPr id="3" name="Text Placeholder 2">
            <a:extLst>
              <a:ext uri="{FF2B5EF4-FFF2-40B4-BE49-F238E27FC236}">
                <a16:creationId xmlns:a16="http://schemas.microsoft.com/office/drawing/2014/main" id="{1A8C6820-3DBD-49D3-8C08-5DE279F07763}"/>
              </a:ext>
            </a:extLst>
          </p:cNvPr>
          <p:cNvSpPr>
            <a:spLocks noGrp="1"/>
          </p:cNvSpPr>
          <p:nvPr>
            <p:ph type="body" sz="quarter" idx="14"/>
          </p:nvPr>
        </p:nvSpPr>
        <p:spPr>
          <a:xfrm>
            <a:off x="3417570" y="1511658"/>
            <a:ext cx="8774430" cy="5183432"/>
          </a:xfrm>
        </p:spPr>
        <p:txBody>
          <a:bodyPr/>
          <a:lstStyle/>
          <a:p>
            <a:r>
              <a:rPr lang="en-IE" dirty="0"/>
              <a:t>Denmark’s first ever rooftop farm, </a:t>
            </a:r>
            <a:r>
              <a:rPr lang="en-IE" dirty="0" err="1"/>
              <a:t>ØsterGRO</a:t>
            </a:r>
            <a:r>
              <a:rPr lang="en-IE" dirty="0"/>
              <a:t>, supplies its 40 member families with ultra-local and sustainably produced eggs, honey, and vegetables. By bringing the farm to the city, the project links the farmer directly with the consumer, inspired by the concept Community Supported Agriculture. </a:t>
            </a:r>
          </a:p>
          <a:p>
            <a:r>
              <a:rPr lang="en-IE" dirty="0"/>
              <a:t>The rooftop farm was established with support from the Copenhagen Municipality, but today the project is self-sustainable and financed through revenue educational activities and membership fees from the families involved amongst other revenue streams.</a:t>
            </a:r>
          </a:p>
          <a:p>
            <a:r>
              <a:rPr lang="en-IE" dirty="0"/>
              <a:t>Also situated on the roof is the restaurant Gro </a:t>
            </a:r>
            <a:r>
              <a:rPr lang="en-IE" dirty="0" err="1"/>
              <a:t>Spiseri</a:t>
            </a:r>
            <a:r>
              <a:rPr lang="en-IE" dirty="0"/>
              <a:t>. As part of the experience, guests receive a tour of the farm. This is just one of the many ways in which the green urban space educates its 13,000 annual visitors about food waste and sustainable food production. At the same time, the farm contributes to climate proofing the municipality.</a:t>
            </a:r>
          </a:p>
        </p:txBody>
      </p:sp>
      <p:sp>
        <p:nvSpPr>
          <p:cNvPr id="8" name="TextBox 7">
            <a:extLst>
              <a:ext uri="{FF2B5EF4-FFF2-40B4-BE49-F238E27FC236}">
                <a16:creationId xmlns:a16="http://schemas.microsoft.com/office/drawing/2014/main" id="{631D5756-2801-4B3C-A038-1E05A410A0BF}"/>
              </a:ext>
            </a:extLst>
          </p:cNvPr>
          <p:cNvSpPr txBox="1"/>
          <p:nvPr/>
        </p:nvSpPr>
        <p:spPr>
          <a:xfrm>
            <a:off x="0" y="1373985"/>
            <a:ext cx="1150620" cy="461665"/>
          </a:xfrm>
          <a:prstGeom prst="rect">
            <a:avLst/>
          </a:prstGeom>
          <a:solidFill>
            <a:srgbClr val="7F4182"/>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E" sz="2400" b="0" i="0" u="none" strike="noStrike" kern="1200" cap="none" spc="0" normalizeH="0" baseline="0" noProof="0" dirty="0">
                <a:ln>
                  <a:noFill/>
                </a:ln>
                <a:solidFill>
                  <a:prstClr val="white"/>
                </a:solidFill>
                <a:effectLst/>
                <a:uLnTx/>
                <a:uFillTx/>
                <a:latin typeface="Calibri" panose="020F0502020204030204"/>
                <a:ea typeface="+mn-ea"/>
                <a:cs typeface="+mn-cs"/>
              </a:rPr>
              <a:t>SOCIAL</a:t>
            </a:r>
          </a:p>
        </p:txBody>
      </p:sp>
      <p:sp>
        <p:nvSpPr>
          <p:cNvPr id="12" name="TextBox 11">
            <a:extLst>
              <a:ext uri="{FF2B5EF4-FFF2-40B4-BE49-F238E27FC236}">
                <a16:creationId xmlns:a16="http://schemas.microsoft.com/office/drawing/2014/main" id="{2E39573D-56DC-464B-B019-0A4411E3CC4D}"/>
              </a:ext>
            </a:extLst>
          </p:cNvPr>
          <p:cNvSpPr txBox="1"/>
          <p:nvPr/>
        </p:nvSpPr>
        <p:spPr>
          <a:xfrm>
            <a:off x="0" y="759051"/>
            <a:ext cx="1802130" cy="461665"/>
          </a:xfrm>
          <a:prstGeom prst="rect">
            <a:avLst/>
          </a:prstGeom>
          <a:solidFill>
            <a:srgbClr val="68BB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400" b="0" i="0" u="none" strike="noStrike" kern="1200" cap="none" spc="0" normalizeH="0" baseline="0" noProof="0" dirty="0">
                <a:ln>
                  <a:noFill/>
                </a:ln>
                <a:solidFill>
                  <a:prstClr val="white"/>
                </a:solidFill>
                <a:effectLst/>
                <a:uLnTx/>
                <a:uFillTx/>
                <a:latin typeface="Calibri" panose="020F0502020204030204"/>
                <a:ea typeface="+mn-ea"/>
                <a:cs typeface="+mn-cs"/>
              </a:rPr>
              <a:t>ECONOMIC</a:t>
            </a:r>
          </a:p>
        </p:txBody>
      </p:sp>
      <p:pic>
        <p:nvPicPr>
          <p:cNvPr id="5" name="Graphic 4" descr="Sunflower">
            <a:extLst>
              <a:ext uri="{FF2B5EF4-FFF2-40B4-BE49-F238E27FC236}">
                <a16:creationId xmlns:a16="http://schemas.microsoft.com/office/drawing/2014/main" id="{F3000FC6-99B9-4CE4-AD96-8EC69B7C3C5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9137" y="5659621"/>
            <a:ext cx="1218841" cy="1218841"/>
          </a:xfrm>
          <a:prstGeom prst="rect">
            <a:avLst/>
          </a:prstGeom>
        </p:spPr>
      </p:pic>
      <p:sp>
        <p:nvSpPr>
          <p:cNvPr id="4" name="TextBox 3">
            <a:extLst>
              <a:ext uri="{FF2B5EF4-FFF2-40B4-BE49-F238E27FC236}">
                <a16:creationId xmlns:a16="http://schemas.microsoft.com/office/drawing/2014/main" id="{A9C84329-7332-442E-B852-1C076FA710B4}"/>
              </a:ext>
            </a:extLst>
          </p:cNvPr>
          <p:cNvSpPr txBox="1"/>
          <p:nvPr/>
        </p:nvSpPr>
        <p:spPr>
          <a:xfrm>
            <a:off x="0" y="173032"/>
            <a:ext cx="2419350" cy="461665"/>
          </a:xfrm>
          <a:prstGeom prst="rect">
            <a:avLst/>
          </a:prstGeom>
          <a:solidFill>
            <a:srgbClr val="AB5AB0"/>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E" sz="2400" b="0" i="0" u="none" strike="noStrike" kern="1200" cap="none" spc="0" normalizeH="0" baseline="0" noProof="0" dirty="0">
                <a:ln>
                  <a:noFill/>
                </a:ln>
                <a:solidFill>
                  <a:prstClr val="white"/>
                </a:solidFill>
                <a:effectLst/>
                <a:uLnTx/>
                <a:uFillTx/>
                <a:latin typeface="Calibri" panose="020F0502020204030204"/>
                <a:ea typeface="+mn-ea"/>
                <a:cs typeface="+mn-cs"/>
              </a:rPr>
              <a:t>ENVIRONMENTAL</a:t>
            </a:r>
          </a:p>
        </p:txBody>
      </p:sp>
      <p:sp>
        <p:nvSpPr>
          <p:cNvPr id="16" name="TextBox 15">
            <a:hlinkClick r:id="rId7"/>
            <a:extLst>
              <a:ext uri="{FF2B5EF4-FFF2-40B4-BE49-F238E27FC236}">
                <a16:creationId xmlns:a16="http://schemas.microsoft.com/office/drawing/2014/main" id="{6D5FFE93-BFBD-40A8-9576-9A8462A78602}"/>
              </a:ext>
            </a:extLst>
          </p:cNvPr>
          <p:cNvSpPr txBox="1"/>
          <p:nvPr/>
        </p:nvSpPr>
        <p:spPr>
          <a:xfrm>
            <a:off x="11115543" y="6572962"/>
            <a:ext cx="542136" cy="246221"/>
          </a:xfrm>
          <a:prstGeom prst="rect">
            <a:avLst/>
          </a:prstGeom>
          <a:noFill/>
        </p:spPr>
        <p:txBody>
          <a:bodyPr wrap="none" rtlCol="0">
            <a:spAutoFit/>
          </a:bodyPr>
          <a:lstStyle/>
          <a:p>
            <a:r>
              <a:rPr lang="en-IE" sz="1000" dirty="0">
                <a:hlinkClick r:id="rId8"/>
              </a:rPr>
              <a:t>Source</a:t>
            </a:r>
            <a:endParaRPr lang="en-IE" sz="1000" dirty="0"/>
          </a:p>
        </p:txBody>
      </p:sp>
    </p:spTree>
    <p:extLst>
      <p:ext uri="{BB962C8B-B14F-4D97-AF65-F5344CB8AC3E}">
        <p14:creationId xmlns:p14="http://schemas.microsoft.com/office/powerpoint/2010/main" val="37811897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E33CCB76-A3A1-4A37-B307-66A3BC21CC54}"/>
              </a:ext>
            </a:extLst>
          </p:cNvPr>
          <p:cNvPicPr>
            <a:picLocks noGrp="1" noChangeAspect="1"/>
          </p:cNvPicPr>
          <p:nvPr>
            <p:ph type="pic" sz="quarter" idx="18"/>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
        <p:nvSpPr>
          <p:cNvPr id="3" name="Text Placeholder 2">
            <a:extLst>
              <a:ext uri="{FF2B5EF4-FFF2-40B4-BE49-F238E27FC236}">
                <a16:creationId xmlns:a16="http://schemas.microsoft.com/office/drawing/2014/main" id="{FD0AE84D-F20A-44F1-AFF1-CB78FBC351BC}"/>
              </a:ext>
            </a:extLst>
          </p:cNvPr>
          <p:cNvSpPr>
            <a:spLocks noGrp="1"/>
          </p:cNvSpPr>
          <p:nvPr>
            <p:ph type="body" sz="quarter" idx="13"/>
          </p:nvPr>
        </p:nvSpPr>
        <p:spPr>
          <a:xfrm>
            <a:off x="325821" y="483474"/>
            <a:ext cx="6169571" cy="812404"/>
          </a:xfrm>
          <a:solidFill>
            <a:srgbClr val="AB5AB0"/>
          </a:solidFill>
        </p:spPr>
        <p:txBody>
          <a:bodyPr>
            <a:normAutofit fontScale="92500" lnSpcReduction="20000"/>
          </a:bodyPr>
          <a:lstStyle/>
          <a:p>
            <a:r>
              <a:rPr lang="en-IE" dirty="0">
                <a:solidFill>
                  <a:schemeClr val="bg1"/>
                </a:solidFill>
              </a:rPr>
              <a:t>Community Power driving energy efficiently </a:t>
            </a:r>
          </a:p>
          <a:p>
            <a:endParaRPr lang="en-IE" dirty="0">
              <a:solidFill>
                <a:schemeClr val="bg1"/>
              </a:solidFill>
            </a:endParaRPr>
          </a:p>
        </p:txBody>
      </p:sp>
      <p:sp>
        <p:nvSpPr>
          <p:cNvPr id="4" name="Text Placeholder 3">
            <a:extLst>
              <a:ext uri="{FF2B5EF4-FFF2-40B4-BE49-F238E27FC236}">
                <a16:creationId xmlns:a16="http://schemas.microsoft.com/office/drawing/2014/main" id="{C763B5FF-2785-4C41-A7FE-01B8B0D4FF67}"/>
              </a:ext>
            </a:extLst>
          </p:cNvPr>
          <p:cNvSpPr>
            <a:spLocks noGrp="1"/>
          </p:cNvSpPr>
          <p:nvPr>
            <p:ph type="body" sz="quarter" idx="14"/>
          </p:nvPr>
        </p:nvSpPr>
        <p:spPr>
          <a:xfrm>
            <a:off x="325821" y="1441449"/>
            <a:ext cx="6484881" cy="3975101"/>
          </a:xfrm>
        </p:spPr>
        <p:txBody>
          <a:bodyPr/>
          <a:lstStyle/>
          <a:p>
            <a:r>
              <a:rPr lang="en-IE" dirty="0"/>
              <a:t>All over Europe, the energy revolution is gaining momentum. Individuals, communities, cities and local authorities are at the vanguard of Europe’s energy transition and they are increasingly controlling and producing their own renewable energy, and fostering the transition to fairer, democratic and decentralised energy. </a:t>
            </a:r>
          </a:p>
          <a:p>
            <a:r>
              <a:rPr lang="en-IE" dirty="0"/>
              <a:t>Community energy has the power to achieve an energy transformation more quickly, fairly and with added social benefits. And it has recently been boosted by new EU rights for people and communities to produce, sell and own renewable energy. </a:t>
            </a:r>
          </a:p>
        </p:txBody>
      </p:sp>
      <p:sp>
        <p:nvSpPr>
          <p:cNvPr id="8" name="TextBox 7">
            <a:extLst>
              <a:ext uri="{FF2B5EF4-FFF2-40B4-BE49-F238E27FC236}">
                <a16:creationId xmlns:a16="http://schemas.microsoft.com/office/drawing/2014/main" id="{EE1AD256-CDAB-4004-95F8-9104244CFB7C}"/>
              </a:ext>
            </a:extLst>
          </p:cNvPr>
          <p:cNvSpPr txBox="1"/>
          <p:nvPr/>
        </p:nvSpPr>
        <p:spPr>
          <a:xfrm>
            <a:off x="0" y="0"/>
            <a:ext cx="2406869" cy="461665"/>
          </a:xfrm>
          <a:prstGeom prst="rect">
            <a:avLst/>
          </a:prstGeom>
          <a:solidFill>
            <a:srgbClr val="BA0A94"/>
          </a:solidFill>
        </p:spPr>
        <p:txBody>
          <a:bodyPr wrap="square" rtlCol="0">
            <a:spAutoFit/>
          </a:bodyPr>
          <a:lstStyle/>
          <a:p>
            <a:r>
              <a:rPr lang="en-IE" sz="2400" dirty="0">
                <a:solidFill>
                  <a:schemeClr val="bg1"/>
                </a:solidFill>
              </a:rPr>
              <a:t>OPPORTUNITY</a:t>
            </a:r>
          </a:p>
        </p:txBody>
      </p:sp>
    </p:spTree>
    <p:extLst>
      <p:ext uri="{BB962C8B-B14F-4D97-AF65-F5344CB8AC3E}">
        <p14:creationId xmlns:p14="http://schemas.microsoft.com/office/powerpoint/2010/main" val="33141314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outdoor, plane, airplane, blue&#10;&#10;Description automatically generated">
            <a:extLst>
              <a:ext uri="{FF2B5EF4-FFF2-40B4-BE49-F238E27FC236}">
                <a16:creationId xmlns:a16="http://schemas.microsoft.com/office/drawing/2014/main" id="{7FB4DDA9-D459-46FC-A775-AB1326E4C79C}"/>
              </a:ext>
            </a:extLst>
          </p:cNvPr>
          <p:cNvPicPr>
            <a:picLocks noGrp="1" noChangeAspect="1"/>
          </p:cNvPicPr>
          <p:nvPr>
            <p:ph type="pic" sz="quarter" idx="18"/>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
        <p:nvSpPr>
          <p:cNvPr id="3" name="Text Placeholder 2">
            <a:extLst>
              <a:ext uri="{FF2B5EF4-FFF2-40B4-BE49-F238E27FC236}">
                <a16:creationId xmlns:a16="http://schemas.microsoft.com/office/drawing/2014/main" id="{FD0AE84D-F20A-44F1-AFF1-CB78FBC351BC}"/>
              </a:ext>
            </a:extLst>
          </p:cNvPr>
          <p:cNvSpPr>
            <a:spLocks noGrp="1"/>
          </p:cNvSpPr>
          <p:nvPr>
            <p:ph type="body" sz="quarter" idx="13"/>
          </p:nvPr>
        </p:nvSpPr>
        <p:spPr>
          <a:xfrm>
            <a:off x="325821" y="378373"/>
            <a:ext cx="6169571" cy="812404"/>
          </a:xfrm>
          <a:solidFill>
            <a:srgbClr val="AB5AB0"/>
          </a:solidFill>
        </p:spPr>
        <p:txBody>
          <a:bodyPr>
            <a:normAutofit fontScale="92500" lnSpcReduction="20000"/>
          </a:bodyPr>
          <a:lstStyle/>
          <a:p>
            <a:r>
              <a:rPr lang="en-IE" dirty="0">
                <a:solidFill>
                  <a:schemeClr val="bg1"/>
                </a:solidFill>
              </a:rPr>
              <a:t>Community Power driving energy efficiently </a:t>
            </a:r>
          </a:p>
          <a:p>
            <a:endParaRPr lang="en-IE" dirty="0">
              <a:solidFill>
                <a:schemeClr val="bg1"/>
              </a:solidFill>
            </a:endParaRPr>
          </a:p>
        </p:txBody>
      </p:sp>
      <p:sp>
        <p:nvSpPr>
          <p:cNvPr id="4" name="Text Placeholder 3">
            <a:extLst>
              <a:ext uri="{FF2B5EF4-FFF2-40B4-BE49-F238E27FC236}">
                <a16:creationId xmlns:a16="http://schemas.microsoft.com/office/drawing/2014/main" id="{C763B5FF-2785-4C41-A7FE-01B8B0D4FF67}"/>
              </a:ext>
            </a:extLst>
          </p:cNvPr>
          <p:cNvSpPr>
            <a:spLocks noGrp="1"/>
          </p:cNvSpPr>
          <p:nvPr>
            <p:ph type="body" sz="quarter" idx="14"/>
          </p:nvPr>
        </p:nvSpPr>
        <p:spPr>
          <a:xfrm>
            <a:off x="325821" y="1441449"/>
            <a:ext cx="6484881" cy="3975101"/>
          </a:xfrm>
        </p:spPr>
        <p:txBody>
          <a:bodyPr/>
          <a:lstStyle/>
          <a:p>
            <a:r>
              <a:rPr lang="en-IE" dirty="0"/>
              <a:t>The more people involved in community energy generation projects, the cheaper it can be to get them off the ground. If lots of people are keen to install a solar water heating system or wind turbine, for instance, you may be able to have the work done for less.</a:t>
            </a:r>
          </a:p>
          <a:p>
            <a:r>
              <a:rPr lang="en-IE" dirty="0"/>
              <a:t>You can also make savings for the entire community. Installing more energy efficient measures could cut the cost of running the local community hall. Better insulation and a biomass boiler will pass on heat savings to community members who hire the hall.</a:t>
            </a:r>
          </a:p>
          <a:p>
            <a:r>
              <a:rPr lang="en-IE" dirty="0">
                <a:solidFill>
                  <a:srgbClr val="AB5AB0"/>
                </a:solidFill>
              </a:rPr>
              <a:t>Let’s take a look at some opportunities and example of community power in action!</a:t>
            </a:r>
          </a:p>
          <a:p>
            <a:r>
              <a:rPr lang="en-IE" dirty="0"/>
              <a:t> </a:t>
            </a:r>
          </a:p>
        </p:txBody>
      </p:sp>
    </p:spTree>
    <p:extLst>
      <p:ext uri="{BB962C8B-B14F-4D97-AF65-F5344CB8AC3E}">
        <p14:creationId xmlns:p14="http://schemas.microsoft.com/office/powerpoint/2010/main" val="41109197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Community Power - Ireland's First Community Owned Electricity Supplier">
            <a:hlinkClick r:id="" action="ppaction://media"/>
            <a:extLst>
              <a:ext uri="{FF2B5EF4-FFF2-40B4-BE49-F238E27FC236}">
                <a16:creationId xmlns:a16="http://schemas.microsoft.com/office/drawing/2014/main" id="{5FAAB347-31EE-4179-81AA-93FA5A03FD4A}"/>
              </a:ext>
            </a:extLst>
          </p:cNvPr>
          <p:cNvPicPr>
            <a:picLocks noRot="1" noChangeAspect="1"/>
          </p:cNvPicPr>
          <p:nvPr>
            <a:videoFile r:link="rId1"/>
          </p:nvPr>
        </p:nvPicPr>
        <p:blipFill>
          <a:blip r:embed="rId3"/>
          <a:stretch>
            <a:fillRect/>
          </a:stretch>
        </p:blipFill>
        <p:spPr>
          <a:xfrm>
            <a:off x="1825252" y="155496"/>
            <a:ext cx="9234258" cy="5194270"/>
          </a:xfrm>
          <a:prstGeom prst="rect">
            <a:avLst/>
          </a:prstGeom>
        </p:spPr>
      </p:pic>
      <p:sp>
        <p:nvSpPr>
          <p:cNvPr id="3" name="TextBox 2">
            <a:extLst>
              <a:ext uri="{FF2B5EF4-FFF2-40B4-BE49-F238E27FC236}">
                <a16:creationId xmlns:a16="http://schemas.microsoft.com/office/drawing/2014/main" id="{C198A46E-A799-4636-948F-1CC37DFFA134}"/>
              </a:ext>
            </a:extLst>
          </p:cNvPr>
          <p:cNvSpPr txBox="1"/>
          <p:nvPr/>
        </p:nvSpPr>
        <p:spPr>
          <a:xfrm>
            <a:off x="241737" y="5544217"/>
            <a:ext cx="11824139" cy="1200329"/>
          </a:xfrm>
          <a:prstGeom prst="rect">
            <a:avLst/>
          </a:prstGeom>
          <a:solidFill>
            <a:srgbClr val="AB5AB0"/>
          </a:solidFill>
        </p:spPr>
        <p:txBody>
          <a:bodyPr wrap="square" rtlCol="0">
            <a:spAutoFit/>
          </a:bodyPr>
          <a:lstStyle/>
          <a:p>
            <a:pPr algn="ctr"/>
            <a:r>
              <a:rPr lang="en-IE" sz="2400" b="0" i="0" dirty="0">
                <a:solidFill>
                  <a:schemeClr val="bg1"/>
                </a:solidFill>
                <a:effectLst/>
              </a:rPr>
              <a:t>Community Power is Ireland’s first community owned electricity supplier. Empowering  people across Ireland to generate their own renewable energy projects – owned, operated and controlled by communities! </a:t>
            </a:r>
            <a:r>
              <a:rPr lang="en-IE" sz="2400" dirty="0">
                <a:solidFill>
                  <a:schemeClr val="bg1"/>
                </a:solidFill>
                <a:hlinkClick r:id="rId4"/>
              </a:rPr>
              <a:t>www.communitypower.ie</a:t>
            </a:r>
            <a:r>
              <a:rPr lang="en-IE" sz="2400" dirty="0">
                <a:solidFill>
                  <a:schemeClr val="bg1"/>
                </a:solidFill>
              </a:rPr>
              <a:t> </a:t>
            </a:r>
          </a:p>
        </p:txBody>
      </p:sp>
    </p:spTree>
    <p:extLst>
      <p:ext uri="{BB962C8B-B14F-4D97-AF65-F5344CB8AC3E}">
        <p14:creationId xmlns:p14="http://schemas.microsoft.com/office/powerpoint/2010/main" val="963284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A group of people standing next to a body of water&#10;&#10;Description automatically generated">
            <a:extLst>
              <a:ext uri="{FF2B5EF4-FFF2-40B4-BE49-F238E27FC236}">
                <a16:creationId xmlns:a16="http://schemas.microsoft.com/office/drawing/2014/main" id="{75A8B17D-AD62-4F0B-9512-A568160791EE}"/>
              </a:ext>
            </a:extLst>
          </p:cNvPr>
          <p:cNvPicPr>
            <a:picLocks noGrp="1" noChangeAspect="1"/>
          </p:cNvPicPr>
          <p:nvPr>
            <p:ph type="pic" sz="quarter" idx="18"/>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
        <p:nvSpPr>
          <p:cNvPr id="6" name="TextBox 5">
            <a:extLst>
              <a:ext uri="{FF2B5EF4-FFF2-40B4-BE49-F238E27FC236}">
                <a16:creationId xmlns:a16="http://schemas.microsoft.com/office/drawing/2014/main" id="{0F46E6D3-A125-418E-8C7D-23A68F3A064F}"/>
              </a:ext>
            </a:extLst>
          </p:cNvPr>
          <p:cNvSpPr txBox="1"/>
          <p:nvPr/>
        </p:nvSpPr>
        <p:spPr>
          <a:xfrm>
            <a:off x="0" y="5671425"/>
            <a:ext cx="2291255" cy="1323439"/>
          </a:xfrm>
          <a:prstGeom prst="rect">
            <a:avLst/>
          </a:prstGeom>
          <a:solidFill>
            <a:srgbClr val="BA0A94"/>
          </a:solidFill>
        </p:spPr>
        <p:txBody>
          <a:bodyPr wrap="square" rtlCol="0">
            <a:spAutoFit/>
          </a:bodyPr>
          <a:lstStyle/>
          <a:p>
            <a:pPr algn="r"/>
            <a:r>
              <a:rPr lang="en-IE" sz="4000" dirty="0">
                <a:solidFill>
                  <a:schemeClr val="bg1"/>
                </a:solidFill>
              </a:rPr>
              <a:t>CASE STUDY</a:t>
            </a:r>
          </a:p>
        </p:txBody>
      </p:sp>
      <p:sp>
        <p:nvSpPr>
          <p:cNvPr id="2" name="Text Placeholder 1">
            <a:extLst>
              <a:ext uri="{FF2B5EF4-FFF2-40B4-BE49-F238E27FC236}">
                <a16:creationId xmlns:a16="http://schemas.microsoft.com/office/drawing/2014/main" id="{BFE29109-DE01-4E4C-AB13-C110089ACBDD}"/>
              </a:ext>
            </a:extLst>
          </p:cNvPr>
          <p:cNvSpPr>
            <a:spLocks noGrp="1"/>
          </p:cNvSpPr>
          <p:nvPr>
            <p:ph type="body" sz="quarter" idx="13"/>
          </p:nvPr>
        </p:nvSpPr>
        <p:spPr>
          <a:xfrm>
            <a:off x="3417570" y="80010"/>
            <a:ext cx="8618219" cy="1291231"/>
          </a:xfrm>
          <a:solidFill>
            <a:srgbClr val="AB5AB0"/>
          </a:solidFill>
        </p:spPr>
        <p:txBody>
          <a:bodyPr>
            <a:normAutofit/>
          </a:bodyPr>
          <a:lstStyle/>
          <a:p>
            <a:r>
              <a:rPr lang="en-IE" dirty="0">
                <a:solidFill>
                  <a:schemeClr val="bg1"/>
                </a:solidFill>
              </a:rPr>
              <a:t>Ireland’s first Community Windfarm – </a:t>
            </a:r>
            <a:r>
              <a:rPr lang="en-IE" dirty="0" err="1">
                <a:solidFill>
                  <a:schemeClr val="bg1"/>
                </a:solidFill>
              </a:rPr>
              <a:t>Templederry</a:t>
            </a:r>
            <a:r>
              <a:rPr lang="en-IE" dirty="0">
                <a:solidFill>
                  <a:schemeClr val="bg1"/>
                </a:solidFill>
              </a:rPr>
              <a:t> Windfarm, Co. Tipperary</a:t>
            </a:r>
          </a:p>
        </p:txBody>
      </p:sp>
      <p:sp>
        <p:nvSpPr>
          <p:cNvPr id="3" name="Text Placeholder 2">
            <a:extLst>
              <a:ext uri="{FF2B5EF4-FFF2-40B4-BE49-F238E27FC236}">
                <a16:creationId xmlns:a16="http://schemas.microsoft.com/office/drawing/2014/main" id="{1A8C6820-3DBD-49D3-8C08-5DE279F07763}"/>
              </a:ext>
            </a:extLst>
          </p:cNvPr>
          <p:cNvSpPr>
            <a:spLocks noGrp="1"/>
          </p:cNvSpPr>
          <p:nvPr>
            <p:ph type="body" sz="quarter" idx="14"/>
          </p:nvPr>
        </p:nvSpPr>
        <p:spPr>
          <a:xfrm>
            <a:off x="3417570" y="1511658"/>
            <a:ext cx="8774430" cy="5183432"/>
          </a:xfrm>
        </p:spPr>
        <p:txBody>
          <a:bodyPr/>
          <a:lstStyle/>
          <a:p>
            <a:r>
              <a:rPr lang="en-IE" dirty="0" err="1"/>
              <a:t>Templederry</a:t>
            </a:r>
            <a:r>
              <a:rPr lang="en-IE" dirty="0"/>
              <a:t> is the first community owned wind farm in operation in Ireland. </a:t>
            </a:r>
            <a:r>
              <a:rPr lang="en-IE" dirty="0" err="1"/>
              <a:t>Templederry</a:t>
            </a:r>
            <a:r>
              <a:rPr lang="en-IE" dirty="0"/>
              <a:t> community is located on the northern edge of the </a:t>
            </a:r>
            <a:r>
              <a:rPr lang="en-IE" dirty="0" err="1"/>
              <a:t>Slieve</a:t>
            </a:r>
            <a:r>
              <a:rPr lang="en-IE" dirty="0"/>
              <a:t> </a:t>
            </a:r>
            <a:r>
              <a:rPr lang="en-IE" dirty="0" err="1"/>
              <a:t>Felim</a:t>
            </a:r>
            <a:r>
              <a:rPr lang="en-IE" dirty="0"/>
              <a:t> mountains. It is located between the main urban </a:t>
            </a:r>
            <a:r>
              <a:rPr lang="en-IE" dirty="0" err="1"/>
              <a:t>centers</a:t>
            </a:r>
            <a:r>
              <a:rPr lang="en-IE" dirty="0"/>
              <a:t> of Nenagh (north) and Thurles (south) in Co. Tipperary. It is suffering from population decline and there are limited local employment opportunities. Four individuals from the community completed a Certificate in Renewable Energy at the Tipperary Institute (www.tippinst.ie) and, following from this, sought to develop a wind energy project in the region. </a:t>
            </a:r>
          </a:p>
          <a:p>
            <a:r>
              <a:rPr lang="en-IE" dirty="0" err="1"/>
              <a:t>Templederry</a:t>
            </a:r>
            <a:r>
              <a:rPr lang="en-IE" dirty="0"/>
              <a:t> Community Group in Co. Tipperary identifies wind energy as part of the ‘Environmental Protection’ goal within their Community Development Plan. </a:t>
            </a:r>
            <a:r>
              <a:rPr lang="en-IE" sz="1800" dirty="0">
                <a:solidFill>
                  <a:srgbClr val="7F4182"/>
                </a:solidFill>
              </a:rPr>
              <a:t>READ MORE:</a:t>
            </a:r>
          </a:p>
          <a:p>
            <a:pPr algn="l"/>
            <a:r>
              <a:rPr lang="en-IE" sz="1800" u="none" strike="noStrike" dirty="0" err="1">
                <a:solidFill>
                  <a:srgbClr val="12AED7"/>
                </a:solidFill>
                <a:effectLst/>
                <a:hlinkClick r:id="rId4"/>
              </a:rPr>
              <a:t>Templederry</a:t>
            </a:r>
            <a:r>
              <a:rPr lang="en-IE" sz="1800" u="none" strike="noStrike" dirty="0">
                <a:solidFill>
                  <a:srgbClr val="12AED7"/>
                </a:solidFill>
                <a:effectLst/>
                <a:hlinkClick r:id="rId4"/>
              </a:rPr>
              <a:t> Community Wind Farm</a:t>
            </a:r>
            <a:endParaRPr lang="en-IE" sz="1800" dirty="0">
              <a:solidFill>
                <a:srgbClr val="7F4182"/>
              </a:solidFill>
            </a:endParaRPr>
          </a:p>
          <a:p>
            <a:r>
              <a:rPr lang="en-IE" sz="1800" dirty="0"/>
              <a:t> </a:t>
            </a:r>
            <a:r>
              <a:rPr lang="en-IE" sz="1800" dirty="0">
                <a:hlinkClick r:id="rId5"/>
              </a:rPr>
              <a:t>Power to the people: is community energy the way forward?</a:t>
            </a:r>
            <a:endParaRPr lang="en-IE" sz="1800" dirty="0"/>
          </a:p>
        </p:txBody>
      </p:sp>
      <p:sp>
        <p:nvSpPr>
          <p:cNvPr id="12" name="TextBox 11">
            <a:extLst>
              <a:ext uri="{FF2B5EF4-FFF2-40B4-BE49-F238E27FC236}">
                <a16:creationId xmlns:a16="http://schemas.microsoft.com/office/drawing/2014/main" id="{2E39573D-56DC-464B-B019-0A4411E3CC4D}"/>
              </a:ext>
            </a:extLst>
          </p:cNvPr>
          <p:cNvSpPr txBox="1"/>
          <p:nvPr/>
        </p:nvSpPr>
        <p:spPr>
          <a:xfrm>
            <a:off x="0" y="759051"/>
            <a:ext cx="1802130" cy="461665"/>
          </a:xfrm>
          <a:prstGeom prst="rect">
            <a:avLst/>
          </a:prstGeom>
          <a:solidFill>
            <a:srgbClr val="68BB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400" b="0" i="0" u="none" strike="noStrike" kern="1200" cap="none" spc="0" normalizeH="0" baseline="0" noProof="0" dirty="0">
                <a:ln>
                  <a:noFill/>
                </a:ln>
                <a:solidFill>
                  <a:prstClr val="white"/>
                </a:solidFill>
                <a:effectLst/>
                <a:uLnTx/>
                <a:uFillTx/>
                <a:latin typeface="Calibri" panose="020F0502020204030204"/>
                <a:ea typeface="+mn-ea"/>
                <a:cs typeface="+mn-cs"/>
              </a:rPr>
              <a:t>ECONOMIC</a:t>
            </a:r>
          </a:p>
        </p:txBody>
      </p:sp>
      <p:pic>
        <p:nvPicPr>
          <p:cNvPr id="5" name="Graphic 4" descr="Sunflower">
            <a:extLst>
              <a:ext uri="{FF2B5EF4-FFF2-40B4-BE49-F238E27FC236}">
                <a16:creationId xmlns:a16="http://schemas.microsoft.com/office/drawing/2014/main" id="{F3000FC6-99B9-4CE4-AD96-8EC69B7C3C5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9137" y="5659621"/>
            <a:ext cx="1218841" cy="1218841"/>
          </a:xfrm>
          <a:prstGeom prst="rect">
            <a:avLst/>
          </a:prstGeom>
        </p:spPr>
      </p:pic>
      <p:sp>
        <p:nvSpPr>
          <p:cNvPr id="4" name="TextBox 3">
            <a:extLst>
              <a:ext uri="{FF2B5EF4-FFF2-40B4-BE49-F238E27FC236}">
                <a16:creationId xmlns:a16="http://schemas.microsoft.com/office/drawing/2014/main" id="{A9C84329-7332-442E-B852-1C076FA710B4}"/>
              </a:ext>
            </a:extLst>
          </p:cNvPr>
          <p:cNvSpPr txBox="1"/>
          <p:nvPr/>
        </p:nvSpPr>
        <p:spPr>
          <a:xfrm>
            <a:off x="0" y="173032"/>
            <a:ext cx="2419350" cy="461665"/>
          </a:xfrm>
          <a:prstGeom prst="rect">
            <a:avLst/>
          </a:prstGeom>
          <a:solidFill>
            <a:srgbClr val="AB5AB0"/>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E" sz="2400" b="0" i="0" u="none" strike="noStrike" kern="1200" cap="none" spc="0" normalizeH="0" baseline="0" noProof="0" dirty="0">
                <a:ln>
                  <a:noFill/>
                </a:ln>
                <a:solidFill>
                  <a:prstClr val="white"/>
                </a:solidFill>
                <a:effectLst/>
                <a:uLnTx/>
                <a:uFillTx/>
                <a:latin typeface="Calibri" panose="020F0502020204030204"/>
                <a:ea typeface="+mn-ea"/>
                <a:cs typeface="+mn-cs"/>
              </a:rPr>
              <a:t>ENVIRONMENTAL</a:t>
            </a:r>
          </a:p>
        </p:txBody>
      </p:sp>
    </p:spTree>
    <p:extLst>
      <p:ext uri="{BB962C8B-B14F-4D97-AF65-F5344CB8AC3E}">
        <p14:creationId xmlns:p14="http://schemas.microsoft.com/office/powerpoint/2010/main" val="24126084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building with a green field&#10;&#10;Description automatically generated">
            <a:extLst>
              <a:ext uri="{FF2B5EF4-FFF2-40B4-BE49-F238E27FC236}">
                <a16:creationId xmlns:a16="http://schemas.microsoft.com/office/drawing/2014/main" id="{9E20033A-805F-4C2A-8B5B-D6487C1CA608}"/>
              </a:ext>
            </a:extLst>
          </p:cNvPr>
          <p:cNvPicPr>
            <a:picLocks noGrp="1" noChangeAspect="1"/>
          </p:cNvPicPr>
          <p:nvPr>
            <p:ph type="pic" sz="quarter" idx="18"/>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
        <p:nvSpPr>
          <p:cNvPr id="2" name="Text Placeholder 1">
            <a:extLst>
              <a:ext uri="{FF2B5EF4-FFF2-40B4-BE49-F238E27FC236}">
                <a16:creationId xmlns:a16="http://schemas.microsoft.com/office/drawing/2014/main" id="{BFE29109-DE01-4E4C-AB13-C110089ACBDD}"/>
              </a:ext>
            </a:extLst>
          </p:cNvPr>
          <p:cNvSpPr>
            <a:spLocks noGrp="1"/>
          </p:cNvSpPr>
          <p:nvPr>
            <p:ph type="body" sz="quarter" idx="13"/>
          </p:nvPr>
        </p:nvSpPr>
        <p:spPr>
          <a:xfrm>
            <a:off x="3417570" y="80010"/>
            <a:ext cx="8618219" cy="1291231"/>
          </a:xfrm>
          <a:solidFill>
            <a:srgbClr val="AB5AB0"/>
          </a:solidFill>
        </p:spPr>
        <p:txBody>
          <a:bodyPr>
            <a:normAutofit/>
          </a:bodyPr>
          <a:lstStyle/>
          <a:p>
            <a:r>
              <a:rPr lang="en-IE" dirty="0" err="1">
                <a:solidFill>
                  <a:schemeClr val="bg1"/>
                </a:solidFill>
              </a:rPr>
              <a:t>Feldheim</a:t>
            </a:r>
            <a:r>
              <a:rPr lang="en-IE" dirty="0">
                <a:solidFill>
                  <a:schemeClr val="bg1"/>
                </a:solidFill>
              </a:rPr>
              <a:t> - Energy self-sufficient community</a:t>
            </a:r>
          </a:p>
          <a:p>
            <a:r>
              <a:rPr lang="en-IE" dirty="0">
                <a:solidFill>
                  <a:schemeClr val="bg1"/>
                </a:solidFill>
              </a:rPr>
              <a:t>Germany’s renewable village</a:t>
            </a:r>
          </a:p>
        </p:txBody>
      </p:sp>
      <p:sp>
        <p:nvSpPr>
          <p:cNvPr id="3" name="Text Placeholder 2">
            <a:extLst>
              <a:ext uri="{FF2B5EF4-FFF2-40B4-BE49-F238E27FC236}">
                <a16:creationId xmlns:a16="http://schemas.microsoft.com/office/drawing/2014/main" id="{1A8C6820-3DBD-49D3-8C08-5DE279F07763}"/>
              </a:ext>
            </a:extLst>
          </p:cNvPr>
          <p:cNvSpPr>
            <a:spLocks noGrp="1"/>
          </p:cNvSpPr>
          <p:nvPr>
            <p:ph type="body" sz="quarter" idx="14"/>
          </p:nvPr>
        </p:nvSpPr>
        <p:spPr>
          <a:xfrm>
            <a:off x="3417570" y="1511658"/>
            <a:ext cx="8774430" cy="5183432"/>
          </a:xfrm>
        </p:spPr>
        <p:txBody>
          <a:bodyPr/>
          <a:lstStyle/>
          <a:p>
            <a:r>
              <a:rPr lang="en-IE" dirty="0"/>
              <a:t>In </a:t>
            </a:r>
            <a:r>
              <a:rPr lang="en-IE" dirty="0" err="1"/>
              <a:t>Feldheim</a:t>
            </a:r>
            <a:r>
              <a:rPr lang="en-IE" dirty="0"/>
              <a:t>, a district in the Brandenburg town of </a:t>
            </a:r>
            <a:r>
              <a:rPr lang="en-IE" dirty="0" err="1"/>
              <a:t>Treuenbrietzen</a:t>
            </a:r>
            <a:r>
              <a:rPr lang="en-IE" dirty="0"/>
              <a:t>, one of the most spectacular overall concepts for decentralized renewable energy supply has been achieved. </a:t>
            </a:r>
          </a:p>
          <a:p>
            <a:r>
              <a:rPr lang="en-IE" dirty="0"/>
              <a:t>The village produces electricity and heat for its inhabitants entirely by itself. Even the local businesses, private households and municipal facilities are directly supplied by the regionally produced energy from the local supply network. </a:t>
            </a:r>
          </a:p>
          <a:p>
            <a:r>
              <a:rPr lang="en-IE" dirty="0"/>
              <a:t>Nuclear power, coal and heating oil are a thing of the past here. The present and future belong to wind, sun, maize and slurry. </a:t>
            </a:r>
          </a:p>
          <a:p>
            <a:r>
              <a:rPr lang="en-IE" dirty="0" err="1"/>
              <a:t>Feldheim</a:t>
            </a:r>
            <a:r>
              <a:rPr lang="en-IE" dirty="0"/>
              <a:t> was voted the first energy self-sufficient community in Germany in October 2010 – and proudly displays the award on the village sign for everyone to see.</a:t>
            </a:r>
          </a:p>
          <a:p>
            <a:r>
              <a:rPr lang="en-IE" dirty="0"/>
              <a:t>FIND OUT MORE: </a:t>
            </a:r>
            <a:r>
              <a:rPr lang="en-IE" dirty="0">
                <a:hlinkClick r:id="rId4"/>
              </a:rPr>
              <a:t>https://nef-feldheim.info/energieautarkes-dorf/</a:t>
            </a:r>
            <a:r>
              <a:rPr lang="en-IE" dirty="0"/>
              <a:t> </a:t>
            </a:r>
          </a:p>
        </p:txBody>
      </p:sp>
      <p:sp>
        <p:nvSpPr>
          <p:cNvPr id="12" name="TextBox 11">
            <a:extLst>
              <a:ext uri="{FF2B5EF4-FFF2-40B4-BE49-F238E27FC236}">
                <a16:creationId xmlns:a16="http://schemas.microsoft.com/office/drawing/2014/main" id="{2E39573D-56DC-464B-B019-0A4411E3CC4D}"/>
              </a:ext>
            </a:extLst>
          </p:cNvPr>
          <p:cNvSpPr txBox="1"/>
          <p:nvPr/>
        </p:nvSpPr>
        <p:spPr>
          <a:xfrm>
            <a:off x="0" y="759051"/>
            <a:ext cx="1802130" cy="461665"/>
          </a:xfrm>
          <a:prstGeom prst="rect">
            <a:avLst/>
          </a:prstGeom>
          <a:solidFill>
            <a:srgbClr val="68BB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400" b="0" i="0" u="none" strike="noStrike" kern="1200" cap="none" spc="0" normalizeH="0" baseline="0" noProof="0" dirty="0">
                <a:ln>
                  <a:noFill/>
                </a:ln>
                <a:solidFill>
                  <a:prstClr val="white"/>
                </a:solidFill>
                <a:effectLst/>
                <a:uLnTx/>
                <a:uFillTx/>
                <a:latin typeface="Calibri" panose="020F0502020204030204"/>
                <a:ea typeface="+mn-ea"/>
                <a:cs typeface="+mn-cs"/>
              </a:rPr>
              <a:t>ECONOMIC</a:t>
            </a:r>
          </a:p>
        </p:txBody>
      </p:sp>
      <p:sp>
        <p:nvSpPr>
          <p:cNvPr id="4" name="TextBox 3">
            <a:extLst>
              <a:ext uri="{FF2B5EF4-FFF2-40B4-BE49-F238E27FC236}">
                <a16:creationId xmlns:a16="http://schemas.microsoft.com/office/drawing/2014/main" id="{A9C84329-7332-442E-B852-1C076FA710B4}"/>
              </a:ext>
            </a:extLst>
          </p:cNvPr>
          <p:cNvSpPr txBox="1"/>
          <p:nvPr/>
        </p:nvSpPr>
        <p:spPr>
          <a:xfrm>
            <a:off x="0" y="173032"/>
            <a:ext cx="2419350" cy="461665"/>
          </a:xfrm>
          <a:prstGeom prst="rect">
            <a:avLst/>
          </a:prstGeom>
          <a:solidFill>
            <a:srgbClr val="AB5AB0"/>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E" sz="2400" b="0" i="0" u="none" strike="noStrike" kern="1200" cap="none" spc="0" normalizeH="0" baseline="0" noProof="0" dirty="0">
                <a:ln>
                  <a:noFill/>
                </a:ln>
                <a:solidFill>
                  <a:prstClr val="white"/>
                </a:solidFill>
                <a:effectLst/>
                <a:uLnTx/>
                <a:uFillTx/>
                <a:latin typeface="Calibri" panose="020F0502020204030204"/>
                <a:ea typeface="+mn-ea"/>
                <a:cs typeface="+mn-cs"/>
              </a:rPr>
              <a:t>ENVIRONMENTAL</a:t>
            </a:r>
          </a:p>
        </p:txBody>
      </p:sp>
      <p:sp>
        <p:nvSpPr>
          <p:cNvPr id="5" name="TextBox 4">
            <a:extLst>
              <a:ext uri="{FF2B5EF4-FFF2-40B4-BE49-F238E27FC236}">
                <a16:creationId xmlns:a16="http://schemas.microsoft.com/office/drawing/2014/main" id="{A197D7B0-950B-4AFE-9B5D-4127239FE743}"/>
              </a:ext>
            </a:extLst>
          </p:cNvPr>
          <p:cNvSpPr txBox="1"/>
          <p:nvPr/>
        </p:nvSpPr>
        <p:spPr>
          <a:xfrm>
            <a:off x="0" y="5671425"/>
            <a:ext cx="2291255" cy="1323439"/>
          </a:xfrm>
          <a:prstGeom prst="rect">
            <a:avLst/>
          </a:prstGeom>
          <a:solidFill>
            <a:srgbClr val="BA0A94"/>
          </a:solidFill>
        </p:spPr>
        <p:txBody>
          <a:bodyPr wrap="square" rtlCol="0">
            <a:spAutoFit/>
          </a:bodyPr>
          <a:lstStyle/>
          <a:p>
            <a:pPr algn="r"/>
            <a:r>
              <a:rPr lang="en-IE" sz="4000" dirty="0">
                <a:solidFill>
                  <a:schemeClr val="bg1"/>
                </a:solidFill>
              </a:rPr>
              <a:t>CASE STUDY</a:t>
            </a:r>
          </a:p>
        </p:txBody>
      </p:sp>
      <p:pic>
        <p:nvPicPr>
          <p:cNvPr id="6" name="Graphic 5" descr="Sunflower">
            <a:extLst>
              <a:ext uri="{FF2B5EF4-FFF2-40B4-BE49-F238E27FC236}">
                <a16:creationId xmlns:a16="http://schemas.microsoft.com/office/drawing/2014/main" id="{B6850BE6-83C3-4561-A697-9EC12F98D1D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9137" y="5659621"/>
            <a:ext cx="1218841" cy="1218841"/>
          </a:xfrm>
          <a:prstGeom prst="rect">
            <a:avLst/>
          </a:prstGeom>
        </p:spPr>
      </p:pic>
    </p:spTree>
    <p:extLst>
      <p:ext uri="{BB962C8B-B14F-4D97-AF65-F5344CB8AC3E}">
        <p14:creationId xmlns:p14="http://schemas.microsoft.com/office/powerpoint/2010/main" val="31427479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9F89375-E84B-4B24-BF1B-BFC3DBFE3EEF}"/>
              </a:ext>
            </a:extLst>
          </p:cNvPr>
          <p:cNvSpPr>
            <a:spLocks noGrp="1"/>
          </p:cNvSpPr>
          <p:nvPr>
            <p:ph type="body" sz="quarter" idx="25"/>
          </p:nvPr>
        </p:nvSpPr>
        <p:spPr/>
        <p:txBody>
          <a:bodyPr>
            <a:normAutofit/>
          </a:bodyPr>
          <a:lstStyle/>
          <a:p>
            <a:r>
              <a:rPr lang="en-IE" dirty="0"/>
              <a:t>Renewed Rise of Volunteerism, Community Wellbeing, Active Citizenship </a:t>
            </a:r>
          </a:p>
        </p:txBody>
      </p:sp>
      <p:sp>
        <p:nvSpPr>
          <p:cNvPr id="3" name="Text Placeholder 2">
            <a:extLst>
              <a:ext uri="{FF2B5EF4-FFF2-40B4-BE49-F238E27FC236}">
                <a16:creationId xmlns:a16="http://schemas.microsoft.com/office/drawing/2014/main" id="{6DB68E29-01E4-457C-9853-1340E6AA9B1E}"/>
              </a:ext>
            </a:extLst>
          </p:cNvPr>
          <p:cNvSpPr>
            <a:spLocks noGrp="1"/>
          </p:cNvSpPr>
          <p:nvPr>
            <p:ph type="body" sz="quarter" idx="20"/>
          </p:nvPr>
        </p:nvSpPr>
        <p:spPr>
          <a:xfrm>
            <a:off x="332508" y="3205655"/>
            <a:ext cx="11545518" cy="1098809"/>
          </a:xfrm>
        </p:spPr>
        <p:txBody>
          <a:bodyPr/>
          <a:lstStyle/>
          <a:p>
            <a:r>
              <a:rPr lang="en-IE" dirty="0"/>
              <a:t>SECTION THREE: OPPORTUNITIES AND TRENDS IN SOCIAL SUSTAINABILITY</a:t>
            </a:r>
          </a:p>
          <a:p>
            <a:endParaRPr lang="en-IE" dirty="0"/>
          </a:p>
        </p:txBody>
      </p:sp>
      <p:pic>
        <p:nvPicPr>
          <p:cNvPr id="6" name="Picture Placeholder 5" descr="People holding sparklers">
            <a:extLst>
              <a:ext uri="{FF2B5EF4-FFF2-40B4-BE49-F238E27FC236}">
                <a16:creationId xmlns:a16="http://schemas.microsoft.com/office/drawing/2014/main" id="{6A958499-4882-4CE8-AA7A-9E91E38CCB34}"/>
              </a:ext>
            </a:extLst>
          </p:cNvPr>
          <p:cNvPicPr>
            <a:picLocks noGrp="1" noChangeAspect="1"/>
          </p:cNvPicPr>
          <p:nvPr>
            <p:ph type="pic" sz="quarter" idx="26"/>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57666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37E2A7E2-E819-4B88-8E8E-81152D700DBE}"/>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68046" y="0"/>
            <a:ext cx="10846189" cy="6918407"/>
          </a:xfrm>
          <a:prstGeom prst="rect">
            <a:avLst/>
          </a:prstGeom>
        </p:spPr>
      </p:pic>
    </p:spTree>
    <p:extLst>
      <p:ext uri="{BB962C8B-B14F-4D97-AF65-F5344CB8AC3E}">
        <p14:creationId xmlns:p14="http://schemas.microsoft.com/office/powerpoint/2010/main" val="19843540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898CB0-08C1-47B5-ADAB-136ACB536CFA}"/>
              </a:ext>
            </a:extLst>
          </p:cNvPr>
          <p:cNvSpPr>
            <a:spLocks noGrp="1"/>
          </p:cNvSpPr>
          <p:nvPr>
            <p:ph type="body" sz="quarter" idx="16"/>
          </p:nvPr>
        </p:nvSpPr>
        <p:spPr>
          <a:xfrm>
            <a:off x="241739" y="291619"/>
            <a:ext cx="5854261" cy="892529"/>
          </a:xfrm>
        </p:spPr>
        <p:txBody>
          <a:bodyPr>
            <a:normAutofit fontScale="92500" lnSpcReduction="20000"/>
          </a:bodyPr>
          <a:lstStyle/>
          <a:p>
            <a:pPr algn="l"/>
            <a:r>
              <a:rPr lang="en-IE" dirty="0"/>
              <a:t>Role of Local Communities in Social Sustainability</a:t>
            </a:r>
          </a:p>
        </p:txBody>
      </p:sp>
      <p:sp>
        <p:nvSpPr>
          <p:cNvPr id="3" name="Text Placeholder 2">
            <a:extLst>
              <a:ext uri="{FF2B5EF4-FFF2-40B4-BE49-F238E27FC236}">
                <a16:creationId xmlns:a16="http://schemas.microsoft.com/office/drawing/2014/main" id="{D08B2149-5C25-420A-AA57-8DA34B77FFE6}"/>
              </a:ext>
            </a:extLst>
          </p:cNvPr>
          <p:cNvSpPr>
            <a:spLocks noGrp="1"/>
          </p:cNvSpPr>
          <p:nvPr>
            <p:ph type="body" sz="quarter" idx="17"/>
          </p:nvPr>
        </p:nvSpPr>
        <p:spPr>
          <a:xfrm>
            <a:off x="241739" y="1333403"/>
            <a:ext cx="6579476" cy="3947440"/>
          </a:xfrm>
        </p:spPr>
        <p:txBody>
          <a:bodyPr/>
          <a:lstStyle/>
          <a:p>
            <a:pPr algn="just"/>
            <a:r>
              <a:rPr lang="en-IE" dirty="0"/>
              <a:t>Local communities creates social networks in the places where people live and act as a vital source of support and friendship, which is particularly important in the face of crisis like Covid19. However over the last 20 years local communities have been altered by the ways in which we work live and in some cases by the reduction of local services that results from recent period of austerity. On top of this, there are many common social problems that affect communities. Some of these are:</a:t>
            </a:r>
          </a:p>
        </p:txBody>
      </p:sp>
      <p:sp>
        <p:nvSpPr>
          <p:cNvPr id="6" name="TextBox 5">
            <a:extLst>
              <a:ext uri="{FF2B5EF4-FFF2-40B4-BE49-F238E27FC236}">
                <a16:creationId xmlns:a16="http://schemas.microsoft.com/office/drawing/2014/main" id="{AA4CDCE1-A102-4EA2-9C96-14977406948F}"/>
              </a:ext>
            </a:extLst>
          </p:cNvPr>
          <p:cNvSpPr txBox="1"/>
          <p:nvPr/>
        </p:nvSpPr>
        <p:spPr>
          <a:xfrm>
            <a:off x="1834056" y="4709194"/>
            <a:ext cx="6253654" cy="1938992"/>
          </a:xfrm>
          <a:prstGeom prst="rect">
            <a:avLst/>
          </a:prstGeom>
          <a:noFill/>
        </p:spPr>
        <p:txBody>
          <a:bodyPr wrap="square" numCol="2">
            <a:spAutoFit/>
          </a:bodyPr>
          <a:lstStyle/>
          <a:p>
            <a:pPr marL="285750" indent="-285750" algn="just">
              <a:buFont typeface="Arial" panose="020B0604020202020204" pitchFamily="34" charset="0"/>
              <a:buChar char="•"/>
            </a:pPr>
            <a:r>
              <a:rPr lang="en-IE" sz="2400" dirty="0">
                <a:solidFill>
                  <a:schemeClr val="bg1"/>
                </a:solidFill>
              </a:rPr>
              <a:t>Social Isolation</a:t>
            </a:r>
          </a:p>
          <a:p>
            <a:pPr marL="285750" indent="-285750" algn="just">
              <a:buFont typeface="Arial" panose="020B0604020202020204" pitchFamily="34" charset="0"/>
              <a:buChar char="•"/>
            </a:pPr>
            <a:r>
              <a:rPr lang="en-IE" sz="2400" dirty="0">
                <a:solidFill>
                  <a:schemeClr val="bg1"/>
                </a:solidFill>
              </a:rPr>
              <a:t>Loneliness</a:t>
            </a:r>
          </a:p>
          <a:p>
            <a:pPr marL="285750" indent="-285750" algn="just">
              <a:buFont typeface="Arial" panose="020B0604020202020204" pitchFamily="34" charset="0"/>
              <a:buChar char="•"/>
            </a:pPr>
            <a:r>
              <a:rPr lang="en-IE" sz="2400" dirty="0">
                <a:solidFill>
                  <a:schemeClr val="bg1"/>
                </a:solidFill>
              </a:rPr>
              <a:t>Anti social behaviour</a:t>
            </a:r>
          </a:p>
          <a:p>
            <a:pPr marL="285750" indent="-285750" algn="just">
              <a:buFont typeface="Arial" panose="020B0604020202020204" pitchFamily="34" charset="0"/>
              <a:buChar char="•"/>
            </a:pPr>
            <a:endParaRPr lang="en-IE" sz="2400" dirty="0">
              <a:solidFill>
                <a:schemeClr val="bg1"/>
              </a:solidFill>
            </a:endParaRPr>
          </a:p>
          <a:p>
            <a:pPr marL="285750" indent="-285750" algn="just">
              <a:buFont typeface="Arial" panose="020B0604020202020204" pitchFamily="34" charset="0"/>
              <a:buChar char="•"/>
            </a:pPr>
            <a:endParaRPr lang="en-IE" sz="2400" dirty="0">
              <a:solidFill>
                <a:schemeClr val="bg1"/>
              </a:solidFill>
            </a:endParaRPr>
          </a:p>
          <a:p>
            <a:pPr marL="285750" indent="-285750" algn="just">
              <a:buFont typeface="Arial" panose="020B0604020202020204" pitchFamily="34" charset="0"/>
              <a:buChar char="•"/>
            </a:pPr>
            <a:r>
              <a:rPr lang="en-IE" sz="2400" dirty="0">
                <a:solidFill>
                  <a:schemeClr val="bg1"/>
                </a:solidFill>
              </a:rPr>
              <a:t>Discrimination</a:t>
            </a:r>
          </a:p>
          <a:p>
            <a:pPr marL="285750" indent="-285750" algn="just">
              <a:buFont typeface="Arial" panose="020B0604020202020204" pitchFamily="34" charset="0"/>
              <a:buChar char="•"/>
            </a:pPr>
            <a:r>
              <a:rPr lang="en-IE" sz="2400" dirty="0">
                <a:solidFill>
                  <a:schemeClr val="bg1"/>
                </a:solidFill>
              </a:rPr>
              <a:t>Poor Health</a:t>
            </a:r>
          </a:p>
          <a:p>
            <a:pPr marL="285750" indent="-285750" algn="just">
              <a:buFont typeface="Arial" panose="020B0604020202020204" pitchFamily="34" charset="0"/>
              <a:buChar char="•"/>
            </a:pPr>
            <a:r>
              <a:rPr lang="en-IE" sz="2400" dirty="0">
                <a:solidFill>
                  <a:schemeClr val="bg1"/>
                </a:solidFill>
              </a:rPr>
              <a:t>Poverty</a:t>
            </a:r>
          </a:p>
          <a:p>
            <a:pPr algn="just"/>
            <a:endParaRPr lang="en-IE" sz="2400" dirty="0">
              <a:solidFill>
                <a:schemeClr val="bg1"/>
              </a:solidFill>
            </a:endParaRPr>
          </a:p>
        </p:txBody>
      </p:sp>
      <p:sp>
        <p:nvSpPr>
          <p:cNvPr id="7" name="TextBox 6">
            <a:extLst>
              <a:ext uri="{FF2B5EF4-FFF2-40B4-BE49-F238E27FC236}">
                <a16:creationId xmlns:a16="http://schemas.microsoft.com/office/drawing/2014/main" id="{E98FC114-AB11-4EA7-AD50-96BAC941C4A2}"/>
              </a:ext>
            </a:extLst>
          </p:cNvPr>
          <p:cNvSpPr txBox="1"/>
          <p:nvPr/>
        </p:nvSpPr>
        <p:spPr>
          <a:xfrm>
            <a:off x="557048" y="5992612"/>
            <a:ext cx="8345214" cy="830997"/>
          </a:xfrm>
          <a:prstGeom prst="rect">
            <a:avLst/>
          </a:prstGeom>
          <a:noFill/>
        </p:spPr>
        <p:txBody>
          <a:bodyPr wrap="square" rtlCol="0">
            <a:spAutoFit/>
          </a:bodyPr>
          <a:lstStyle/>
          <a:p>
            <a:r>
              <a:rPr lang="en-IE" sz="2400" dirty="0">
                <a:solidFill>
                  <a:schemeClr val="bg1"/>
                </a:solidFill>
              </a:rPr>
              <a:t>In this section we will look at some opportunities, trends and case studies of communities who are working to redress these issues</a:t>
            </a:r>
          </a:p>
        </p:txBody>
      </p:sp>
      <p:pic>
        <p:nvPicPr>
          <p:cNvPr id="13" name="Picture Placeholder 12" descr="Enthusiastic female runners celebrating finish">
            <a:extLst>
              <a:ext uri="{FF2B5EF4-FFF2-40B4-BE49-F238E27FC236}">
                <a16:creationId xmlns:a16="http://schemas.microsoft.com/office/drawing/2014/main" id="{E5A25E4F-4DBF-465A-B43C-FC75E5414C3C}"/>
              </a:ext>
            </a:extLst>
          </p:cNvPr>
          <p:cNvPicPr>
            <a:picLocks noGrp="1" noChangeAspect="1"/>
          </p:cNvPicPr>
          <p:nvPr>
            <p:ph type="pic" sz="quarter" idx="18"/>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6935950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Neighbours National Survey Infographic">
            <a:hlinkClick r:id="" action="ppaction://media"/>
            <a:extLst>
              <a:ext uri="{FF2B5EF4-FFF2-40B4-BE49-F238E27FC236}">
                <a16:creationId xmlns:a16="http://schemas.microsoft.com/office/drawing/2014/main" id="{2D013328-E646-4541-997D-F19CDBB262B7}"/>
              </a:ext>
            </a:extLst>
          </p:cNvPr>
          <p:cNvPicPr>
            <a:picLocks noRot="1" noChangeAspect="1"/>
          </p:cNvPicPr>
          <p:nvPr>
            <a:videoFile r:link="rId1"/>
          </p:nvPr>
        </p:nvPicPr>
        <p:blipFill>
          <a:blip r:embed="rId3"/>
          <a:stretch>
            <a:fillRect/>
          </a:stretch>
        </p:blipFill>
        <p:spPr>
          <a:xfrm>
            <a:off x="1348140" y="104506"/>
            <a:ext cx="9495720" cy="5341343"/>
          </a:xfrm>
          <a:prstGeom prst="rect">
            <a:avLst/>
          </a:prstGeom>
        </p:spPr>
      </p:pic>
      <p:sp>
        <p:nvSpPr>
          <p:cNvPr id="6" name="TextBox 5">
            <a:extLst>
              <a:ext uri="{FF2B5EF4-FFF2-40B4-BE49-F238E27FC236}">
                <a16:creationId xmlns:a16="http://schemas.microsoft.com/office/drawing/2014/main" id="{216F48C7-A2CE-4D64-AC6B-398A6699BCE1}"/>
              </a:ext>
            </a:extLst>
          </p:cNvPr>
          <p:cNvSpPr txBox="1"/>
          <p:nvPr/>
        </p:nvSpPr>
        <p:spPr>
          <a:xfrm>
            <a:off x="0" y="5445849"/>
            <a:ext cx="12192000" cy="1200329"/>
          </a:xfrm>
          <a:prstGeom prst="rect">
            <a:avLst/>
          </a:prstGeom>
          <a:solidFill>
            <a:srgbClr val="7F4182"/>
          </a:solidFill>
        </p:spPr>
        <p:txBody>
          <a:bodyPr wrap="square">
            <a:spAutoFit/>
          </a:bodyPr>
          <a:lstStyle/>
          <a:p>
            <a:pPr algn="ctr"/>
            <a:r>
              <a:rPr lang="en-IE" sz="2400" dirty="0">
                <a:solidFill>
                  <a:schemeClr val="bg1"/>
                </a:solidFill>
              </a:rPr>
              <a:t>EDEN Project in the UK conducted a survey in 2019 and the findings were interesting.. One key figure was that three quarters (72%) of the population don’t feel they know their neighbours well. Watch video to learn more..</a:t>
            </a:r>
          </a:p>
        </p:txBody>
      </p:sp>
    </p:spTree>
    <p:extLst>
      <p:ext uri="{BB962C8B-B14F-4D97-AF65-F5344CB8AC3E}">
        <p14:creationId xmlns:p14="http://schemas.microsoft.com/office/powerpoint/2010/main" val="972941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close up of a person&#10;&#10;Description automatically generated">
            <a:extLst>
              <a:ext uri="{FF2B5EF4-FFF2-40B4-BE49-F238E27FC236}">
                <a16:creationId xmlns:a16="http://schemas.microsoft.com/office/drawing/2014/main" id="{9A8035F9-8749-4455-8240-6CB8A572C584}"/>
              </a:ext>
            </a:extLst>
          </p:cNvPr>
          <p:cNvPicPr>
            <a:picLocks noGrp="1" noChangeAspect="1"/>
          </p:cNvPicPr>
          <p:nvPr>
            <p:ph type="pic" sz="quarter" idx="18"/>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
        <p:nvSpPr>
          <p:cNvPr id="3" name="Text Placeholder 2">
            <a:extLst>
              <a:ext uri="{FF2B5EF4-FFF2-40B4-BE49-F238E27FC236}">
                <a16:creationId xmlns:a16="http://schemas.microsoft.com/office/drawing/2014/main" id="{4119D6DE-3728-491F-BEE5-F9819532AE12}"/>
              </a:ext>
            </a:extLst>
          </p:cNvPr>
          <p:cNvSpPr>
            <a:spLocks noGrp="1"/>
          </p:cNvSpPr>
          <p:nvPr>
            <p:ph type="body" sz="quarter" idx="13"/>
          </p:nvPr>
        </p:nvSpPr>
        <p:spPr>
          <a:xfrm>
            <a:off x="248169" y="587830"/>
            <a:ext cx="6483707" cy="844372"/>
          </a:xfrm>
          <a:solidFill>
            <a:srgbClr val="7F4182"/>
          </a:solidFill>
        </p:spPr>
        <p:txBody>
          <a:bodyPr/>
          <a:lstStyle/>
          <a:p>
            <a:r>
              <a:rPr lang="en-IE" dirty="0">
                <a:solidFill>
                  <a:schemeClr val="bg1"/>
                </a:solidFill>
              </a:rPr>
              <a:t>New causes of Social Isolation</a:t>
            </a:r>
          </a:p>
        </p:txBody>
      </p:sp>
      <p:sp>
        <p:nvSpPr>
          <p:cNvPr id="4" name="Text Placeholder 3">
            <a:extLst>
              <a:ext uri="{FF2B5EF4-FFF2-40B4-BE49-F238E27FC236}">
                <a16:creationId xmlns:a16="http://schemas.microsoft.com/office/drawing/2014/main" id="{46379297-DCB4-4AE4-B865-01527AFD15BE}"/>
              </a:ext>
            </a:extLst>
          </p:cNvPr>
          <p:cNvSpPr>
            <a:spLocks noGrp="1"/>
          </p:cNvSpPr>
          <p:nvPr>
            <p:ph type="body" sz="quarter" idx="14"/>
          </p:nvPr>
        </p:nvSpPr>
        <p:spPr>
          <a:xfrm>
            <a:off x="248170" y="1603098"/>
            <a:ext cx="6718687" cy="3975101"/>
          </a:xfrm>
        </p:spPr>
        <p:txBody>
          <a:bodyPr/>
          <a:lstStyle/>
          <a:p>
            <a:pPr algn="l"/>
            <a:r>
              <a:rPr lang="en-IE" b="0" i="0" u="none" strike="noStrike" dirty="0">
                <a:effectLst/>
              </a:rPr>
              <a:t>2020 amplified feelings of loneliness and isolation across communities. Cocooning, quarantine blues, social distancing and face coverings have impacted the way we communicate and connect and have amplified feeling of loneliness, isolation and disconnection.</a:t>
            </a:r>
            <a:endParaRPr lang="en-IE" dirty="0"/>
          </a:p>
          <a:p>
            <a:pPr algn="l"/>
            <a:r>
              <a:rPr lang="en-IE" b="0" i="0" u="none" strike="noStrike" dirty="0">
                <a:effectLst/>
              </a:rPr>
              <a:t>Even the shift towards working from home </a:t>
            </a:r>
            <a:r>
              <a:rPr lang="en-IE" dirty="0"/>
              <a:t>which </a:t>
            </a:r>
            <a:r>
              <a:rPr lang="en-IE" b="0" i="0" dirty="0">
                <a:effectLst/>
              </a:rPr>
              <a:t>has been liberating for many people, is undoubtedly isolating too as so many of us now separated from our work colleagues. Loneliness </a:t>
            </a:r>
            <a:r>
              <a:rPr lang="en-IE" dirty="0"/>
              <a:t>is often linked to work - </a:t>
            </a:r>
            <a:r>
              <a:rPr lang="en-IE" b="0" i="0" dirty="0">
                <a:effectLst/>
              </a:rPr>
              <a:t>from long working hours and highly competitive environments, to added external pressures and anxieties.</a:t>
            </a:r>
          </a:p>
          <a:p>
            <a:endParaRPr lang="en-IE" dirty="0"/>
          </a:p>
        </p:txBody>
      </p:sp>
      <p:sp>
        <p:nvSpPr>
          <p:cNvPr id="6" name="TextBox 5">
            <a:extLst>
              <a:ext uri="{FF2B5EF4-FFF2-40B4-BE49-F238E27FC236}">
                <a16:creationId xmlns:a16="http://schemas.microsoft.com/office/drawing/2014/main" id="{6344C5F4-38F3-4909-8655-30DB20713161}"/>
              </a:ext>
            </a:extLst>
          </p:cNvPr>
          <p:cNvSpPr txBox="1"/>
          <p:nvPr/>
        </p:nvSpPr>
        <p:spPr>
          <a:xfrm>
            <a:off x="0" y="119744"/>
            <a:ext cx="2406869" cy="461665"/>
          </a:xfrm>
          <a:prstGeom prst="rect">
            <a:avLst/>
          </a:prstGeom>
          <a:solidFill>
            <a:srgbClr val="68BBAF"/>
          </a:solidFill>
        </p:spPr>
        <p:txBody>
          <a:bodyPr wrap="square" rtlCol="0">
            <a:spAutoFit/>
          </a:bodyPr>
          <a:lstStyle/>
          <a:p>
            <a:r>
              <a:rPr lang="en-IE" sz="2400" dirty="0">
                <a:solidFill>
                  <a:schemeClr val="bg1"/>
                </a:solidFill>
              </a:rPr>
              <a:t>CHALLENGE</a:t>
            </a:r>
          </a:p>
        </p:txBody>
      </p:sp>
    </p:spTree>
    <p:extLst>
      <p:ext uri="{BB962C8B-B14F-4D97-AF65-F5344CB8AC3E}">
        <p14:creationId xmlns:p14="http://schemas.microsoft.com/office/powerpoint/2010/main" val="16915348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626CAB-A839-4C29-91B5-B59A902371BF}"/>
              </a:ext>
            </a:extLst>
          </p:cNvPr>
          <p:cNvSpPr>
            <a:spLocks noGrp="1"/>
          </p:cNvSpPr>
          <p:nvPr>
            <p:ph type="body" sz="quarter" idx="13"/>
          </p:nvPr>
        </p:nvSpPr>
        <p:spPr>
          <a:xfrm>
            <a:off x="497927" y="469836"/>
            <a:ext cx="7407087" cy="993218"/>
          </a:xfrm>
          <a:solidFill>
            <a:srgbClr val="7F4182"/>
          </a:solidFill>
        </p:spPr>
        <p:txBody>
          <a:bodyPr>
            <a:normAutofit fontScale="92500" lnSpcReduction="10000"/>
          </a:bodyPr>
          <a:lstStyle/>
          <a:p>
            <a:r>
              <a:rPr lang="en-IE" dirty="0">
                <a:solidFill>
                  <a:schemeClr val="bg1"/>
                </a:solidFill>
              </a:rPr>
              <a:t>COVID19 – creating new ways to socially connect</a:t>
            </a:r>
          </a:p>
        </p:txBody>
      </p:sp>
      <p:sp>
        <p:nvSpPr>
          <p:cNvPr id="3" name="Text Placeholder 2">
            <a:extLst>
              <a:ext uri="{FF2B5EF4-FFF2-40B4-BE49-F238E27FC236}">
                <a16:creationId xmlns:a16="http://schemas.microsoft.com/office/drawing/2014/main" id="{8D49E6F5-D171-4C98-9DEE-507CE02815AF}"/>
              </a:ext>
            </a:extLst>
          </p:cNvPr>
          <p:cNvSpPr>
            <a:spLocks noGrp="1"/>
          </p:cNvSpPr>
          <p:nvPr>
            <p:ph type="body" sz="quarter" idx="14"/>
          </p:nvPr>
        </p:nvSpPr>
        <p:spPr>
          <a:xfrm>
            <a:off x="441433" y="1565324"/>
            <a:ext cx="7147036" cy="3975101"/>
          </a:xfrm>
        </p:spPr>
        <p:txBody>
          <a:bodyPr/>
          <a:lstStyle/>
          <a:p>
            <a:r>
              <a:rPr lang="en-IE" dirty="0"/>
              <a:t>How can people connect when you are in lockdown and need to keep your distance? A few months ago we didn’t know this answer but now we do… in Italy communities opened up their windows and sang and played music together. In Stockport (UK), two men dressed as Spiderman spent an hour every day in different neighbourhoods to the delight of children and families alike, while another household has brought life to their street by dressing up life-size bears in different costumes each day and arranging them in their front garden. </a:t>
            </a:r>
          </a:p>
          <a:p>
            <a:r>
              <a:rPr lang="en-IE" dirty="0"/>
              <a:t>We’ve seen socially distanced dance sessions and even a socially distanced balcony performance of Romeo and Juliet! Covid19 keeps us apart but some communities have never been closer…</a:t>
            </a:r>
          </a:p>
          <a:p>
            <a:endParaRPr lang="en-IE" dirty="0"/>
          </a:p>
        </p:txBody>
      </p:sp>
      <p:pic>
        <p:nvPicPr>
          <p:cNvPr id="6" name="Picture 5" descr="A picture containing building, outdoor, street, road&#10;&#10;Description automatically generated">
            <a:extLst>
              <a:ext uri="{FF2B5EF4-FFF2-40B4-BE49-F238E27FC236}">
                <a16:creationId xmlns:a16="http://schemas.microsoft.com/office/drawing/2014/main" id="{ABF58009-80F5-4DB2-8FB1-42C06F68F32C}"/>
              </a:ext>
            </a:extLst>
          </p:cNvPr>
          <p:cNvPicPr>
            <a:picLocks noChangeAspect="1"/>
          </p:cNvPicPr>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7876189" y="208577"/>
            <a:ext cx="4315811" cy="2424901"/>
          </a:xfrm>
          <a:prstGeom prst="rect">
            <a:avLst/>
          </a:prstGeom>
        </p:spPr>
      </p:pic>
      <p:pic>
        <p:nvPicPr>
          <p:cNvPr id="8" name="Picture 7" descr="A picture containing building, sitting, living, front&#10;&#10;Description automatically generated">
            <a:extLst>
              <a:ext uri="{FF2B5EF4-FFF2-40B4-BE49-F238E27FC236}">
                <a16:creationId xmlns:a16="http://schemas.microsoft.com/office/drawing/2014/main" id="{B59C8A9E-E774-4933-85F6-7BCDDDB08466}"/>
              </a:ext>
            </a:extLst>
          </p:cNvPr>
          <p:cNvPicPr>
            <a:picLocks noChangeAspect="1"/>
          </p:cNvPicPr>
          <p:nvPr/>
        </p:nvPicPr>
        <p:blipFill>
          <a:blip r:embed="rId4" cstate="screen">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7880847" y="2787004"/>
            <a:ext cx="4306494" cy="2869201"/>
          </a:xfrm>
          <a:prstGeom prst="rect">
            <a:avLst/>
          </a:prstGeom>
        </p:spPr>
      </p:pic>
      <p:sp>
        <p:nvSpPr>
          <p:cNvPr id="4" name="TextBox 3">
            <a:extLst>
              <a:ext uri="{FF2B5EF4-FFF2-40B4-BE49-F238E27FC236}">
                <a16:creationId xmlns:a16="http://schemas.microsoft.com/office/drawing/2014/main" id="{93D9410D-5DA6-4357-938A-9A85CACC8845}"/>
              </a:ext>
            </a:extLst>
          </p:cNvPr>
          <p:cNvSpPr txBox="1"/>
          <p:nvPr/>
        </p:nvSpPr>
        <p:spPr>
          <a:xfrm>
            <a:off x="0" y="0"/>
            <a:ext cx="2406869" cy="461665"/>
          </a:xfrm>
          <a:prstGeom prst="rect">
            <a:avLst/>
          </a:prstGeom>
          <a:solidFill>
            <a:srgbClr val="BA0A94"/>
          </a:solidFill>
        </p:spPr>
        <p:txBody>
          <a:bodyPr wrap="square" rtlCol="0">
            <a:spAutoFit/>
          </a:bodyPr>
          <a:lstStyle/>
          <a:p>
            <a:r>
              <a:rPr lang="en-IE" sz="2400" dirty="0">
                <a:solidFill>
                  <a:schemeClr val="bg1"/>
                </a:solidFill>
              </a:rPr>
              <a:t>OPPORTUNITY</a:t>
            </a:r>
          </a:p>
        </p:txBody>
      </p:sp>
    </p:spTree>
    <p:extLst>
      <p:ext uri="{BB962C8B-B14F-4D97-AF65-F5344CB8AC3E}">
        <p14:creationId xmlns:p14="http://schemas.microsoft.com/office/powerpoint/2010/main" val="16719442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1C9557-BDC1-4BB5-B350-5465B54F53B6}"/>
              </a:ext>
            </a:extLst>
          </p:cNvPr>
          <p:cNvSpPr>
            <a:spLocks noGrp="1"/>
          </p:cNvSpPr>
          <p:nvPr>
            <p:ph type="body" sz="quarter" idx="20"/>
          </p:nvPr>
        </p:nvSpPr>
        <p:spPr>
          <a:xfrm>
            <a:off x="5885792" y="1173958"/>
            <a:ext cx="6201103" cy="3631644"/>
          </a:xfrm>
        </p:spPr>
        <p:txBody>
          <a:bodyPr/>
          <a:lstStyle/>
          <a:p>
            <a:r>
              <a:rPr lang="en-IE" dirty="0"/>
              <a:t>#SpruceUpYourStreet was a hyperlocal volunteer campaign was launched in Ireland during lockdown. </a:t>
            </a:r>
          </a:p>
          <a:p>
            <a:r>
              <a:rPr lang="en-IE" dirty="0"/>
              <a:t>It asked people to get involved in some small way by doing something to brighten up their own immediate surroundings. </a:t>
            </a:r>
          </a:p>
          <a:p>
            <a:r>
              <a:rPr lang="en-IE" dirty="0"/>
              <a:t>The infographic (part of it is left) gave lots of ideas to help get people started. And next we will see some of the results…</a:t>
            </a:r>
          </a:p>
          <a:p>
            <a:endParaRPr lang="en-IE" dirty="0"/>
          </a:p>
        </p:txBody>
      </p:sp>
      <p:sp>
        <p:nvSpPr>
          <p:cNvPr id="5" name="TextBox 4">
            <a:extLst>
              <a:ext uri="{FF2B5EF4-FFF2-40B4-BE49-F238E27FC236}">
                <a16:creationId xmlns:a16="http://schemas.microsoft.com/office/drawing/2014/main" id="{0898D055-DFFE-4A3E-9C58-54197C1F4FE8}"/>
              </a:ext>
            </a:extLst>
          </p:cNvPr>
          <p:cNvSpPr txBox="1"/>
          <p:nvPr/>
        </p:nvSpPr>
        <p:spPr>
          <a:xfrm>
            <a:off x="105104" y="5161255"/>
            <a:ext cx="11981792" cy="1200329"/>
          </a:xfrm>
          <a:prstGeom prst="rect">
            <a:avLst/>
          </a:prstGeom>
          <a:solidFill>
            <a:srgbClr val="AB5AB0"/>
          </a:solidFill>
        </p:spPr>
        <p:txBody>
          <a:bodyPr wrap="square" rtlCol="0">
            <a:spAutoFit/>
          </a:bodyPr>
          <a:lstStyle/>
          <a:p>
            <a:r>
              <a:rPr lang="en-IE" sz="2400" dirty="0">
                <a:solidFill>
                  <a:schemeClr val="bg1"/>
                </a:solidFill>
              </a:rPr>
              <a:t>#spruceupyourstreet and #volunteerfromhome were two successful initiatives promoted by Volunteer Ireland during lockdown which have maintained their momentum. Find out more about these campaigns: https://www.volunteer.ie/volunteers/volunteer-from-home/</a:t>
            </a:r>
          </a:p>
        </p:txBody>
      </p:sp>
      <p:sp>
        <p:nvSpPr>
          <p:cNvPr id="7" name="Text Placeholder 6">
            <a:extLst>
              <a:ext uri="{FF2B5EF4-FFF2-40B4-BE49-F238E27FC236}">
                <a16:creationId xmlns:a16="http://schemas.microsoft.com/office/drawing/2014/main" id="{02C9B445-95B5-41D3-BD1D-669F9DC91419}"/>
              </a:ext>
            </a:extLst>
          </p:cNvPr>
          <p:cNvSpPr>
            <a:spLocks noGrp="1"/>
          </p:cNvSpPr>
          <p:nvPr>
            <p:ph type="body" sz="quarter" idx="22"/>
          </p:nvPr>
        </p:nvSpPr>
        <p:spPr/>
        <p:txBody>
          <a:bodyPr/>
          <a:lstStyle/>
          <a:p>
            <a:endParaRPr lang="en-IE"/>
          </a:p>
        </p:txBody>
      </p:sp>
      <p:sp>
        <p:nvSpPr>
          <p:cNvPr id="11" name="Text Placeholder 3">
            <a:extLst>
              <a:ext uri="{FF2B5EF4-FFF2-40B4-BE49-F238E27FC236}">
                <a16:creationId xmlns:a16="http://schemas.microsoft.com/office/drawing/2014/main" id="{EA70A307-6CB6-46CD-B7B8-1D2CCB369276}"/>
              </a:ext>
            </a:extLst>
          </p:cNvPr>
          <p:cNvSpPr txBox="1">
            <a:spLocks/>
          </p:cNvSpPr>
          <p:nvPr/>
        </p:nvSpPr>
        <p:spPr>
          <a:xfrm>
            <a:off x="10512" y="170793"/>
            <a:ext cx="10920249" cy="914750"/>
          </a:xfrm>
          <a:prstGeom prst="rect">
            <a:avLst/>
          </a:prstGeom>
          <a:solidFill>
            <a:srgbClr val="AB5AB0"/>
          </a:solidFill>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3600" i="0" kern="1200">
                <a:solidFill>
                  <a:srgbClr val="68BBAF"/>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dirty="0">
                <a:solidFill>
                  <a:schemeClr val="bg1"/>
                </a:solidFill>
              </a:rPr>
              <a:t>Spruce Up Your Street #volunteerfromhome</a:t>
            </a:r>
          </a:p>
        </p:txBody>
      </p:sp>
      <p:pic>
        <p:nvPicPr>
          <p:cNvPr id="4" name="Picture 3">
            <a:extLst>
              <a:ext uri="{FF2B5EF4-FFF2-40B4-BE49-F238E27FC236}">
                <a16:creationId xmlns:a16="http://schemas.microsoft.com/office/drawing/2014/main" id="{DEB283B1-6052-4F71-AD73-7BB254E6071D}"/>
              </a:ext>
            </a:extLst>
          </p:cNvPr>
          <p:cNvPicPr>
            <a:picLocks noChangeAspect="1"/>
          </p:cNvPicPr>
          <p:nvPr/>
        </p:nvPicPr>
        <p:blipFill>
          <a:blip r:embed="rId2"/>
          <a:stretch>
            <a:fillRect/>
          </a:stretch>
        </p:blipFill>
        <p:spPr>
          <a:xfrm>
            <a:off x="-53371" y="1085542"/>
            <a:ext cx="5953707" cy="3921887"/>
          </a:xfrm>
          <a:prstGeom prst="rect">
            <a:avLst/>
          </a:prstGeom>
        </p:spPr>
      </p:pic>
    </p:spTree>
    <p:extLst>
      <p:ext uri="{BB962C8B-B14F-4D97-AF65-F5344CB8AC3E}">
        <p14:creationId xmlns:p14="http://schemas.microsoft.com/office/powerpoint/2010/main" val="34864588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D68F07-8505-44A0-99E8-2ECF371DBACB}"/>
              </a:ext>
            </a:extLst>
          </p:cNvPr>
          <p:cNvPicPr>
            <a:picLocks noChangeAspect="1"/>
          </p:cNvPicPr>
          <p:nvPr/>
        </p:nvPicPr>
        <p:blipFill>
          <a:blip r:embed="rId2"/>
          <a:stretch>
            <a:fillRect/>
          </a:stretch>
        </p:blipFill>
        <p:spPr>
          <a:xfrm>
            <a:off x="2979928" y="462703"/>
            <a:ext cx="4773506" cy="5961099"/>
          </a:xfrm>
          <a:prstGeom prst="rect">
            <a:avLst/>
          </a:prstGeom>
        </p:spPr>
      </p:pic>
      <p:pic>
        <p:nvPicPr>
          <p:cNvPr id="3" name="Picture 2">
            <a:extLst>
              <a:ext uri="{FF2B5EF4-FFF2-40B4-BE49-F238E27FC236}">
                <a16:creationId xmlns:a16="http://schemas.microsoft.com/office/drawing/2014/main" id="{83DE4EE5-E98E-4312-8903-F48ED15CAFD8}"/>
              </a:ext>
            </a:extLst>
          </p:cNvPr>
          <p:cNvPicPr>
            <a:picLocks noChangeAspect="1"/>
          </p:cNvPicPr>
          <p:nvPr/>
        </p:nvPicPr>
        <p:blipFill>
          <a:blip r:embed="rId3"/>
          <a:stretch>
            <a:fillRect/>
          </a:stretch>
        </p:blipFill>
        <p:spPr>
          <a:xfrm>
            <a:off x="8002513" y="3505201"/>
            <a:ext cx="3820863" cy="3043978"/>
          </a:xfrm>
          <a:prstGeom prst="rect">
            <a:avLst/>
          </a:prstGeom>
        </p:spPr>
      </p:pic>
      <p:pic>
        <p:nvPicPr>
          <p:cNvPr id="4" name="Picture 3">
            <a:extLst>
              <a:ext uri="{FF2B5EF4-FFF2-40B4-BE49-F238E27FC236}">
                <a16:creationId xmlns:a16="http://schemas.microsoft.com/office/drawing/2014/main" id="{FA0076DA-22D8-42D2-9549-DF32538F1FC7}"/>
              </a:ext>
            </a:extLst>
          </p:cNvPr>
          <p:cNvPicPr>
            <a:picLocks noChangeAspect="1"/>
          </p:cNvPicPr>
          <p:nvPr/>
        </p:nvPicPr>
        <p:blipFill>
          <a:blip r:embed="rId4"/>
          <a:stretch>
            <a:fillRect/>
          </a:stretch>
        </p:blipFill>
        <p:spPr>
          <a:xfrm>
            <a:off x="8002513" y="462703"/>
            <a:ext cx="3699608" cy="2890097"/>
          </a:xfrm>
          <a:prstGeom prst="rect">
            <a:avLst/>
          </a:prstGeom>
        </p:spPr>
      </p:pic>
      <p:pic>
        <p:nvPicPr>
          <p:cNvPr id="2050" name="Picture 2" descr="spruceupyourstreet hashtag on Twitter">
            <a:extLst>
              <a:ext uri="{FF2B5EF4-FFF2-40B4-BE49-F238E27FC236}">
                <a16:creationId xmlns:a16="http://schemas.microsoft.com/office/drawing/2014/main" id="{9A108C16-8266-4A11-84DD-BC8EADB99C9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89879" y="462703"/>
            <a:ext cx="2200275" cy="2076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32503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n orange sunset in the background&#10;&#10;Description automatically generated">
            <a:extLst>
              <a:ext uri="{FF2B5EF4-FFF2-40B4-BE49-F238E27FC236}">
                <a16:creationId xmlns:a16="http://schemas.microsoft.com/office/drawing/2014/main" id="{680EFDDE-BC1C-49B4-A4B8-0A1954D76E07}"/>
              </a:ext>
            </a:extLst>
          </p:cNvPr>
          <p:cNvPicPr>
            <a:picLocks noGrp="1" noChangeAspect="1"/>
          </p:cNvPicPr>
          <p:nvPr>
            <p:ph type="pic" sz="quarter" idx="18"/>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
        <p:nvSpPr>
          <p:cNvPr id="3" name="Text Placeholder 2">
            <a:extLst>
              <a:ext uri="{FF2B5EF4-FFF2-40B4-BE49-F238E27FC236}">
                <a16:creationId xmlns:a16="http://schemas.microsoft.com/office/drawing/2014/main" id="{D1B7B780-322E-4271-A205-1B8F64ED5226}"/>
              </a:ext>
            </a:extLst>
          </p:cNvPr>
          <p:cNvSpPr>
            <a:spLocks noGrp="1"/>
          </p:cNvSpPr>
          <p:nvPr>
            <p:ph type="body" sz="quarter" idx="13"/>
          </p:nvPr>
        </p:nvSpPr>
        <p:spPr>
          <a:xfrm>
            <a:off x="336331" y="493423"/>
            <a:ext cx="6159061" cy="697353"/>
          </a:xfrm>
          <a:solidFill>
            <a:srgbClr val="7F4182"/>
          </a:solidFill>
        </p:spPr>
        <p:txBody>
          <a:bodyPr>
            <a:normAutofit/>
          </a:bodyPr>
          <a:lstStyle/>
          <a:p>
            <a:r>
              <a:rPr lang="en-IE" dirty="0">
                <a:solidFill>
                  <a:schemeClr val="bg1"/>
                </a:solidFill>
              </a:rPr>
              <a:t>Focus on Community Wellbeing</a:t>
            </a:r>
          </a:p>
        </p:txBody>
      </p:sp>
      <p:sp>
        <p:nvSpPr>
          <p:cNvPr id="4" name="Text Placeholder 3">
            <a:extLst>
              <a:ext uri="{FF2B5EF4-FFF2-40B4-BE49-F238E27FC236}">
                <a16:creationId xmlns:a16="http://schemas.microsoft.com/office/drawing/2014/main" id="{CC6DEE72-0467-43A4-9639-A7DC3B32934C}"/>
              </a:ext>
            </a:extLst>
          </p:cNvPr>
          <p:cNvSpPr>
            <a:spLocks noGrp="1"/>
          </p:cNvSpPr>
          <p:nvPr>
            <p:ph type="body" sz="quarter" idx="14"/>
          </p:nvPr>
        </p:nvSpPr>
        <p:spPr>
          <a:xfrm>
            <a:off x="238360" y="1494241"/>
            <a:ext cx="6913554" cy="4971873"/>
          </a:xfrm>
        </p:spPr>
        <p:txBody>
          <a:bodyPr/>
          <a:lstStyle/>
          <a:p>
            <a:r>
              <a:rPr lang="en-IE" dirty="0"/>
              <a:t>A community with high wellbeing would be one where all people have a strong sense of belonging and identity, opportunities to work individually and together for the common good, are able to support each other through different life stages, access the services they need, live in a positive environment, and are able to participate in the making the decisions that affect them.</a:t>
            </a:r>
          </a:p>
          <a:p>
            <a:r>
              <a:rPr lang="en-IE" dirty="0"/>
              <a:t>Community wellbeing involves considering the wellbeing of future generations as well as the present one. Community wellbeing involves considering the wellbeing of future generations as well as the present one. Community wellbeing involves us looking at the interactions and interdependencies between people, and the environment in which they live and work. </a:t>
            </a:r>
          </a:p>
        </p:txBody>
      </p:sp>
      <p:sp>
        <p:nvSpPr>
          <p:cNvPr id="6" name="TextBox 5">
            <a:extLst>
              <a:ext uri="{FF2B5EF4-FFF2-40B4-BE49-F238E27FC236}">
                <a16:creationId xmlns:a16="http://schemas.microsoft.com/office/drawing/2014/main" id="{21BA279B-BCB7-44F9-BAD0-DDA4B7A1C85B}"/>
              </a:ext>
            </a:extLst>
          </p:cNvPr>
          <p:cNvSpPr txBox="1"/>
          <p:nvPr/>
        </p:nvSpPr>
        <p:spPr>
          <a:xfrm>
            <a:off x="0" y="0"/>
            <a:ext cx="2406869" cy="461665"/>
          </a:xfrm>
          <a:prstGeom prst="rect">
            <a:avLst/>
          </a:prstGeom>
          <a:solidFill>
            <a:srgbClr val="BA0A94"/>
          </a:solidFill>
        </p:spPr>
        <p:txBody>
          <a:bodyPr wrap="square" rtlCol="0">
            <a:spAutoFit/>
          </a:bodyPr>
          <a:lstStyle/>
          <a:p>
            <a:r>
              <a:rPr lang="en-IE" sz="2400" dirty="0">
                <a:solidFill>
                  <a:schemeClr val="bg1"/>
                </a:solidFill>
              </a:rPr>
              <a:t>OPPORTUNITY</a:t>
            </a:r>
          </a:p>
        </p:txBody>
      </p:sp>
    </p:spTree>
    <p:extLst>
      <p:ext uri="{BB962C8B-B14F-4D97-AF65-F5344CB8AC3E}">
        <p14:creationId xmlns:p14="http://schemas.microsoft.com/office/powerpoint/2010/main" val="17352492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person that is standing in the dirt&#10;&#10;Description automatically generated">
            <a:extLst>
              <a:ext uri="{FF2B5EF4-FFF2-40B4-BE49-F238E27FC236}">
                <a16:creationId xmlns:a16="http://schemas.microsoft.com/office/drawing/2014/main" id="{5D62ACD8-C157-4788-9577-07EA24C20B4E}"/>
              </a:ext>
            </a:extLst>
          </p:cNvPr>
          <p:cNvPicPr>
            <a:picLocks noGrp="1" noChangeAspect="1"/>
          </p:cNvPicPr>
          <p:nvPr>
            <p:ph type="pic" sz="quarter" idx="18"/>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
        <p:nvSpPr>
          <p:cNvPr id="2" name="Text Placeholder 1">
            <a:extLst>
              <a:ext uri="{FF2B5EF4-FFF2-40B4-BE49-F238E27FC236}">
                <a16:creationId xmlns:a16="http://schemas.microsoft.com/office/drawing/2014/main" id="{BFE29109-DE01-4E4C-AB13-C110089ACBDD}"/>
              </a:ext>
            </a:extLst>
          </p:cNvPr>
          <p:cNvSpPr>
            <a:spLocks noGrp="1"/>
          </p:cNvSpPr>
          <p:nvPr>
            <p:ph type="body" sz="quarter" idx="13"/>
          </p:nvPr>
        </p:nvSpPr>
        <p:spPr>
          <a:xfrm>
            <a:off x="3417570" y="80010"/>
            <a:ext cx="8618219" cy="1291231"/>
          </a:xfrm>
          <a:solidFill>
            <a:srgbClr val="7F4182"/>
          </a:solidFill>
        </p:spPr>
        <p:txBody>
          <a:bodyPr>
            <a:normAutofit/>
          </a:bodyPr>
          <a:lstStyle/>
          <a:p>
            <a:r>
              <a:rPr lang="en-IE" dirty="0">
                <a:solidFill>
                  <a:schemeClr val="bg1"/>
                </a:solidFill>
              </a:rPr>
              <a:t>Men’s Sheds – an community wellbeing outlet </a:t>
            </a:r>
          </a:p>
        </p:txBody>
      </p:sp>
      <p:sp>
        <p:nvSpPr>
          <p:cNvPr id="3" name="Text Placeholder 2">
            <a:extLst>
              <a:ext uri="{FF2B5EF4-FFF2-40B4-BE49-F238E27FC236}">
                <a16:creationId xmlns:a16="http://schemas.microsoft.com/office/drawing/2014/main" id="{1A8C6820-3DBD-49D3-8C08-5DE279F07763}"/>
              </a:ext>
            </a:extLst>
          </p:cNvPr>
          <p:cNvSpPr>
            <a:spLocks noGrp="1"/>
          </p:cNvSpPr>
          <p:nvPr>
            <p:ph type="body" sz="quarter" idx="14"/>
          </p:nvPr>
        </p:nvSpPr>
        <p:spPr>
          <a:xfrm>
            <a:off x="3417570" y="1511658"/>
            <a:ext cx="8774430" cy="5183432"/>
          </a:xfrm>
        </p:spPr>
        <p:txBody>
          <a:bodyPr/>
          <a:lstStyle/>
          <a:p>
            <a:r>
              <a:rPr lang="en-IE" dirty="0"/>
              <a:t>A ‘men’s shed’ is a community based project, where men can come together to learn, share skills and make long-lasting friendships together. The men’s shed movement was first founded in Australia in the 1980’s, and have since expanded to other countries including Ireland, the UK, America, Canada, Iceland and Estonia to name a few.</a:t>
            </a:r>
          </a:p>
          <a:p>
            <a:pPr algn="l" fontAlgn="base"/>
            <a:r>
              <a:rPr lang="en-IE" b="0" i="0" dirty="0">
                <a:solidFill>
                  <a:srgbClr val="666666"/>
                </a:solidFill>
                <a:effectLst/>
                <a:latin typeface="Poppins"/>
              </a:rPr>
              <a:t>Ireland has becoming one of the leading nations for men’s sheds in recent years, with Ireland having the most sheds per capita. Currently, there are over 450 sheds in Ireland, with at least 10,000 men visiting a shed every week.</a:t>
            </a:r>
          </a:p>
          <a:p>
            <a:pPr algn="l" fontAlgn="base"/>
            <a:r>
              <a:rPr lang="en-IE" b="0" i="0" dirty="0">
                <a:solidFill>
                  <a:srgbClr val="666666"/>
                </a:solidFill>
                <a:effectLst/>
                <a:latin typeface="Poppins"/>
              </a:rPr>
              <a:t>All sheds are independent and self-autonomous, and the range of activities carried out by sheds differ from the next. Most sheds engage in activities such as woodwork, gardening, carpentry and community work. However, there are more special interests sheds that focus on things like music, fishing and restoration work.</a:t>
            </a:r>
          </a:p>
          <a:p>
            <a:r>
              <a:rPr lang="en-IE" b="1" dirty="0">
                <a:solidFill>
                  <a:srgbClr val="7F4182"/>
                </a:solidFill>
              </a:rPr>
              <a:t>FIND OUT MORE</a:t>
            </a:r>
            <a:r>
              <a:rPr lang="en-IE" dirty="0"/>
              <a:t>: </a:t>
            </a:r>
            <a:r>
              <a:rPr lang="en-IE" dirty="0">
                <a:hlinkClick r:id="rId4"/>
              </a:rPr>
              <a:t>https://menssheds.ie/about-mens-sheds/</a:t>
            </a:r>
            <a:r>
              <a:rPr lang="en-IE" dirty="0"/>
              <a:t> </a:t>
            </a:r>
          </a:p>
        </p:txBody>
      </p:sp>
      <p:sp>
        <p:nvSpPr>
          <p:cNvPr id="5" name="TextBox 4">
            <a:extLst>
              <a:ext uri="{FF2B5EF4-FFF2-40B4-BE49-F238E27FC236}">
                <a16:creationId xmlns:a16="http://schemas.microsoft.com/office/drawing/2014/main" id="{A197D7B0-950B-4AFE-9B5D-4127239FE743}"/>
              </a:ext>
            </a:extLst>
          </p:cNvPr>
          <p:cNvSpPr txBox="1"/>
          <p:nvPr/>
        </p:nvSpPr>
        <p:spPr>
          <a:xfrm>
            <a:off x="0" y="5671425"/>
            <a:ext cx="2291255" cy="1323439"/>
          </a:xfrm>
          <a:prstGeom prst="rect">
            <a:avLst/>
          </a:prstGeom>
          <a:solidFill>
            <a:srgbClr val="BA0A94"/>
          </a:solidFill>
        </p:spPr>
        <p:txBody>
          <a:bodyPr wrap="square" rtlCol="0">
            <a:spAutoFit/>
          </a:bodyPr>
          <a:lstStyle/>
          <a:p>
            <a:pPr algn="r"/>
            <a:r>
              <a:rPr lang="en-IE" sz="4000" dirty="0">
                <a:solidFill>
                  <a:schemeClr val="bg1"/>
                </a:solidFill>
              </a:rPr>
              <a:t>CASE STUDY</a:t>
            </a:r>
          </a:p>
        </p:txBody>
      </p:sp>
      <p:pic>
        <p:nvPicPr>
          <p:cNvPr id="6" name="Graphic 5" descr="Sunflower">
            <a:extLst>
              <a:ext uri="{FF2B5EF4-FFF2-40B4-BE49-F238E27FC236}">
                <a16:creationId xmlns:a16="http://schemas.microsoft.com/office/drawing/2014/main" id="{B6850BE6-83C3-4561-A697-9EC12F98D1D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9137" y="5659621"/>
            <a:ext cx="1218841" cy="1218841"/>
          </a:xfrm>
          <a:prstGeom prst="rect">
            <a:avLst/>
          </a:prstGeom>
        </p:spPr>
      </p:pic>
      <p:sp>
        <p:nvSpPr>
          <p:cNvPr id="16" name="TextBox 15">
            <a:extLst>
              <a:ext uri="{FF2B5EF4-FFF2-40B4-BE49-F238E27FC236}">
                <a16:creationId xmlns:a16="http://schemas.microsoft.com/office/drawing/2014/main" id="{D5152C29-F47D-47AB-A055-C452A3EDB3C1}"/>
              </a:ext>
            </a:extLst>
          </p:cNvPr>
          <p:cNvSpPr txBox="1"/>
          <p:nvPr/>
        </p:nvSpPr>
        <p:spPr>
          <a:xfrm>
            <a:off x="0" y="372499"/>
            <a:ext cx="1150620" cy="461665"/>
          </a:xfrm>
          <a:prstGeom prst="rect">
            <a:avLst/>
          </a:prstGeom>
          <a:solidFill>
            <a:srgbClr val="7F4182"/>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E" sz="2400" b="0" i="0" u="none" strike="noStrike" kern="1200" cap="none" spc="0" normalizeH="0" baseline="0" noProof="0" dirty="0">
                <a:ln>
                  <a:noFill/>
                </a:ln>
                <a:solidFill>
                  <a:prstClr val="white"/>
                </a:solidFill>
                <a:effectLst/>
                <a:uLnTx/>
                <a:uFillTx/>
                <a:latin typeface="Calibri" panose="020F0502020204030204"/>
                <a:ea typeface="+mn-ea"/>
                <a:cs typeface="+mn-cs"/>
              </a:rPr>
              <a:t>SOCIAL</a:t>
            </a:r>
          </a:p>
        </p:txBody>
      </p:sp>
    </p:spTree>
    <p:extLst>
      <p:ext uri="{BB962C8B-B14F-4D97-AF65-F5344CB8AC3E}">
        <p14:creationId xmlns:p14="http://schemas.microsoft.com/office/powerpoint/2010/main" val="25232280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16F48C7-A2CE-4D64-AC6B-398A6699BCE1}"/>
              </a:ext>
            </a:extLst>
          </p:cNvPr>
          <p:cNvSpPr txBox="1"/>
          <p:nvPr/>
        </p:nvSpPr>
        <p:spPr>
          <a:xfrm>
            <a:off x="0" y="5445849"/>
            <a:ext cx="12192000" cy="1200329"/>
          </a:xfrm>
          <a:prstGeom prst="rect">
            <a:avLst/>
          </a:prstGeom>
          <a:solidFill>
            <a:srgbClr val="7F4182"/>
          </a:solidFill>
        </p:spPr>
        <p:txBody>
          <a:bodyPr wrap="square">
            <a:spAutoFit/>
          </a:bodyPr>
          <a:lstStyle/>
          <a:p>
            <a:pPr algn="ctr"/>
            <a:r>
              <a:rPr lang="en-IE" sz="2400" dirty="0">
                <a:solidFill>
                  <a:schemeClr val="bg1"/>
                </a:solidFill>
              </a:rPr>
              <a:t>Produced by the Irish Men's Sheds Association this video gives an insight into the power and potential of the Men’s Shed to reduce social isolation and improve the lives and wellbeing of thousands of men not only across Ireland but the world..</a:t>
            </a:r>
          </a:p>
        </p:txBody>
      </p:sp>
      <p:pic>
        <p:nvPicPr>
          <p:cNvPr id="3" name="Online Media 2" title="Men's Sheds - Transforming lives across Ireland">
            <a:hlinkClick r:id="" action="ppaction://media"/>
            <a:extLst>
              <a:ext uri="{FF2B5EF4-FFF2-40B4-BE49-F238E27FC236}">
                <a16:creationId xmlns:a16="http://schemas.microsoft.com/office/drawing/2014/main" id="{D5D3C17A-6AAD-45D3-B799-2774457B8249}"/>
              </a:ext>
            </a:extLst>
          </p:cNvPr>
          <p:cNvPicPr>
            <a:picLocks noRot="1" noChangeAspect="1"/>
          </p:cNvPicPr>
          <p:nvPr>
            <a:videoFile r:link="rId1"/>
          </p:nvPr>
        </p:nvPicPr>
        <p:blipFill>
          <a:blip r:embed="rId3"/>
          <a:stretch>
            <a:fillRect/>
          </a:stretch>
        </p:blipFill>
        <p:spPr>
          <a:xfrm>
            <a:off x="1295401" y="155392"/>
            <a:ext cx="9405257" cy="5290457"/>
          </a:xfrm>
          <a:prstGeom prst="rect">
            <a:avLst/>
          </a:prstGeom>
        </p:spPr>
      </p:pic>
    </p:spTree>
    <p:extLst>
      <p:ext uri="{BB962C8B-B14F-4D97-AF65-F5344CB8AC3E}">
        <p14:creationId xmlns:p14="http://schemas.microsoft.com/office/powerpoint/2010/main" val="3829523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1B7B780-322E-4271-A205-1B8F64ED5226}"/>
              </a:ext>
            </a:extLst>
          </p:cNvPr>
          <p:cNvSpPr>
            <a:spLocks noGrp="1"/>
          </p:cNvSpPr>
          <p:nvPr>
            <p:ph type="body" sz="quarter" idx="13"/>
          </p:nvPr>
        </p:nvSpPr>
        <p:spPr>
          <a:xfrm>
            <a:off x="262759" y="420415"/>
            <a:ext cx="6469118" cy="1001590"/>
          </a:xfrm>
          <a:solidFill>
            <a:srgbClr val="7F4182"/>
          </a:solidFill>
        </p:spPr>
        <p:txBody>
          <a:bodyPr>
            <a:normAutofit fontScale="92500"/>
          </a:bodyPr>
          <a:lstStyle/>
          <a:p>
            <a:r>
              <a:rPr lang="en-IE" dirty="0">
                <a:solidFill>
                  <a:schemeClr val="bg1"/>
                </a:solidFill>
              </a:rPr>
              <a:t>Rise of Community Spirit,  Volunteerism and Active Citizenship</a:t>
            </a:r>
          </a:p>
        </p:txBody>
      </p:sp>
      <p:sp>
        <p:nvSpPr>
          <p:cNvPr id="4" name="Text Placeholder 3">
            <a:extLst>
              <a:ext uri="{FF2B5EF4-FFF2-40B4-BE49-F238E27FC236}">
                <a16:creationId xmlns:a16="http://schemas.microsoft.com/office/drawing/2014/main" id="{CC6DEE72-0467-43A4-9639-A7DC3B32934C}"/>
              </a:ext>
            </a:extLst>
          </p:cNvPr>
          <p:cNvSpPr>
            <a:spLocks noGrp="1"/>
          </p:cNvSpPr>
          <p:nvPr>
            <p:ph type="body" sz="quarter" idx="14"/>
          </p:nvPr>
        </p:nvSpPr>
        <p:spPr>
          <a:xfrm>
            <a:off x="262759" y="1603098"/>
            <a:ext cx="7252138" cy="3975101"/>
          </a:xfrm>
        </p:spPr>
        <p:txBody>
          <a:bodyPr/>
          <a:lstStyle/>
          <a:p>
            <a:r>
              <a:rPr lang="en-IE" b="1" dirty="0">
                <a:solidFill>
                  <a:srgbClr val="7F4182"/>
                </a:solidFill>
              </a:rPr>
              <a:t>We learned in Module 1 how engaged and passionate active citizens are at the heart of great communities.</a:t>
            </a:r>
          </a:p>
          <a:p>
            <a:r>
              <a:rPr lang="en-IE" dirty="0"/>
              <a:t>Active citizens are people who effect change and become actively involved in the life of their communities; tackling problems and bringing about change. </a:t>
            </a:r>
          </a:p>
          <a:p>
            <a:r>
              <a:rPr lang="en-IE" dirty="0"/>
              <a:t>During and in the aftermath of Covid19, more and more people are taking the initiative to make their local neighbourhood more liveable, for instance by helping to maintain playgrounds or green spaces, engaging in voluntary work, organising litter-clearing campaigns, caring and checking in on older neighbours and more.</a:t>
            </a:r>
          </a:p>
        </p:txBody>
      </p:sp>
      <p:sp>
        <p:nvSpPr>
          <p:cNvPr id="6" name="TextBox 5">
            <a:extLst>
              <a:ext uri="{FF2B5EF4-FFF2-40B4-BE49-F238E27FC236}">
                <a16:creationId xmlns:a16="http://schemas.microsoft.com/office/drawing/2014/main" id="{82070848-B0A1-420E-93C7-0D90A4545594}"/>
              </a:ext>
            </a:extLst>
          </p:cNvPr>
          <p:cNvSpPr txBox="1"/>
          <p:nvPr/>
        </p:nvSpPr>
        <p:spPr>
          <a:xfrm>
            <a:off x="0" y="0"/>
            <a:ext cx="2406869" cy="461665"/>
          </a:xfrm>
          <a:prstGeom prst="rect">
            <a:avLst/>
          </a:prstGeom>
          <a:solidFill>
            <a:srgbClr val="BA0A94"/>
          </a:solidFill>
        </p:spPr>
        <p:txBody>
          <a:bodyPr wrap="square" rtlCol="0">
            <a:spAutoFit/>
          </a:bodyPr>
          <a:lstStyle/>
          <a:p>
            <a:r>
              <a:rPr lang="en-IE" sz="2400" dirty="0">
                <a:solidFill>
                  <a:schemeClr val="bg1"/>
                </a:solidFill>
              </a:rPr>
              <a:t>OPPORTUNITY</a:t>
            </a:r>
          </a:p>
        </p:txBody>
      </p:sp>
      <p:pic>
        <p:nvPicPr>
          <p:cNvPr id="8" name="Picture 7" descr="A picture containing toy, drawing&#10;&#10;Description automatically generated">
            <a:extLst>
              <a:ext uri="{FF2B5EF4-FFF2-40B4-BE49-F238E27FC236}">
                <a16:creationId xmlns:a16="http://schemas.microsoft.com/office/drawing/2014/main" id="{D2B6BD4A-5EA3-4F2A-8B7F-8308A9B07D4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660233" y="820512"/>
            <a:ext cx="3267456" cy="4267200"/>
          </a:xfrm>
          <a:prstGeom prst="rect">
            <a:avLst/>
          </a:prstGeom>
        </p:spPr>
      </p:pic>
      <p:sp>
        <p:nvSpPr>
          <p:cNvPr id="2" name="TextBox 1">
            <a:extLst>
              <a:ext uri="{FF2B5EF4-FFF2-40B4-BE49-F238E27FC236}">
                <a16:creationId xmlns:a16="http://schemas.microsoft.com/office/drawing/2014/main" id="{43C531FD-E100-4AC0-9FCB-1266B26831FD}"/>
              </a:ext>
            </a:extLst>
          </p:cNvPr>
          <p:cNvSpPr txBox="1"/>
          <p:nvPr/>
        </p:nvSpPr>
        <p:spPr>
          <a:xfrm>
            <a:off x="136635" y="5875283"/>
            <a:ext cx="8776138" cy="830997"/>
          </a:xfrm>
          <a:prstGeom prst="rect">
            <a:avLst/>
          </a:prstGeom>
          <a:solidFill>
            <a:srgbClr val="A3CEC2"/>
          </a:solidFill>
        </p:spPr>
        <p:txBody>
          <a:bodyPr wrap="square" rtlCol="0">
            <a:spAutoFit/>
          </a:bodyPr>
          <a:lstStyle/>
          <a:p>
            <a:r>
              <a:rPr lang="en-IE" sz="2400" dirty="0">
                <a:solidFill>
                  <a:schemeClr val="bg1"/>
                </a:solidFill>
              </a:rPr>
              <a:t>Question: Have you witnessed increased active citizenship in your community as a result of COVID19? </a:t>
            </a:r>
          </a:p>
        </p:txBody>
      </p:sp>
    </p:spTree>
    <p:extLst>
      <p:ext uri="{BB962C8B-B14F-4D97-AF65-F5344CB8AC3E}">
        <p14:creationId xmlns:p14="http://schemas.microsoft.com/office/powerpoint/2010/main" val="30840389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Sustainable Development Goals: Improve Life All Around The Globe">
            <a:hlinkClick r:id="" action="ppaction://media"/>
            <a:extLst>
              <a:ext uri="{FF2B5EF4-FFF2-40B4-BE49-F238E27FC236}">
                <a16:creationId xmlns:a16="http://schemas.microsoft.com/office/drawing/2014/main" id="{0E123A23-2C4F-48A5-84D2-CE9B61CC2337}"/>
              </a:ext>
            </a:extLst>
          </p:cNvPr>
          <p:cNvPicPr>
            <a:picLocks noRot="1" noChangeAspect="1"/>
          </p:cNvPicPr>
          <p:nvPr>
            <a:videoFile r:link="rId1"/>
          </p:nvPr>
        </p:nvPicPr>
        <p:blipFill>
          <a:blip r:embed="rId3"/>
          <a:stretch>
            <a:fillRect/>
          </a:stretch>
        </p:blipFill>
        <p:spPr>
          <a:xfrm>
            <a:off x="1177159" y="87649"/>
            <a:ext cx="10164671" cy="5717627"/>
          </a:xfrm>
          <a:prstGeom prst="rect">
            <a:avLst/>
          </a:prstGeom>
        </p:spPr>
      </p:pic>
      <p:sp>
        <p:nvSpPr>
          <p:cNvPr id="3" name="TextBox 2">
            <a:extLst>
              <a:ext uri="{FF2B5EF4-FFF2-40B4-BE49-F238E27FC236}">
                <a16:creationId xmlns:a16="http://schemas.microsoft.com/office/drawing/2014/main" id="{DBFACED4-ECD2-49B8-96A4-ECF8A2ED2696}"/>
              </a:ext>
            </a:extLst>
          </p:cNvPr>
          <p:cNvSpPr txBox="1"/>
          <p:nvPr/>
        </p:nvSpPr>
        <p:spPr>
          <a:xfrm>
            <a:off x="493986" y="5959366"/>
            <a:ext cx="11340662" cy="830997"/>
          </a:xfrm>
          <a:prstGeom prst="rect">
            <a:avLst/>
          </a:prstGeom>
          <a:solidFill>
            <a:srgbClr val="7F4182"/>
          </a:solidFill>
        </p:spPr>
        <p:txBody>
          <a:bodyPr wrap="square" rtlCol="0">
            <a:spAutoFit/>
          </a:bodyPr>
          <a:lstStyle/>
          <a:p>
            <a:pPr algn="ctr"/>
            <a:r>
              <a:rPr lang="en-IE" sz="2400" dirty="0">
                <a:solidFill>
                  <a:schemeClr val="bg1"/>
                </a:solidFill>
              </a:rPr>
              <a:t>The UN are working hard to make the Sustainable Development Goals stick..  They’ve even commissioned a hip hop music video and song about them!</a:t>
            </a:r>
            <a:endParaRPr lang="en-IE" sz="2400" b="1" dirty="0">
              <a:solidFill>
                <a:schemeClr val="bg1"/>
              </a:solidFill>
            </a:endParaRPr>
          </a:p>
        </p:txBody>
      </p:sp>
    </p:spTree>
    <p:extLst>
      <p:ext uri="{BB962C8B-B14F-4D97-AF65-F5344CB8AC3E}">
        <p14:creationId xmlns:p14="http://schemas.microsoft.com/office/powerpoint/2010/main" val="4110783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room, fruit&#10;&#10;Description automatically generated">
            <a:extLst>
              <a:ext uri="{FF2B5EF4-FFF2-40B4-BE49-F238E27FC236}">
                <a16:creationId xmlns:a16="http://schemas.microsoft.com/office/drawing/2014/main" id="{E8224586-0E1E-4243-A2B8-6A3320C281E2}"/>
              </a:ext>
            </a:extLst>
          </p:cNvPr>
          <p:cNvPicPr>
            <a:picLocks noGrp="1" noChangeAspect="1"/>
          </p:cNvPicPr>
          <p:nvPr>
            <p:ph type="pic" sz="quarter" idx="18"/>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
        <p:nvSpPr>
          <p:cNvPr id="3" name="Text Placeholder 2">
            <a:extLst>
              <a:ext uri="{FF2B5EF4-FFF2-40B4-BE49-F238E27FC236}">
                <a16:creationId xmlns:a16="http://schemas.microsoft.com/office/drawing/2014/main" id="{D1B7B780-322E-4271-A205-1B8F64ED5226}"/>
              </a:ext>
            </a:extLst>
          </p:cNvPr>
          <p:cNvSpPr>
            <a:spLocks noGrp="1"/>
          </p:cNvSpPr>
          <p:nvPr>
            <p:ph type="body" sz="quarter" idx="13"/>
          </p:nvPr>
        </p:nvSpPr>
        <p:spPr>
          <a:xfrm>
            <a:off x="248174" y="285658"/>
            <a:ext cx="6583549" cy="1090053"/>
          </a:xfrm>
          <a:solidFill>
            <a:srgbClr val="7F4182"/>
          </a:solidFill>
        </p:spPr>
        <p:txBody>
          <a:bodyPr>
            <a:normAutofit/>
          </a:bodyPr>
          <a:lstStyle/>
          <a:p>
            <a:r>
              <a:rPr lang="en-IE" dirty="0">
                <a:solidFill>
                  <a:schemeClr val="bg1"/>
                </a:solidFill>
              </a:rPr>
              <a:t>Active Citizenship and Connected Inclusive Communities</a:t>
            </a:r>
          </a:p>
        </p:txBody>
      </p:sp>
      <p:sp>
        <p:nvSpPr>
          <p:cNvPr id="4" name="Text Placeholder 3">
            <a:extLst>
              <a:ext uri="{FF2B5EF4-FFF2-40B4-BE49-F238E27FC236}">
                <a16:creationId xmlns:a16="http://schemas.microsoft.com/office/drawing/2014/main" id="{CC6DEE72-0467-43A4-9639-A7DC3B32934C}"/>
              </a:ext>
            </a:extLst>
          </p:cNvPr>
          <p:cNvSpPr>
            <a:spLocks noGrp="1"/>
          </p:cNvSpPr>
          <p:nvPr>
            <p:ph type="body" sz="quarter" idx="14"/>
          </p:nvPr>
        </p:nvSpPr>
        <p:spPr>
          <a:xfrm>
            <a:off x="308017" y="1552509"/>
            <a:ext cx="6463861" cy="3975101"/>
          </a:xfrm>
        </p:spPr>
        <p:txBody>
          <a:bodyPr/>
          <a:lstStyle/>
          <a:p>
            <a:r>
              <a:rPr lang="en-IE" dirty="0"/>
              <a:t>Promoting and encouraging active citizenship among all members of your community is important as its helps to create a more connected and inclusive community. </a:t>
            </a:r>
          </a:p>
          <a:p>
            <a:r>
              <a:rPr lang="en-IE" dirty="0"/>
              <a:t>Connected communities bring positive changes to our everyday lives including new relationships, new opportunities and a feeling of empowerment for all community members.</a:t>
            </a:r>
          </a:p>
          <a:p>
            <a:endParaRPr lang="en-IE" dirty="0"/>
          </a:p>
          <a:p>
            <a:endParaRPr lang="en-IE" dirty="0"/>
          </a:p>
          <a:p>
            <a:endParaRPr lang="en-IE" dirty="0"/>
          </a:p>
          <a:p>
            <a:r>
              <a:rPr lang="en-IE" dirty="0"/>
              <a:t>Active citizenship could play a role in resolving this. Let’s take a quick look at how..</a:t>
            </a:r>
          </a:p>
          <a:p>
            <a:endParaRPr lang="en-IE" dirty="0"/>
          </a:p>
          <a:p>
            <a:endParaRPr lang="en-IE" dirty="0"/>
          </a:p>
        </p:txBody>
      </p:sp>
      <p:sp>
        <p:nvSpPr>
          <p:cNvPr id="6" name="TextBox 5">
            <a:extLst>
              <a:ext uri="{FF2B5EF4-FFF2-40B4-BE49-F238E27FC236}">
                <a16:creationId xmlns:a16="http://schemas.microsoft.com/office/drawing/2014/main" id="{B867E7C9-982E-4C59-91AE-C9F19E0B68F8}"/>
              </a:ext>
            </a:extLst>
          </p:cNvPr>
          <p:cNvSpPr txBox="1"/>
          <p:nvPr/>
        </p:nvSpPr>
        <p:spPr>
          <a:xfrm>
            <a:off x="308017" y="4474494"/>
            <a:ext cx="7222108" cy="1200329"/>
          </a:xfrm>
          <a:prstGeom prst="rect">
            <a:avLst/>
          </a:prstGeom>
          <a:solidFill>
            <a:srgbClr val="A3CEC2"/>
          </a:solidFill>
        </p:spPr>
        <p:txBody>
          <a:bodyPr wrap="square" rtlCol="0">
            <a:spAutoFit/>
          </a:bodyPr>
          <a:lstStyle/>
          <a:p>
            <a:r>
              <a:rPr lang="en-IE" sz="2400" dirty="0">
                <a:solidFill>
                  <a:schemeClr val="bg1"/>
                </a:solidFill>
              </a:rPr>
              <a:t>Question: Is there an individual or group in your community that may feel excluded, on the fringes or left out?</a:t>
            </a:r>
          </a:p>
        </p:txBody>
      </p:sp>
    </p:spTree>
    <p:extLst>
      <p:ext uri="{BB962C8B-B14F-4D97-AF65-F5344CB8AC3E}">
        <p14:creationId xmlns:p14="http://schemas.microsoft.com/office/powerpoint/2010/main" val="16484476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Young man using smartphone on city street at night">
            <a:extLst>
              <a:ext uri="{FF2B5EF4-FFF2-40B4-BE49-F238E27FC236}">
                <a16:creationId xmlns:a16="http://schemas.microsoft.com/office/drawing/2014/main" id="{2AB07812-7EF8-4921-8A94-47322F613CBC}"/>
              </a:ext>
            </a:extLst>
          </p:cNvPr>
          <p:cNvPicPr>
            <a:picLocks noGrp="1" noChangeAspect="1"/>
          </p:cNvPicPr>
          <p:nvPr>
            <p:ph type="pic" sz="quarter" idx="18"/>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57FA4C8C-B834-4718-888B-575B51377F9E}"/>
              </a:ext>
            </a:extLst>
          </p:cNvPr>
          <p:cNvSpPr>
            <a:spLocks noGrp="1"/>
          </p:cNvSpPr>
          <p:nvPr>
            <p:ph type="body" sz="quarter" idx="13"/>
          </p:nvPr>
        </p:nvSpPr>
        <p:spPr>
          <a:xfrm>
            <a:off x="239699" y="489855"/>
            <a:ext cx="6492178" cy="1278162"/>
          </a:xfrm>
          <a:solidFill>
            <a:srgbClr val="7F4182"/>
          </a:solidFill>
        </p:spPr>
        <p:txBody>
          <a:bodyPr>
            <a:normAutofit fontScale="92500" lnSpcReduction="20000"/>
          </a:bodyPr>
          <a:lstStyle/>
          <a:p>
            <a:r>
              <a:rPr lang="en-IE" dirty="0">
                <a:solidFill>
                  <a:schemeClr val="bg1"/>
                </a:solidFill>
              </a:rPr>
              <a:t>Empowering refugees and migrants to become active citizens and community leaders</a:t>
            </a:r>
          </a:p>
        </p:txBody>
      </p:sp>
      <p:sp>
        <p:nvSpPr>
          <p:cNvPr id="4" name="Text Placeholder 3">
            <a:extLst>
              <a:ext uri="{FF2B5EF4-FFF2-40B4-BE49-F238E27FC236}">
                <a16:creationId xmlns:a16="http://schemas.microsoft.com/office/drawing/2014/main" id="{CD98FE5F-E72B-4AAC-BE61-B9447C4B9BB3}"/>
              </a:ext>
            </a:extLst>
          </p:cNvPr>
          <p:cNvSpPr>
            <a:spLocks noGrp="1"/>
          </p:cNvSpPr>
          <p:nvPr>
            <p:ph type="body" sz="quarter" idx="14"/>
          </p:nvPr>
        </p:nvSpPr>
        <p:spPr>
          <a:xfrm>
            <a:off x="239699" y="1876874"/>
            <a:ext cx="6879557" cy="3975101"/>
          </a:xfrm>
        </p:spPr>
        <p:txBody>
          <a:bodyPr/>
          <a:lstStyle/>
          <a:p>
            <a:r>
              <a:rPr lang="en-IE" dirty="0"/>
              <a:t>Refugees and migrants can benefit greatly from becoming active citizens in their communities. </a:t>
            </a:r>
          </a:p>
          <a:p>
            <a:r>
              <a:rPr lang="en-IE" dirty="0"/>
              <a:t>By engaging in community groups, refugees and migrants learn more about their host countries, local people and customs. </a:t>
            </a:r>
          </a:p>
          <a:p>
            <a:r>
              <a:rPr lang="en-IE" dirty="0"/>
              <a:t>They can lay the foundations for friendships with natives of the community and empower themselves to be changemakers effecting positive actions in their new found homes.</a:t>
            </a:r>
          </a:p>
          <a:p>
            <a:pPr marL="0" indent="0">
              <a:buNone/>
            </a:pPr>
            <a:r>
              <a:rPr lang="en-IE" dirty="0"/>
              <a:t>Active Citizenship can negate “Othering” which can stem from ethnic/racial differences/ identities and/or treatment by society/host community </a:t>
            </a:r>
          </a:p>
          <a:p>
            <a:endParaRPr lang="en-IE" dirty="0"/>
          </a:p>
          <a:p>
            <a:endParaRPr lang="en-IE" dirty="0"/>
          </a:p>
        </p:txBody>
      </p:sp>
      <p:sp>
        <p:nvSpPr>
          <p:cNvPr id="6" name="TextBox 5">
            <a:extLst>
              <a:ext uri="{FF2B5EF4-FFF2-40B4-BE49-F238E27FC236}">
                <a16:creationId xmlns:a16="http://schemas.microsoft.com/office/drawing/2014/main" id="{2CDB9790-45EC-4B11-BC74-A8DB43A4C983}"/>
              </a:ext>
            </a:extLst>
          </p:cNvPr>
          <p:cNvSpPr txBox="1"/>
          <p:nvPr/>
        </p:nvSpPr>
        <p:spPr>
          <a:xfrm>
            <a:off x="0" y="0"/>
            <a:ext cx="2406869" cy="461665"/>
          </a:xfrm>
          <a:prstGeom prst="rect">
            <a:avLst/>
          </a:prstGeom>
          <a:solidFill>
            <a:srgbClr val="BA0A94"/>
          </a:solidFill>
        </p:spPr>
        <p:txBody>
          <a:bodyPr wrap="square" rtlCol="0">
            <a:spAutoFit/>
          </a:bodyPr>
          <a:lstStyle/>
          <a:p>
            <a:r>
              <a:rPr lang="en-IE" sz="2400" dirty="0">
                <a:solidFill>
                  <a:schemeClr val="bg1"/>
                </a:solidFill>
              </a:rPr>
              <a:t>OPPORTUNITY</a:t>
            </a:r>
          </a:p>
        </p:txBody>
      </p:sp>
    </p:spTree>
    <p:extLst>
      <p:ext uri="{BB962C8B-B14F-4D97-AF65-F5344CB8AC3E}">
        <p14:creationId xmlns:p14="http://schemas.microsoft.com/office/powerpoint/2010/main" val="32115695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1C9557-BDC1-4BB5-B350-5465B54F53B6}"/>
              </a:ext>
            </a:extLst>
          </p:cNvPr>
          <p:cNvSpPr>
            <a:spLocks noGrp="1"/>
          </p:cNvSpPr>
          <p:nvPr>
            <p:ph type="body" sz="quarter" idx="20"/>
          </p:nvPr>
        </p:nvSpPr>
        <p:spPr>
          <a:xfrm>
            <a:off x="4212772" y="1173958"/>
            <a:ext cx="7874124" cy="3631644"/>
          </a:xfrm>
        </p:spPr>
        <p:txBody>
          <a:bodyPr/>
          <a:lstStyle/>
          <a:p>
            <a:pPr marL="342900" indent="-342900">
              <a:buFont typeface="Arial" panose="020B0604020202020204" pitchFamily="34" charset="0"/>
              <a:buChar char="•"/>
            </a:pPr>
            <a:r>
              <a:rPr lang="en-IE" dirty="0"/>
              <a:t>Sajjad Hussain was born in Pakistan but has lived in Ireland for almost 20 years. He originally came to Ireland on a work permit and has made Roscommon his home.</a:t>
            </a:r>
          </a:p>
          <a:p>
            <a:pPr marL="342900" indent="-342900">
              <a:buFont typeface="Arial" panose="020B0604020202020204" pitchFamily="34" charset="0"/>
              <a:buChar char="•"/>
            </a:pPr>
            <a:r>
              <a:rPr lang="en-IE" dirty="0"/>
              <a:t>In 2018, he was one of four people from the </a:t>
            </a:r>
            <a:r>
              <a:rPr lang="en-IE" dirty="0" err="1"/>
              <a:t>Ballaghaderreen</a:t>
            </a:r>
            <a:r>
              <a:rPr lang="en-IE" dirty="0"/>
              <a:t> to accept a Community People of the Year award in recognition of the town’s response to the arrival of the refugees from Syria.</a:t>
            </a:r>
          </a:p>
          <a:p>
            <a:pPr marL="342900" indent="-342900">
              <a:buFont typeface="Arial" panose="020B0604020202020204" pitchFamily="34" charset="0"/>
              <a:buChar char="•"/>
            </a:pPr>
            <a:r>
              <a:rPr lang="en-IE" dirty="0"/>
              <a:t>An active citizen in his community, Sajjad has been involved in the Tidy Towns committee, the youth organisation </a:t>
            </a:r>
            <a:r>
              <a:rPr lang="en-IE" dirty="0" err="1"/>
              <a:t>Foróige</a:t>
            </a:r>
            <a:r>
              <a:rPr lang="en-IE" dirty="0"/>
              <a:t> and he also founded the local cricket club</a:t>
            </a:r>
          </a:p>
          <a:p>
            <a:pPr marL="342900" indent="-342900">
              <a:buFont typeface="Arial" panose="020B0604020202020204" pitchFamily="34" charset="0"/>
              <a:buChar char="•"/>
            </a:pPr>
            <a:r>
              <a:rPr lang="en-IE" dirty="0"/>
              <a:t>In 2019, Hussain contested the local Roscommon election.  </a:t>
            </a:r>
          </a:p>
          <a:p>
            <a:endParaRPr lang="en-IE" dirty="0"/>
          </a:p>
        </p:txBody>
      </p:sp>
      <p:sp>
        <p:nvSpPr>
          <p:cNvPr id="5" name="TextBox 4">
            <a:extLst>
              <a:ext uri="{FF2B5EF4-FFF2-40B4-BE49-F238E27FC236}">
                <a16:creationId xmlns:a16="http://schemas.microsoft.com/office/drawing/2014/main" id="{0898D055-DFFE-4A3E-9C58-54197C1F4FE8}"/>
              </a:ext>
            </a:extLst>
          </p:cNvPr>
          <p:cNvSpPr txBox="1"/>
          <p:nvPr/>
        </p:nvSpPr>
        <p:spPr>
          <a:xfrm>
            <a:off x="105104" y="5364299"/>
            <a:ext cx="11981792" cy="1200329"/>
          </a:xfrm>
          <a:prstGeom prst="rect">
            <a:avLst/>
          </a:prstGeom>
          <a:solidFill>
            <a:srgbClr val="7F4182"/>
          </a:solidFill>
        </p:spPr>
        <p:txBody>
          <a:bodyPr wrap="square" rtlCol="0">
            <a:spAutoFit/>
          </a:bodyPr>
          <a:lstStyle/>
          <a:p>
            <a:r>
              <a:rPr lang="en-IE" sz="2400" dirty="0">
                <a:solidFill>
                  <a:schemeClr val="bg1"/>
                </a:solidFill>
              </a:rPr>
              <a:t>Promoting active citizenship among adult migrants and refugees is key the integration process as it gives back a sense autonomy and control of their lives and futures in their host countries. </a:t>
            </a:r>
          </a:p>
          <a:p>
            <a:endParaRPr lang="en-IE" sz="2400" dirty="0">
              <a:solidFill>
                <a:schemeClr val="bg1"/>
              </a:solidFill>
            </a:endParaRPr>
          </a:p>
        </p:txBody>
      </p:sp>
      <p:sp>
        <p:nvSpPr>
          <p:cNvPr id="7" name="Text Placeholder 6">
            <a:extLst>
              <a:ext uri="{FF2B5EF4-FFF2-40B4-BE49-F238E27FC236}">
                <a16:creationId xmlns:a16="http://schemas.microsoft.com/office/drawing/2014/main" id="{02C9B445-95B5-41D3-BD1D-669F9DC91419}"/>
              </a:ext>
            </a:extLst>
          </p:cNvPr>
          <p:cNvSpPr>
            <a:spLocks noGrp="1"/>
          </p:cNvSpPr>
          <p:nvPr>
            <p:ph type="body" sz="quarter" idx="22"/>
          </p:nvPr>
        </p:nvSpPr>
        <p:spPr/>
        <p:txBody>
          <a:bodyPr/>
          <a:lstStyle/>
          <a:p>
            <a:endParaRPr lang="en-IE"/>
          </a:p>
        </p:txBody>
      </p:sp>
      <p:sp>
        <p:nvSpPr>
          <p:cNvPr id="11" name="Text Placeholder 3">
            <a:extLst>
              <a:ext uri="{FF2B5EF4-FFF2-40B4-BE49-F238E27FC236}">
                <a16:creationId xmlns:a16="http://schemas.microsoft.com/office/drawing/2014/main" id="{EA70A307-6CB6-46CD-B7B8-1D2CCB369276}"/>
              </a:ext>
            </a:extLst>
          </p:cNvPr>
          <p:cNvSpPr txBox="1">
            <a:spLocks/>
          </p:cNvSpPr>
          <p:nvPr/>
        </p:nvSpPr>
        <p:spPr>
          <a:xfrm>
            <a:off x="10512" y="170793"/>
            <a:ext cx="10920249" cy="914750"/>
          </a:xfrm>
          <a:prstGeom prst="rect">
            <a:avLst/>
          </a:prstGeom>
          <a:solidFill>
            <a:srgbClr val="7F4182"/>
          </a:solidFill>
        </p:spPr>
        <p:txBody>
          <a:bodyPr vert="horz" lIns="91440" tIns="45720" rIns="91440" bIns="45720" rtlCol="0" anchor="t">
            <a:normAutofit fontScale="92500"/>
          </a:bodyPr>
          <a:lstStyle>
            <a:lvl1pPr marL="0" indent="0" algn="l" defTabSz="914400" rtl="0" eaLnBrk="1" latinLnBrk="0" hangingPunct="1">
              <a:lnSpc>
                <a:spcPct val="90000"/>
              </a:lnSpc>
              <a:spcBef>
                <a:spcPts val="1000"/>
              </a:spcBef>
              <a:buFont typeface="Arial"/>
              <a:buNone/>
              <a:defRPr sz="3600" i="0" kern="1200">
                <a:solidFill>
                  <a:srgbClr val="68BBAF"/>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dirty="0">
                <a:solidFill>
                  <a:schemeClr val="bg1"/>
                </a:solidFill>
              </a:rPr>
              <a:t>Let’s meet: Active Citizen and Migrant Community Champion</a:t>
            </a:r>
          </a:p>
          <a:p>
            <a:endParaRPr lang="en-IE" dirty="0">
              <a:solidFill>
                <a:schemeClr val="bg1"/>
              </a:solidFill>
            </a:endParaRPr>
          </a:p>
        </p:txBody>
      </p:sp>
      <p:pic>
        <p:nvPicPr>
          <p:cNvPr id="8" name="Picture 4" descr="Image may contain: 1 person, smiling">
            <a:extLst>
              <a:ext uri="{FF2B5EF4-FFF2-40B4-BE49-F238E27FC236}">
                <a16:creationId xmlns:a16="http://schemas.microsoft.com/office/drawing/2014/main" id="{142CD332-4B8D-41B9-9A0A-7E789C65A2AA}"/>
              </a:ext>
            </a:extLst>
          </p:cNvPr>
          <p:cNvPicPr>
            <a:picLocks noGrp="1" noChangeAspect="1" noChangeArrowheads="1"/>
          </p:cNvPicPr>
          <p:nvPr>
            <p:ph type="pic" sz="quarter" idx="21"/>
          </p:nvPr>
        </p:nvPicPr>
        <p:blipFill>
          <a:blip r:embed="rId2" cstate="screen">
            <a:extLst>
              <a:ext uri="{28A0092B-C50C-407E-A947-70E740481C1C}">
                <a14:useLocalDpi xmlns:a14="http://schemas.microsoft.com/office/drawing/2010/main"/>
              </a:ext>
            </a:extLst>
          </a:blip>
          <a:srcRect/>
          <a:stretch>
            <a:fillRect/>
          </a:stretch>
        </p:blipFill>
        <p:spPr bwMode="auto">
          <a:xfrm>
            <a:off x="105104" y="1155373"/>
            <a:ext cx="3947248" cy="3971798"/>
          </a:xfrm>
          <a:prstGeom prst="ellipse">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90F439B-FA61-4661-BD4A-FCA213821CD3}"/>
              </a:ext>
            </a:extLst>
          </p:cNvPr>
          <p:cNvSpPr/>
          <p:nvPr/>
        </p:nvSpPr>
        <p:spPr>
          <a:xfrm>
            <a:off x="131173" y="6610793"/>
            <a:ext cx="8163197" cy="246221"/>
          </a:xfrm>
          <a:prstGeom prst="rect">
            <a:avLst/>
          </a:prstGeom>
        </p:spPr>
        <p:txBody>
          <a:bodyPr wrap="square">
            <a:spAutoFit/>
          </a:bodyPr>
          <a:lstStyle/>
          <a:p>
            <a:r>
              <a:rPr lang="en-IE" sz="1000" dirty="0"/>
              <a:t>More info: </a:t>
            </a:r>
            <a:r>
              <a:rPr lang="en-IE" sz="1000" dirty="0">
                <a:hlinkClick r:id="rId3"/>
              </a:rPr>
              <a:t>https://www.irishtimes.com/news/politics/barber-hopes-to-emerge-a-cut-above-in-roscommon-council-election-1.3797201</a:t>
            </a:r>
            <a:r>
              <a:rPr lang="en-IE" sz="1000" dirty="0"/>
              <a:t> </a:t>
            </a:r>
          </a:p>
        </p:txBody>
      </p:sp>
    </p:spTree>
    <p:extLst>
      <p:ext uri="{BB962C8B-B14F-4D97-AF65-F5344CB8AC3E}">
        <p14:creationId xmlns:p14="http://schemas.microsoft.com/office/powerpoint/2010/main" val="39652778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2648EB-B455-43E8-8346-F93B530B8AE0}"/>
              </a:ext>
            </a:extLst>
          </p:cNvPr>
          <p:cNvSpPr>
            <a:spLocks noGrp="1"/>
          </p:cNvSpPr>
          <p:nvPr>
            <p:ph type="body" sz="quarter" idx="20"/>
          </p:nvPr>
        </p:nvSpPr>
        <p:spPr>
          <a:xfrm>
            <a:off x="5080133" y="1189043"/>
            <a:ext cx="7111867" cy="3631644"/>
          </a:xfrm>
        </p:spPr>
        <p:txBody>
          <a:bodyPr/>
          <a:lstStyle/>
          <a:p>
            <a:pPr marL="342900" indent="-342900">
              <a:buFont typeface="Arial" panose="020B0604020202020204" pitchFamily="34" charset="0"/>
              <a:buChar char="•"/>
            </a:pPr>
            <a:r>
              <a:rPr lang="en-IE" dirty="0"/>
              <a:t>Emerging communities need a diversity of leaders. With diverse leadership, our communities will grow stronger.</a:t>
            </a:r>
          </a:p>
          <a:p>
            <a:pPr marL="342900" indent="-342900">
              <a:buFont typeface="Arial" panose="020B0604020202020204" pitchFamily="34" charset="0"/>
              <a:buChar char="•"/>
            </a:pPr>
            <a:r>
              <a:rPr lang="en-IE" dirty="0"/>
              <a:t>Migrant and refugee community members have a point of view that the community would like to hear and a set of skills that is unique and valuable.</a:t>
            </a:r>
          </a:p>
          <a:p>
            <a:pPr marL="342900" indent="-342900">
              <a:buFont typeface="Arial" panose="020B0604020202020204" pitchFamily="34" charset="0"/>
              <a:buChar char="•"/>
            </a:pPr>
            <a:r>
              <a:rPr lang="en-IE" dirty="0"/>
              <a:t>Diversity of Leadership creates opportunities for respectful dialogue and collective problem solving. </a:t>
            </a:r>
          </a:p>
          <a:p>
            <a:pPr marL="342900" indent="-342900">
              <a:buFont typeface="Arial" panose="020B0604020202020204" pitchFamily="34" charset="0"/>
              <a:buChar char="•"/>
            </a:pPr>
            <a:r>
              <a:rPr lang="en-IE" dirty="0"/>
              <a:t>Anyone can learn to be a community leaders. Leadership skills are built step-by-step.</a:t>
            </a:r>
          </a:p>
          <a:p>
            <a:pPr marL="342900" indent="-342900">
              <a:buFont typeface="Arial" panose="020B0604020202020204" pitchFamily="34" charset="0"/>
              <a:buChar char="•"/>
            </a:pPr>
            <a:endParaRPr lang="en-IE" dirty="0"/>
          </a:p>
        </p:txBody>
      </p:sp>
      <p:sp>
        <p:nvSpPr>
          <p:cNvPr id="3" name="Picture Placeholder 2">
            <a:extLst>
              <a:ext uri="{FF2B5EF4-FFF2-40B4-BE49-F238E27FC236}">
                <a16:creationId xmlns:a16="http://schemas.microsoft.com/office/drawing/2014/main" id="{13BD2B97-C983-4AE6-9E12-8F39139A3BE7}"/>
              </a:ext>
            </a:extLst>
          </p:cNvPr>
          <p:cNvSpPr>
            <a:spLocks noGrp="1"/>
          </p:cNvSpPr>
          <p:nvPr>
            <p:ph type="pic" sz="quarter" idx="21"/>
          </p:nvPr>
        </p:nvSpPr>
        <p:spPr>
          <a:xfrm>
            <a:off x="285884" y="918433"/>
            <a:ext cx="4849824" cy="4879740"/>
          </a:xfrm>
        </p:spPr>
      </p:sp>
      <p:sp>
        <p:nvSpPr>
          <p:cNvPr id="4" name="Text Placeholder 3">
            <a:extLst>
              <a:ext uri="{FF2B5EF4-FFF2-40B4-BE49-F238E27FC236}">
                <a16:creationId xmlns:a16="http://schemas.microsoft.com/office/drawing/2014/main" id="{82A17E79-E1CC-4432-AD4F-FC1F153619DB}"/>
              </a:ext>
            </a:extLst>
          </p:cNvPr>
          <p:cNvSpPr>
            <a:spLocks noGrp="1"/>
          </p:cNvSpPr>
          <p:nvPr>
            <p:ph type="body" sz="quarter" idx="22"/>
          </p:nvPr>
        </p:nvSpPr>
        <p:spPr>
          <a:xfrm>
            <a:off x="1883230" y="100963"/>
            <a:ext cx="9818234" cy="857158"/>
          </a:xfrm>
        </p:spPr>
        <p:txBody>
          <a:bodyPr>
            <a:normAutofit fontScale="92500" lnSpcReduction="20000"/>
          </a:bodyPr>
          <a:lstStyle/>
          <a:p>
            <a:r>
              <a:rPr lang="en-IE" dirty="0">
                <a:solidFill>
                  <a:srgbClr val="7F4182"/>
                </a:solidFill>
              </a:rPr>
              <a:t>Why empower refugees and migrants to become active citizens and community leaders?</a:t>
            </a:r>
          </a:p>
        </p:txBody>
      </p:sp>
      <p:pic>
        <p:nvPicPr>
          <p:cNvPr id="6" name="Picture 5" descr="A group of people posing for the camera&#10;&#10;Description automatically generated">
            <a:extLst>
              <a:ext uri="{FF2B5EF4-FFF2-40B4-BE49-F238E27FC236}">
                <a16:creationId xmlns:a16="http://schemas.microsoft.com/office/drawing/2014/main" id="{7B075F27-7D76-42CE-9ECC-E0D889340CB6}"/>
              </a:ext>
            </a:extLst>
          </p:cNvPr>
          <p:cNvPicPr>
            <a:picLocks noChangeAspect="1"/>
          </p:cNvPicPr>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10886" y="1292171"/>
            <a:ext cx="4794249" cy="3528516"/>
          </a:xfrm>
          <a:prstGeom prst="rect">
            <a:avLst/>
          </a:prstGeom>
        </p:spPr>
      </p:pic>
      <p:sp>
        <p:nvSpPr>
          <p:cNvPr id="7" name="TextBox 6">
            <a:extLst>
              <a:ext uri="{FF2B5EF4-FFF2-40B4-BE49-F238E27FC236}">
                <a16:creationId xmlns:a16="http://schemas.microsoft.com/office/drawing/2014/main" id="{2540F1A5-A325-459F-BCE7-3B3A6C340E79}"/>
              </a:ext>
            </a:extLst>
          </p:cNvPr>
          <p:cNvSpPr txBox="1"/>
          <p:nvPr/>
        </p:nvSpPr>
        <p:spPr>
          <a:xfrm>
            <a:off x="-42115" y="5154737"/>
            <a:ext cx="12276230" cy="1569660"/>
          </a:xfrm>
          <a:prstGeom prst="rect">
            <a:avLst/>
          </a:prstGeom>
          <a:solidFill>
            <a:srgbClr val="7F4182"/>
          </a:solidFill>
        </p:spPr>
        <p:txBody>
          <a:bodyPr wrap="square" rtlCol="0">
            <a:spAutoFit/>
          </a:bodyPr>
          <a:lstStyle/>
          <a:p>
            <a:pPr algn="just"/>
            <a:r>
              <a:rPr lang="en-IE" sz="2400" dirty="0">
                <a:solidFill>
                  <a:schemeClr val="bg1"/>
                </a:solidFill>
              </a:rPr>
              <a:t>You can include Refugees and Migrants in the Community Planning/Regeneration Process by:</a:t>
            </a:r>
          </a:p>
          <a:p>
            <a:pPr algn="just">
              <a:buFont typeface="Arial" panose="020B0604020202020204" pitchFamily="34" charset="0"/>
              <a:buChar char="•"/>
            </a:pPr>
            <a:r>
              <a:rPr lang="en-IE" sz="2400" dirty="0">
                <a:solidFill>
                  <a:schemeClr val="bg1"/>
                </a:solidFill>
              </a:rPr>
              <a:t> Facilitating community collaboration and intercultural dialogue</a:t>
            </a:r>
          </a:p>
          <a:p>
            <a:pPr algn="just">
              <a:buFont typeface="Arial" panose="020B0604020202020204" pitchFamily="34" charset="0"/>
              <a:buChar char="•"/>
            </a:pPr>
            <a:r>
              <a:rPr lang="en-IE" sz="2400" dirty="0">
                <a:solidFill>
                  <a:schemeClr val="bg1"/>
                </a:solidFill>
              </a:rPr>
              <a:t> Planning events that bring people (refugee, host communities and other ethnic groups) together in a community</a:t>
            </a:r>
          </a:p>
        </p:txBody>
      </p:sp>
    </p:spTree>
    <p:extLst>
      <p:ext uri="{BB962C8B-B14F-4D97-AF65-F5344CB8AC3E}">
        <p14:creationId xmlns:p14="http://schemas.microsoft.com/office/powerpoint/2010/main" val="25202781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5BCBFF6-B69A-41C7-B081-9B41DD12D6CC}"/>
              </a:ext>
            </a:extLst>
          </p:cNvPr>
          <p:cNvSpPr>
            <a:spLocks noGrp="1"/>
          </p:cNvSpPr>
          <p:nvPr>
            <p:ph type="body" sz="quarter" idx="17"/>
          </p:nvPr>
        </p:nvSpPr>
        <p:spPr>
          <a:xfrm>
            <a:off x="301317" y="1929509"/>
            <a:ext cx="6931495" cy="3947440"/>
          </a:xfrm>
        </p:spPr>
        <p:txBody>
          <a:bodyPr/>
          <a:lstStyle/>
          <a:p>
            <a:pPr marL="457200" indent="-457200" algn="l">
              <a:buAutoNum type="arabicPeriod"/>
            </a:pPr>
            <a:endParaRPr lang="en-IE" dirty="0"/>
          </a:p>
          <a:p>
            <a:pPr marL="457200" indent="-457200" algn="l">
              <a:buAutoNum type="arabicPeriod"/>
            </a:pPr>
            <a:r>
              <a:rPr lang="en-IE" dirty="0"/>
              <a:t>The SDG Project Canvas</a:t>
            </a:r>
          </a:p>
          <a:p>
            <a:pPr marL="457200" indent="-457200" algn="l">
              <a:buAutoNum type="arabicPeriod"/>
            </a:pPr>
            <a:r>
              <a:rPr lang="en-IE" dirty="0"/>
              <a:t>Smart Rural 21 Roadmap Toolbox</a:t>
            </a:r>
          </a:p>
          <a:p>
            <a:pPr algn="l"/>
            <a:endParaRPr lang="en-IE" dirty="0"/>
          </a:p>
        </p:txBody>
      </p:sp>
      <p:pic>
        <p:nvPicPr>
          <p:cNvPr id="6" name="Picture Placeholder 5" descr="Boy in park holding magnifying glass to eye with friends">
            <a:extLst>
              <a:ext uri="{FF2B5EF4-FFF2-40B4-BE49-F238E27FC236}">
                <a16:creationId xmlns:a16="http://schemas.microsoft.com/office/drawing/2014/main" id="{9DC248D5-8F24-4EAF-9B41-1BA1CB4BF6A2}"/>
              </a:ext>
            </a:extLst>
          </p:cNvPr>
          <p:cNvPicPr>
            <a:picLocks noGrp="1" noChangeAspect="1"/>
          </p:cNvPicPr>
          <p:nvPr>
            <p:ph type="pic" sz="quarter" idx="18"/>
          </p:nvPr>
        </p:nvPicPr>
        <p:blipFill>
          <a:blip r:embed="rId2" cstate="screen">
            <a:extLst>
              <a:ext uri="{28A0092B-C50C-407E-A947-70E740481C1C}">
                <a14:useLocalDpi xmlns:a14="http://schemas.microsoft.com/office/drawing/2010/main"/>
              </a:ext>
            </a:extLst>
          </a:blip>
          <a:srcRect/>
          <a:stretch>
            <a:fillRect/>
          </a:stretch>
        </p:blipFill>
        <p:spPr/>
      </p:pic>
      <p:sp>
        <p:nvSpPr>
          <p:cNvPr id="2" name="Text Placeholder 1">
            <a:extLst>
              <a:ext uri="{FF2B5EF4-FFF2-40B4-BE49-F238E27FC236}">
                <a16:creationId xmlns:a16="http://schemas.microsoft.com/office/drawing/2014/main" id="{361FD6A2-A92E-420C-A938-E9A6F0530FB5}"/>
              </a:ext>
            </a:extLst>
          </p:cNvPr>
          <p:cNvSpPr>
            <a:spLocks noGrp="1"/>
          </p:cNvSpPr>
          <p:nvPr>
            <p:ph type="body" sz="quarter" idx="16"/>
          </p:nvPr>
        </p:nvSpPr>
        <p:spPr>
          <a:xfrm>
            <a:off x="6726621" y="172077"/>
            <a:ext cx="5644055" cy="981359"/>
          </a:xfrm>
        </p:spPr>
        <p:txBody>
          <a:bodyPr>
            <a:normAutofit/>
          </a:bodyPr>
          <a:lstStyle/>
          <a:p>
            <a:r>
              <a:rPr lang="en-IE" sz="4800" dirty="0"/>
              <a:t>Key Action Pack 2</a:t>
            </a:r>
          </a:p>
        </p:txBody>
      </p:sp>
      <p:sp>
        <p:nvSpPr>
          <p:cNvPr id="8" name="TextBox 7">
            <a:extLst>
              <a:ext uri="{FF2B5EF4-FFF2-40B4-BE49-F238E27FC236}">
                <a16:creationId xmlns:a16="http://schemas.microsoft.com/office/drawing/2014/main" id="{2C75CB65-9D59-4C5B-B322-DAF3A329919B}"/>
              </a:ext>
            </a:extLst>
          </p:cNvPr>
          <p:cNvSpPr txBox="1"/>
          <p:nvPr/>
        </p:nvSpPr>
        <p:spPr>
          <a:xfrm>
            <a:off x="301317" y="166068"/>
            <a:ext cx="6321972" cy="1569660"/>
          </a:xfrm>
          <a:prstGeom prst="rect">
            <a:avLst/>
          </a:prstGeom>
          <a:noFill/>
        </p:spPr>
        <p:txBody>
          <a:bodyPr wrap="square">
            <a:spAutoFit/>
          </a:bodyPr>
          <a:lstStyle/>
          <a:p>
            <a:r>
              <a:rPr lang="en-IE" sz="3200" dirty="0">
                <a:solidFill>
                  <a:schemeClr val="bg1"/>
                </a:solidFill>
              </a:rPr>
              <a:t>Finding the Right Opportunity for Your Community – useful exercises and templates</a:t>
            </a:r>
          </a:p>
        </p:txBody>
      </p:sp>
      <p:sp>
        <p:nvSpPr>
          <p:cNvPr id="9" name="TextBox 8">
            <a:extLst>
              <a:ext uri="{FF2B5EF4-FFF2-40B4-BE49-F238E27FC236}">
                <a16:creationId xmlns:a16="http://schemas.microsoft.com/office/drawing/2014/main" id="{381D8A85-2728-462A-8882-3A82C2936D4F}"/>
              </a:ext>
            </a:extLst>
          </p:cNvPr>
          <p:cNvSpPr txBox="1"/>
          <p:nvPr/>
        </p:nvSpPr>
        <p:spPr>
          <a:xfrm>
            <a:off x="529280" y="5431791"/>
            <a:ext cx="8277263" cy="923330"/>
          </a:xfrm>
          <a:prstGeom prst="rect">
            <a:avLst/>
          </a:prstGeom>
          <a:noFill/>
        </p:spPr>
        <p:txBody>
          <a:bodyPr wrap="square" rtlCol="0">
            <a:spAutoFit/>
          </a:bodyPr>
          <a:lstStyle/>
          <a:p>
            <a:r>
              <a:rPr lang="en-IE" dirty="0">
                <a:solidFill>
                  <a:schemeClr val="bg1"/>
                </a:solidFill>
              </a:rPr>
              <a:t>These exercises/resources will help you apply what you have learned in Module 2 to your community and help you get ready to start regeneration project planning. Please complete these before moving on to Module 3.</a:t>
            </a:r>
          </a:p>
        </p:txBody>
      </p:sp>
    </p:spTree>
    <p:extLst>
      <p:ext uri="{BB962C8B-B14F-4D97-AF65-F5344CB8AC3E}">
        <p14:creationId xmlns:p14="http://schemas.microsoft.com/office/powerpoint/2010/main" val="42941595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BCAFB2C7-8BFA-4AF6-A1AA-82A17ED08AE6}"/>
              </a:ext>
            </a:extLst>
          </p:cNvPr>
          <p:cNvSpPr>
            <a:spLocks noGrp="1"/>
          </p:cNvSpPr>
          <p:nvPr>
            <p:ph type="pic" sz="quarter" idx="15"/>
          </p:nvPr>
        </p:nvSpPr>
        <p:spPr/>
      </p:sp>
      <p:sp>
        <p:nvSpPr>
          <p:cNvPr id="3" name="Text Placeholder 2">
            <a:extLst>
              <a:ext uri="{FF2B5EF4-FFF2-40B4-BE49-F238E27FC236}">
                <a16:creationId xmlns:a16="http://schemas.microsoft.com/office/drawing/2014/main" id="{49DCD629-A384-4536-9633-DBEF3FFBD65B}"/>
              </a:ext>
            </a:extLst>
          </p:cNvPr>
          <p:cNvSpPr>
            <a:spLocks noGrp="1"/>
          </p:cNvSpPr>
          <p:nvPr>
            <p:ph type="body" sz="quarter" idx="16"/>
          </p:nvPr>
        </p:nvSpPr>
        <p:spPr>
          <a:xfrm>
            <a:off x="348342" y="295568"/>
            <a:ext cx="7815943" cy="1308521"/>
          </a:xfrm>
        </p:spPr>
        <p:txBody>
          <a:bodyPr>
            <a:normAutofit/>
          </a:bodyPr>
          <a:lstStyle/>
          <a:p>
            <a:r>
              <a:rPr lang="en-IE" b="0" i="0" dirty="0">
                <a:solidFill>
                  <a:srgbClr val="BA0A94"/>
                </a:solidFill>
                <a:effectLst/>
                <a:latin typeface="Montserrat"/>
              </a:rPr>
              <a:t>Useful Resource: </a:t>
            </a:r>
            <a:r>
              <a:rPr lang="en-IE" b="0" i="0" dirty="0">
                <a:solidFill>
                  <a:srgbClr val="7F4182"/>
                </a:solidFill>
                <a:effectLst/>
                <a:latin typeface="Montserrat"/>
              </a:rPr>
              <a:t>The SDG Project Canvas</a:t>
            </a:r>
            <a:endParaRPr lang="en-IE" b="1" dirty="0">
              <a:solidFill>
                <a:srgbClr val="7F4182"/>
              </a:solidFill>
            </a:endParaRPr>
          </a:p>
        </p:txBody>
      </p:sp>
      <p:sp>
        <p:nvSpPr>
          <p:cNvPr id="4" name="Text Placeholder 3">
            <a:extLst>
              <a:ext uri="{FF2B5EF4-FFF2-40B4-BE49-F238E27FC236}">
                <a16:creationId xmlns:a16="http://schemas.microsoft.com/office/drawing/2014/main" id="{49279C79-E6A0-424E-BC00-87611640ADB6}"/>
              </a:ext>
            </a:extLst>
          </p:cNvPr>
          <p:cNvSpPr>
            <a:spLocks noGrp="1"/>
          </p:cNvSpPr>
          <p:nvPr>
            <p:ph type="body" sz="quarter" idx="17"/>
          </p:nvPr>
        </p:nvSpPr>
        <p:spPr>
          <a:xfrm>
            <a:off x="348343" y="1223694"/>
            <a:ext cx="7478486" cy="3642009"/>
          </a:xfrm>
        </p:spPr>
        <p:txBody>
          <a:bodyPr/>
          <a:lstStyle/>
          <a:p>
            <a:pPr algn="just"/>
            <a:r>
              <a:rPr lang="en-IE" sz="2400" b="0" i="0" dirty="0">
                <a:effectLst/>
                <a:latin typeface="Montserrat"/>
              </a:rPr>
              <a:t>The Smart The ‘SDG Project Canvas’ offers an additional tool to support an even more detailed process of co-conceiving and then co-designing an integrative SDG implementation project with a particular location, community, business or organization in mind.</a:t>
            </a:r>
          </a:p>
          <a:p>
            <a:pPr algn="just"/>
            <a:r>
              <a:rPr lang="en-IE" sz="2400" dirty="0">
                <a:latin typeface="Montserrat"/>
              </a:rPr>
              <a:t>The ‘SDG Project Canvas’ was inspired by the ‘Business Model Canvas’ . It has been adapted to help people think through key partners and key activities, define how their project will implement a series of SDGs, how widespread participation will be stimulated, who it will impact, what resources will be need and can be drawn from, what policies might enable or hinder successful implementation, and how investment or funding might be raised.</a:t>
            </a:r>
          </a:p>
        </p:txBody>
      </p:sp>
      <p:sp>
        <p:nvSpPr>
          <p:cNvPr id="7" name="TextBox 6">
            <a:extLst>
              <a:ext uri="{FF2B5EF4-FFF2-40B4-BE49-F238E27FC236}">
                <a16:creationId xmlns:a16="http://schemas.microsoft.com/office/drawing/2014/main" id="{008ED7E8-986D-4807-8AF5-7F6E76458AAD}"/>
              </a:ext>
            </a:extLst>
          </p:cNvPr>
          <p:cNvSpPr txBox="1"/>
          <p:nvPr/>
        </p:nvSpPr>
        <p:spPr>
          <a:xfrm>
            <a:off x="348343" y="5646169"/>
            <a:ext cx="6106884" cy="461665"/>
          </a:xfrm>
          <a:prstGeom prst="rect">
            <a:avLst/>
          </a:prstGeom>
          <a:noFill/>
        </p:spPr>
        <p:txBody>
          <a:bodyPr wrap="square">
            <a:spAutoFit/>
          </a:bodyPr>
          <a:lstStyle/>
          <a:p>
            <a:r>
              <a:rPr lang="en-IE" sz="2400" dirty="0">
                <a:hlinkClick r:id="rId2"/>
              </a:rPr>
              <a:t>Learn more about the Canvas</a:t>
            </a:r>
            <a:endParaRPr lang="en-IE" sz="2400" dirty="0"/>
          </a:p>
        </p:txBody>
      </p:sp>
      <p:pic>
        <p:nvPicPr>
          <p:cNvPr id="9" name="Picture 2" descr="Image for post">
            <a:extLst>
              <a:ext uri="{FF2B5EF4-FFF2-40B4-BE49-F238E27FC236}">
                <a16:creationId xmlns:a16="http://schemas.microsoft.com/office/drawing/2014/main" id="{FC6B57F9-217A-4FE5-AB92-8AEAEC72BE4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802435" y="1145020"/>
            <a:ext cx="3389565"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30881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7F4182"/>
        </a:solidFill>
        <a:effectLst/>
      </p:bgPr>
    </p:bg>
    <p:spTree>
      <p:nvGrpSpPr>
        <p:cNvPr id="1" name=""/>
        <p:cNvGrpSpPr/>
        <p:nvPr/>
      </p:nvGrpSpPr>
      <p:grpSpPr>
        <a:xfrm>
          <a:off x="0" y="0"/>
          <a:ext cx="0" cy="0"/>
          <a:chOff x="0" y="0"/>
          <a:chExt cx="0" cy="0"/>
        </a:xfrm>
      </p:grpSpPr>
      <p:pic>
        <p:nvPicPr>
          <p:cNvPr id="3074" name="Picture 2" descr="Image for post">
            <a:extLst>
              <a:ext uri="{FF2B5EF4-FFF2-40B4-BE49-F238E27FC236}">
                <a16:creationId xmlns:a16="http://schemas.microsoft.com/office/drawing/2014/main" id="{A9BB5332-A26F-47CF-8057-0ED993332BD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50950" y="0"/>
            <a:ext cx="96901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9974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BCAFB2C7-8BFA-4AF6-A1AA-82A17ED08AE6}"/>
              </a:ext>
            </a:extLst>
          </p:cNvPr>
          <p:cNvSpPr>
            <a:spLocks noGrp="1"/>
          </p:cNvSpPr>
          <p:nvPr>
            <p:ph type="pic" sz="quarter" idx="15"/>
          </p:nvPr>
        </p:nvSpPr>
        <p:spPr/>
      </p:sp>
      <p:sp>
        <p:nvSpPr>
          <p:cNvPr id="3" name="Text Placeholder 2">
            <a:extLst>
              <a:ext uri="{FF2B5EF4-FFF2-40B4-BE49-F238E27FC236}">
                <a16:creationId xmlns:a16="http://schemas.microsoft.com/office/drawing/2014/main" id="{49DCD629-A384-4536-9633-DBEF3FFBD65B}"/>
              </a:ext>
            </a:extLst>
          </p:cNvPr>
          <p:cNvSpPr>
            <a:spLocks noGrp="1"/>
          </p:cNvSpPr>
          <p:nvPr>
            <p:ph type="body" sz="quarter" idx="16"/>
          </p:nvPr>
        </p:nvSpPr>
        <p:spPr>
          <a:xfrm>
            <a:off x="435429" y="39057"/>
            <a:ext cx="6361734" cy="1308521"/>
          </a:xfrm>
        </p:spPr>
        <p:txBody>
          <a:bodyPr>
            <a:normAutofit/>
          </a:bodyPr>
          <a:lstStyle/>
          <a:p>
            <a:r>
              <a:rPr lang="en-IE" b="0" i="0" dirty="0">
                <a:solidFill>
                  <a:srgbClr val="BA0A94"/>
                </a:solidFill>
                <a:effectLst/>
                <a:latin typeface="Montserrat"/>
              </a:rPr>
              <a:t>Useful Resource: </a:t>
            </a:r>
            <a:r>
              <a:rPr lang="en-IE" b="0" i="0" dirty="0">
                <a:solidFill>
                  <a:srgbClr val="68BBAF"/>
                </a:solidFill>
                <a:effectLst/>
                <a:latin typeface="Montserrat"/>
              </a:rPr>
              <a:t>Smart Rural 21 Roadmap Toolbox</a:t>
            </a:r>
            <a:endParaRPr lang="en-IE" b="1" dirty="0">
              <a:solidFill>
                <a:srgbClr val="68BBAF"/>
              </a:solidFill>
            </a:endParaRPr>
          </a:p>
        </p:txBody>
      </p:sp>
      <p:sp>
        <p:nvSpPr>
          <p:cNvPr id="4" name="Text Placeholder 3">
            <a:extLst>
              <a:ext uri="{FF2B5EF4-FFF2-40B4-BE49-F238E27FC236}">
                <a16:creationId xmlns:a16="http://schemas.microsoft.com/office/drawing/2014/main" id="{49279C79-E6A0-424E-BC00-87611640ADB6}"/>
              </a:ext>
            </a:extLst>
          </p:cNvPr>
          <p:cNvSpPr>
            <a:spLocks noGrp="1"/>
          </p:cNvSpPr>
          <p:nvPr>
            <p:ph type="body" sz="quarter" idx="17"/>
          </p:nvPr>
        </p:nvSpPr>
        <p:spPr>
          <a:xfrm>
            <a:off x="435429" y="2087287"/>
            <a:ext cx="7162800" cy="3642009"/>
          </a:xfrm>
        </p:spPr>
        <p:txBody>
          <a:bodyPr/>
          <a:lstStyle/>
          <a:p>
            <a:r>
              <a:rPr lang="en-IE" sz="2400" b="0" i="0" dirty="0">
                <a:effectLst/>
                <a:latin typeface="Montserrat"/>
              </a:rPr>
              <a:t>The Smart Rural 21 Roadmap Toolbox is a key resource which will provide key tools for each step of the ‘smart village journey’. </a:t>
            </a:r>
          </a:p>
          <a:p>
            <a:r>
              <a:rPr lang="en-IE" sz="2400" b="0" i="0" dirty="0">
                <a:effectLst/>
                <a:latin typeface="Montserrat"/>
              </a:rPr>
              <a:t>Practical tools (including guidance, explanatory videos, questionnaires, templates, etc.) aim to help villages to develop and implement smart village strategies. </a:t>
            </a:r>
          </a:p>
          <a:p>
            <a:r>
              <a:rPr lang="en-IE" sz="2400" b="0" i="0" dirty="0">
                <a:effectLst/>
                <a:latin typeface="Montserrat"/>
              </a:rPr>
              <a:t>Practical tools will be soon uploaded to the toolbox: </a:t>
            </a:r>
            <a:r>
              <a:rPr lang="en-IE" sz="2400" b="0" i="0" dirty="0">
                <a:solidFill>
                  <a:srgbClr val="075555"/>
                </a:solidFill>
                <a:effectLst/>
                <a:latin typeface="Montserrat"/>
                <a:hlinkClick r:id="rId2"/>
              </a:rPr>
              <a:t>www.smartrural21.eu/roadmap</a:t>
            </a:r>
            <a:r>
              <a:rPr lang="en-IE" sz="2400" b="0" i="0" dirty="0">
                <a:solidFill>
                  <a:srgbClr val="075555"/>
                </a:solidFill>
                <a:effectLst/>
                <a:latin typeface="Montserrat"/>
              </a:rPr>
              <a:t> </a:t>
            </a:r>
            <a:endParaRPr lang="en-IE" sz="2400" dirty="0"/>
          </a:p>
        </p:txBody>
      </p:sp>
      <p:pic>
        <p:nvPicPr>
          <p:cNvPr id="5" name="Picture 4">
            <a:extLst>
              <a:ext uri="{FF2B5EF4-FFF2-40B4-BE49-F238E27FC236}">
                <a16:creationId xmlns:a16="http://schemas.microsoft.com/office/drawing/2014/main" id="{AC622A1D-14A0-4D37-B0EB-8F1DC57D28D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802435" y="1270261"/>
            <a:ext cx="3389565" cy="3997932"/>
          </a:xfrm>
          <a:prstGeom prst="rect">
            <a:avLst/>
          </a:prstGeom>
        </p:spPr>
      </p:pic>
    </p:spTree>
    <p:extLst>
      <p:ext uri="{BB962C8B-B14F-4D97-AF65-F5344CB8AC3E}">
        <p14:creationId xmlns:p14="http://schemas.microsoft.com/office/powerpoint/2010/main" val="12677413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20"/>
          </p:nvPr>
        </p:nvSpPr>
        <p:spPr>
          <a:xfrm>
            <a:off x="398709" y="1863974"/>
            <a:ext cx="11477981" cy="4286101"/>
          </a:xfrm>
        </p:spPr>
        <p:txBody>
          <a:bodyPr/>
          <a:lstStyle/>
          <a:p>
            <a:pPr marL="0" indent="0">
              <a:buNone/>
            </a:pPr>
            <a:r>
              <a:rPr lang="en-IE" sz="2400" dirty="0">
                <a:solidFill>
                  <a:srgbClr val="7F4182"/>
                </a:solidFill>
              </a:rPr>
              <a:t>In Module 2 we explored some opportunities and trends in economic, environmental and social sustainability. So what did we learn?</a:t>
            </a:r>
          </a:p>
          <a:p>
            <a:r>
              <a:rPr lang="en-IE" sz="2400" dirty="0"/>
              <a:t>17 UN Sustainable Goals are a great founding stone for community regeneration projects</a:t>
            </a:r>
          </a:p>
          <a:p>
            <a:r>
              <a:rPr lang="en-IE" sz="2400" dirty="0"/>
              <a:t>While we looked at opportunities and trends in economic, environmental and social sustainability, as we saw in the case studies there was and is quite often a cross over. Something that starts as a solution to a social problem (</a:t>
            </a:r>
            <a:r>
              <a:rPr lang="en-IE" sz="2400" dirty="0" err="1"/>
              <a:t>e.g</a:t>
            </a:r>
            <a:r>
              <a:rPr lang="en-IE" sz="2400" dirty="0"/>
              <a:t> Men’s Shed) can often bring economic value (products can be made and sold and profit reinvested in the group or the community)</a:t>
            </a:r>
          </a:p>
          <a:p>
            <a:r>
              <a:rPr lang="en-IE" dirty="0"/>
              <a:t>Continuing from Module 1, we were reminded of the importance of a community led approach and the value of all community members. In module 2, we looked in particular at what refugees and migrants can bring to the community regeneration process</a:t>
            </a:r>
            <a:endParaRPr lang="en-IE" sz="2400" dirty="0"/>
          </a:p>
          <a:p>
            <a:endParaRPr lang="en-IE" sz="2400" dirty="0"/>
          </a:p>
          <a:p>
            <a:endParaRPr lang="en-IE" sz="2400" dirty="0">
              <a:solidFill>
                <a:srgbClr val="7F4182"/>
              </a:solidFill>
            </a:endParaRPr>
          </a:p>
          <a:p>
            <a:pPr marL="0" indent="0">
              <a:buNone/>
            </a:pPr>
            <a:endParaRPr lang="en-IE" sz="2400" dirty="0">
              <a:solidFill>
                <a:srgbClr val="7F4182"/>
              </a:solidFill>
            </a:endParaRPr>
          </a:p>
          <a:p>
            <a:pPr marL="0" indent="0">
              <a:buNone/>
            </a:pPr>
            <a:endParaRPr lang="en-US" dirty="0"/>
          </a:p>
        </p:txBody>
      </p:sp>
      <p:cxnSp>
        <p:nvCxnSpPr>
          <p:cNvPr id="5" name="Straight Connector 4"/>
          <p:cNvCxnSpPr/>
          <p:nvPr/>
        </p:nvCxnSpPr>
        <p:spPr>
          <a:xfrm flipH="1">
            <a:off x="398709" y="1834436"/>
            <a:ext cx="11391509" cy="0"/>
          </a:xfrm>
          <a:prstGeom prst="line">
            <a:avLst/>
          </a:prstGeom>
          <a:ln>
            <a:solidFill>
              <a:srgbClr val="7F4182"/>
            </a:solidFill>
          </a:ln>
        </p:spPr>
        <p:style>
          <a:lnRef idx="1">
            <a:schemeClr val="accent1"/>
          </a:lnRef>
          <a:fillRef idx="0">
            <a:schemeClr val="accent1"/>
          </a:fillRef>
          <a:effectRef idx="0">
            <a:schemeClr val="accent1"/>
          </a:effectRef>
          <a:fontRef idx="minor">
            <a:schemeClr val="tx1"/>
          </a:fontRef>
        </p:style>
      </p:cxnSp>
      <p:sp>
        <p:nvSpPr>
          <p:cNvPr id="7" name="Text Placeholder 3">
            <a:extLst>
              <a:ext uri="{FF2B5EF4-FFF2-40B4-BE49-F238E27FC236}">
                <a16:creationId xmlns:a16="http://schemas.microsoft.com/office/drawing/2014/main" id="{CD06FC84-C2C1-45F9-9DB8-66870F3BFB91}"/>
              </a:ext>
            </a:extLst>
          </p:cNvPr>
          <p:cNvSpPr>
            <a:spLocks noGrp="1"/>
          </p:cNvSpPr>
          <p:nvPr>
            <p:ph type="body" sz="quarter" idx="21"/>
          </p:nvPr>
        </p:nvSpPr>
        <p:spPr>
          <a:xfrm>
            <a:off x="398708" y="554181"/>
            <a:ext cx="11391509" cy="1105141"/>
          </a:xfrm>
          <a:solidFill>
            <a:srgbClr val="7F4182"/>
          </a:solidFill>
        </p:spPr>
        <p:txBody>
          <a:bodyPr>
            <a:normAutofit/>
          </a:bodyPr>
          <a:lstStyle/>
          <a:p>
            <a:r>
              <a:rPr lang="en-GB" dirty="0">
                <a:solidFill>
                  <a:schemeClr val="bg1"/>
                </a:solidFill>
              </a:rPr>
              <a:t>MODULE 2: KEY TAKEAWAYS - OPPORTUNITIES FOR COMMUNITY REGENERATION</a:t>
            </a:r>
            <a:endParaRPr lang="en-US" dirty="0">
              <a:solidFill>
                <a:schemeClr val="bg1"/>
              </a:solidFill>
            </a:endParaRPr>
          </a:p>
        </p:txBody>
      </p:sp>
    </p:spTree>
    <p:extLst>
      <p:ext uri="{BB962C8B-B14F-4D97-AF65-F5344CB8AC3E}">
        <p14:creationId xmlns:p14="http://schemas.microsoft.com/office/powerpoint/2010/main" val="32110517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oman happily playing with children in the playground">
            <a:extLst>
              <a:ext uri="{FF2B5EF4-FFF2-40B4-BE49-F238E27FC236}">
                <a16:creationId xmlns:a16="http://schemas.microsoft.com/office/drawing/2014/main" id="{AB74890B-620B-4599-9E12-80E57A72232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Box 6">
            <a:extLst>
              <a:ext uri="{FF2B5EF4-FFF2-40B4-BE49-F238E27FC236}">
                <a16:creationId xmlns:a16="http://schemas.microsoft.com/office/drawing/2014/main" id="{EC11FE75-4F82-46E0-AB7B-D3E6147622D2}"/>
              </a:ext>
            </a:extLst>
          </p:cNvPr>
          <p:cNvSpPr txBox="1"/>
          <p:nvPr/>
        </p:nvSpPr>
        <p:spPr>
          <a:xfrm>
            <a:off x="0" y="85933"/>
            <a:ext cx="12013324" cy="4970591"/>
          </a:xfrm>
          <a:prstGeom prst="rect">
            <a:avLst/>
          </a:prstGeom>
          <a:noFill/>
        </p:spPr>
        <p:txBody>
          <a:bodyPr wrap="square">
            <a:spAutoFit/>
          </a:bodyPr>
          <a:lstStyle/>
          <a:p>
            <a:pPr algn="r">
              <a:spcAft>
                <a:spcPts val="600"/>
              </a:spcAft>
            </a:pPr>
            <a:r>
              <a:rPr lang="en-IE" sz="3600" dirty="0">
                <a:solidFill>
                  <a:schemeClr val="bg1"/>
                </a:solidFill>
              </a:rPr>
              <a:t>NEXT UP: Module 3 </a:t>
            </a:r>
          </a:p>
          <a:p>
            <a:pPr algn="r">
              <a:spcAft>
                <a:spcPts val="600"/>
              </a:spcAft>
            </a:pPr>
            <a:r>
              <a:rPr lang="en-IE" sz="4000" dirty="0">
                <a:solidFill>
                  <a:schemeClr val="bg1"/>
                </a:solidFill>
              </a:rPr>
              <a:t>Placemaking – A Powerful Tool for Community Regeneration</a:t>
            </a:r>
          </a:p>
          <a:p>
            <a:pPr algn="r">
              <a:spcAft>
                <a:spcPts val="600"/>
              </a:spcAft>
            </a:pPr>
            <a:endParaRPr lang="en-IE" sz="4000" dirty="0">
              <a:solidFill>
                <a:schemeClr val="bg1"/>
              </a:solidFill>
            </a:endParaRPr>
          </a:p>
          <a:p>
            <a:pPr algn="r">
              <a:spcAft>
                <a:spcPts val="600"/>
              </a:spcAft>
            </a:pPr>
            <a:endParaRPr lang="en-IE" sz="4000" dirty="0">
              <a:solidFill>
                <a:schemeClr val="bg1"/>
              </a:solidFill>
            </a:endParaRPr>
          </a:p>
          <a:p>
            <a:pPr algn="r">
              <a:spcAft>
                <a:spcPts val="600"/>
              </a:spcAft>
            </a:pPr>
            <a:endParaRPr lang="en-IE" sz="4000" dirty="0">
              <a:solidFill>
                <a:schemeClr val="bg1"/>
              </a:solidFill>
            </a:endParaRPr>
          </a:p>
          <a:p>
            <a:pPr lvl="2" algn="r">
              <a:spcAft>
                <a:spcPts val="600"/>
              </a:spcAft>
            </a:pPr>
            <a:br>
              <a:rPr lang="en-IE" sz="2800" dirty="0">
                <a:solidFill>
                  <a:schemeClr val="bg1"/>
                </a:solidFill>
              </a:rPr>
            </a:br>
            <a:endParaRPr lang="en-IE" sz="2800" dirty="0">
              <a:solidFill>
                <a:schemeClr val="bg1"/>
              </a:solidFill>
            </a:endParaRPr>
          </a:p>
        </p:txBody>
      </p:sp>
      <p:sp>
        <p:nvSpPr>
          <p:cNvPr id="12" name="TextBox 11">
            <a:extLst>
              <a:ext uri="{FF2B5EF4-FFF2-40B4-BE49-F238E27FC236}">
                <a16:creationId xmlns:a16="http://schemas.microsoft.com/office/drawing/2014/main" id="{CAF4AC1E-ED4D-43A2-B704-922DCBBC695C}"/>
              </a:ext>
            </a:extLst>
          </p:cNvPr>
          <p:cNvSpPr txBox="1"/>
          <p:nvPr/>
        </p:nvSpPr>
        <p:spPr>
          <a:xfrm>
            <a:off x="5349765" y="5357097"/>
            <a:ext cx="6842234" cy="1200329"/>
          </a:xfrm>
          <a:prstGeom prst="rect">
            <a:avLst/>
          </a:prstGeom>
          <a:solidFill>
            <a:srgbClr val="7F4182"/>
          </a:solidFill>
        </p:spPr>
        <p:txBody>
          <a:bodyPr wrap="square">
            <a:spAutoFit/>
          </a:bodyPr>
          <a:lstStyle/>
          <a:p>
            <a:r>
              <a:rPr lang="en-IE" sz="2400" dirty="0">
                <a:solidFill>
                  <a:schemeClr val="bg1"/>
                </a:solidFill>
              </a:rPr>
              <a:t>In Module 3, we will explore the four main types of placemaking and the application of these to community regeneration</a:t>
            </a:r>
            <a:endParaRPr lang="en-IE" sz="2400" dirty="0"/>
          </a:p>
        </p:txBody>
      </p:sp>
    </p:spTree>
    <p:extLst>
      <p:ext uri="{BB962C8B-B14F-4D97-AF65-F5344CB8AC3E}">
        <p14:creationId xmlns:p14="http://schemas.microsoft.com/office/powerpoint/2010/main" val="38997681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BFB062-D018-49DB-A475-C4783A0A553D}"/>
              </a:ext>
            </a:extLst>
          </p:cNvPr>
          <p:cNvSpPr>
            <a:spLocks noGrp="1"/>
          </p:cNvSpPr>
          <p:nvPr>
            <p:ph type="body" sz="quarter" idx="20"/>
          </p:nvPr>
        </p:nvSpPr>
        <p:spPr>
          <a:xfrm>
            <a:off x="409125" y="1905164"/>
            <a:ext cx="7358019" cy="4674311"/>
          </a:xfrm>
        </p:spPr>
        <p:txBody>
          <a:bodyPr/>
          <a:lstStyle/>
          <a:p>
            <a:r>
              <a:rPr lang="en-IE" b="0" i="0" dirty="0">
                <a:solidFill>
                  <a:srgbClr val="7F4182"/>
                </a:solidFill>
                <a:effectLst/>
                <a:latin typeface="Guardian Egyptian"/>
              </a:rPr>
              <a:t>As we learned in Module 1, sustainable communities as those which are socially resilient, environmentally healthy and economically thriving</a:t>
            </a:r>
            <a:r>
              <a:rPr lang="en-IE" b="0" i="0" dirty="0">
                <a:solidFill>
                  <a:srgbClr val="575756"/>
                </a:solidFill>
                <a:effectLst/>
                <a:latin typeface="Guardian Egyptian"/>
              </a:rPr>
              <a:t>. </a:t>
            </a:r>
            <a:endParaRPr lang="en-IE" dirty="0">
              <a:solidFill>
                <a:srgbClr val="575756"/>
              </a:solidFill>
              <a:latin typeface="Guardian Egyptian"/>
            </a:endParaRPr>
          </a:p>
          <a:p>
            <a:r>
              <a:rPr lang="en-IE" b="0" i="0" dirty="0">
                <a:solidFill>
                  <a:srgbClr val="575756"/>
                </a:solidFill>
                <a:effectLst/>
                <a:latin typeface="Guardian Egyptian"/>
              </a:rPr>
              <a:t>In terms of sustainable development, every community and voluntary organisation, at its core, seeks to address some aspect of sustainability –</a:t>
            </a:r>
          </a:p>
          <a:p>
            <a:r>
              <a:rPr lang="en-IE" b="0" i="0" dirty="0">
                <a:solidFill>
                  <a:srgbClr val="575756"/>
                </a:solidFill>
                <a:effectLst/>
                <a:latin typeface="Guardian Egyptian"/>
              </a:rPr>
              <a:t>                                                and /or </a:t>
            </a:r>
            <a:br>
              <a:rPr lang="en-IE" b="0" i="0" dirty="0">
                <a:solidFill>
                  <a:srgbClr val="575756"/>
                </a:solidFill>
                <a:effectLst/>
                <a:latin typeface="Guardian Egyptian"/>
              </a:rPr>
            </a:br>
            <a:endParaRPr lang="en-IE" dirty="0">
              <a:solidFill>
                <a:srgbClr val="575756"/>
              </a:solidFill>
              <a:latin typeface="Guardian Egyptian"/>
            </a:endParaRPr>
          </a:p>
          <a:p>
            <a:r>
              <a:rPr lang="en-IE" dirty="0">
                <a:solidFill>
                  <a:srgbClr val="575756"/>
                </a:solidFill>
                <a:latin typeface="Guardian Egyptian"/>
              </a:rPr>
              <a:t>T</a:t>
            </a:r>
            <a:r>
              <a:rPr lang="en-IE" b="0" i="0" dirty="0">
                <a:solidFill>
                  <a:srgbClr val="575756"/>
                </a:solidFill>
                <a:effectLst/>
                <a:latin typeface="Guardian Egyptian"/>
              </a:rPr>
              <a:t>he SDGs can assist in this work by providing interconnected goals for communities to work towards. </a:t>
            </a:r>
            <a:r>
              <a:rPr lang="en-IE" b="1" i="0" dirty="0">
                <a:solidFill>
                  <a:srgbClr val="575756"/>
                </a:solidFill>
                <a:effectLst/>
                <a:latin typeface="Guardian Egyptian"/>
              </a:rPr>
              <a:t>Communities across the globe have an active </a:t>
            </a:r>
            <a:r>
              <a:rPr lang="en-IE" b="1" dirty="0">
                <a:solidFill>
                  <a:srgbClr val="575756"/>
                </a:solidFill>
                <a:latin typeface="Guardian Egyptian"/>
              </a:rPr>
              <a:t>role to in achieving these </a:t>
            </a:r>
            <a:r>
              <a:rPr lang="en-IE" b="1" i="0" dirty="0">
                <a:solidFill>
                  <a:srgbClr val="575756"/>
                </a:solidFill>
                <a:effectLst/>
                <a:latin typeface="Guardian Egyptian"/>
              </a:rPr>
              <a:t>shared objectives to create a more sustainable world that works for all by 2030.</a:t>
            </a:r>
            <a:endParaRPr lang="en-IE" b="1" dirty="0"/>
          </a:p>
        </p:txBody>
      </p:sp>
      <p:sp>
        <p:nvSpPr>
          <p:cNvPr id="3" name="Text Placeholder 2">
            <a:extLst>
              <a:ext uri="{FF2B5EF4-FFF2-40B4-BE49-F238E27FC236}">
                <a16:creationId xmlns:a16="http://schemas.microsoft.com/office/drawing/2014/main" id="{EE2C48FE-40E3-438F-A08F-492422869B4D}"/>
              </a:ext>
            </a:extLst>
          </p:cNvPr>
          <p:cNvSpPr>
            <a:spLocks noGrp="1"/>
          </p:cNvSpPr>
          <p:nvPr>
            <p:ph type="body" sz="quarter" idx="22"/>
          </p:nvPr>
        </p:nvSpPr>
        <p:spPr>
          <a:xfrm>
            <a:off x="409126" y="278525"/>
            <a:ext cx="5579898" cy="1346516"/>
          </a:xfrm>
        </p:spPr>
        <p:txBody>
          <a:bodyPr>
            <a:normAutofit fontScale="92500" lnSpcReduction="10000"/>
          </a:bodyPr>
          <a:lstStyle/>
          <a:p>
            <a:r>
              <a:rPr lang="en-IE" dirty="0"/>
              <a:t>How can the Sustainable Development Goals inform Community Regeneration?</a:t>
            </a:r>
          </a:p>
        </p:txBody>
      </p:sp>
      <p:pic>
        <p:nvPicPr>
          <p:cNvPr id="5" name="Picture 4" descr="A person standing in front of a building&#10;&#10;Description automatically generated">
            <a:extLst>
              <a:ext uri="{FF2B5EF4-FFF2-40B4-BE49-F238E27FC236}">
                <a16:creationId xmlns:a16="http://schemas.microsoft.com/office/drawing/2014/main" id="{72B63929-0197-4FB9-A1F3-625E41A3E4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14291" y="216020"/>
            <a:ext cx="4201052" cy="3378288"/>
          </a:xfrm>
          <a:prstGeom prst="rect">
            <a:avLst/>
          </a:prstGeom>
        </p:spPr>
      </p:pic>
      <p:pic>
        <p:nvPicPr>
          <p:cNvPr id="7" name="Picture 6" descr="A house on the side of a building&#10;&#10;Description automatically generated">
            <a:extLst>
              <a:ext uri="{FF2B5EF4-FFF2-40B4-BE49-F238E27FC236}">
                <a16:creationId xmlns:a16="http://schemas.microsoft.com/office/drawing/2014/main" id="{73CE8B51-2843-4C0C-80CC-3ECC0D3816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14291" y="3788979"/>
            <a:ext cx="4185744" cy="2790496"/>
          </a:xfrm>
          <a:prstGeom prst="rect">
            <a:avLst/>
          </a:prstGeom>
        </p:spPr>
      </p:pic>
      <p:sp>
        <p:nvSpPr>
          <p:cNvPr id="9" name="TextBox 8">
            <a:extLst>
              <a:ext uri="{FF2B5EF4-FFF2-40B4-BE49-F238E27FC236}">
                <a16:creationId xmlns:a16="http://schemas.microsoft.com/office/drawing/2014/main" id="{F49CDC48-6EE2-473C-B35C-2D245989228D}"/>
              </a:ext>
            </a:extLst>
          </p:cNvPr>
          <p:cNvSpPr txBox="1"/>
          <p:nvPr/>
        </p:nvSpPr>
        <p:spPr>
          <a:xfrm>
            <a:off x="2478103" y="4129808"/>
            <a:ext cx="1150620" cy="461665"/>
          </a:xfrm>
          <a:prstGeom prst="rect">
            <a:avLst/>
          </a:prstGeom>
          <a:solidFill>
            <a:srgbClr val="7F4182"/>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E" sz="2400" b="0" i="0" u="none" strike="noStrike" kern="1200" cap="none" spc="0" normalizeH="0" baseline="0" noProof="0" dirty="0">
                <a:ln>
                  <a:noFill/>
                </a:ln>
                <a:solidFill>
                  <a:prstClr val="white"/>
                </a:solidFill>
                <a:effectLst/>
                <a:uLnTx/>
                <a:uFillTx/>
                <a:latin typeface="Calibri" panose="020F0502020204030204"/>
                <a:ea typeface="+mn-ea"/>
                <a:cs typeface="+mn-cs"/>
              </a:rPr>
              <a:t>SOCIAL</a:t>
            </a:r>
          </a:p>
        </p:txBody>
      </p:sp>
      <p:sp>
        <p:nvSpPr>
          <p:cNvPr id="11" name="TextBox 10">
            <a:extLst>
              <a:ext uri="{FF2B5EF4-FFF2-40B4-BE49-F238E27FC236}">
                <a16:creationId xmlns:a16="http://schemas.microsoft.com/office/drawing/2014/main" id="{98BA8E17-BEAF-4341-97EF-8CC8AE34EB7D}"/>
              </a:ext>
            </a:extLst>
          </p:cNvPr>
          <p:cNvSpPr txBox="1"/>
          <p:nvPr/>
        </p:nvSpPr>
        <p:spPr>
          <a:xfrm>
            <a:off x="528826" y="4136821"/>
            <a:ext cx="1802130" cy="461665"/>
          </a:xfrm>
          <a:prstGeom prst="rect">
            <a:avLst/>
          </a:prstGeom>
          <a:solidFill>
            <a:srgbClr val="68BB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400" b="0" i="0" u="none" strike="noStrike" kern="1200" cap="none" spc="0" normalizeH="0" baseline="0" noProof="0" dirty="0">
                <a:ln>
                  <a:noFill/>
                </a:ln>
                <a:solidFill>
                  <a:prstClr val="white"/>
                </a:solidFill>
                <a:effectLst/>
                <a:uLnTx/>
                <a:uFillTx/>
                <a:latin typeface="Calibri" panose="020F0502020204030204"/>
                <a:ea typeface="+mn-ea"/>
                <a:cs typeface="+mn-cs"/>
              </a:rPr>
              <a:t>ECONOMIC</a:t>
            </a:r>
          </a:p>
        </p:txBody>
      </p:sp>
      <p:sp>
        <p:nvSpPr>
          <p:cNvPr id="13" name="TextBox 12">
            <a:extLst>
              <a:ext uri="{FF2B5EF4-FFF2-40B4-BE49-F238E27FC236}">
                <a16:creationId xmlns:a16="http://schemas.microsoft.com/office/drawing/2014/main" id="{9B9B7FCD-7DCD-4AFA-A2D0-6BF54AB3A84C}"/>
              </a:ext>
            </a:extLst>
          </p:cNvPr>
          <p:cNvSpPr txBox="1"/>
          <p:nvPr/>
        </p:nvSpPr>
        <p:spPr>
          <a:xfrm>
            <a:off x="4779349" y="4129809"/>
            <a:ext cx="2419350" cy="461665"/>
          </a:xfrm>
          <a:prstGeom prst="rect">
            <a:avLst/>
          </a:prstGeom>
          <a:solidFill>
            <a:srgbClr val="AB5AB0"/>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E" sz="2400" b="0" i="0" u="none" strike="noStrike" kern="1200" cap="none" spc="0" normalizeH="0" baseline="0" noProof="0" dirty="0">
                <a:ln>
                  <a:noFill/>
                </a:ln>
                <a:solidFill>
                  <a:prstClr val="white"/>
                </a:solidFill>
                <a:effectLst/>
                <a:uLnTx/>
                <a:uFillTx/>
                <a:latin typeface="Calibri" panose="020F0502020204030204"/>
                <a:ea typeface="+mn-ea"/>
                <a:cs typeface="+mn-cs"/>
              </a:rPr>
              <a:t>ENVIRONMENTAL</a:t>
            </a:r>
          </a:p>
        </p:txBody>
      </p:sp>
    </p:spTree>
    <p:extLst>
      <p:ext uri="{BB962C8B-B14F-4D97-AF65-F5344CB8AC3E}">
        <p14:creationId xmlns:p14="http://schemas.microsoft.com/office/powerpoint/2010/main" val="38393169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a:p>
        </p:txBody>
      </p:sp>
      <p:sp>
        <p:nvSpPr>
          <p:cNvPr id="3" name="Text Placeholder 2"/>
          <p:cNvSpPr>
            <a:spLocks noGrp="1"/>
          </p:cNvSpPr>
          <p:nvPr>
            <p:ph type="body" sz="quarter" idx="14"/>
          </p:nvPr>
        </p:nvSpPr>
        <p:spPr/>
        <p:txBody>
          <a:bodyPr/>
          <a:lstStyle/>
          <a:p>
            <a:endParaRPr lang="en-US"/>
          </a:p>
        </p:txBody>
      </p:sp>
      <p:sp>
        <p:nvSpPr>
          <p:cNvPr id="21" name="Text Placeholder 20"/>
          <p:cNvSpPr>
            <a:spLocks noGrp="1"/>
          </p:cNvSpPr>
          <p:nvPr>
            <p:ph type="body" sz="quarter" idx="15"/>
          </p:nvPr>
        </p:nvSpPr>
        <p:spPr/>
        <p:txBody>
          <a:bodyPr/>
          <a:lstStyle/>
          <a:p>
            <a:endParaRPr lang="en-US"/>
          </a:p>
        </p:txBody>
      </p:sp>
      <p:sp>
        <p:nvSpPr>
          <p:cNvPr id="22" name="Text Placeholder 21"/>
          <p:cNvSpPr>
            <a:spLocks noGrp="1"/>
          </p:cNvSpPr>
          <p:nvPr>
            <p:ph type="body" sz="quarter" idx="16"/>
          </p:nvPr>
        </p:nvSpPr>
        <p:spPr/>
        <p:txBody>
          <a:bodyPr/>
          <a:lstStyle/>
          <a:p>
            <a:endParaRPr lang="en-US"/>
          </a:p>
        </p:txBody>
      </p:sp>
      <p:sp>
        <p:nvSpPr>
          <p:cNvPr id="23" name="Text Placeholder 22"/>
          <p:cNvSpPr>
            <a:spLocks noGrp="1"/>
          </p:cNvSpPr>
          <p:nvPr>
            <p:ph type="body" sz="quarter" idx="17"/>
          </p:nvPr>
        </p:nvSpPr>
        <p:spPr/>
        <p:txBody>
          <a:bodyPr/>
          <a:lstStyle/>
          <a:p>
            <a:endParaRPr lang="en-US"/>
          </a:p>
        </p:txBody>
      </p:sp>
      <p:sp>
        <p:nvSpPr>
          <p:cNvPr id="24" name="Text Placeholder 23"/>
          <p:cNvSpPr>
            <a:spLocks noGrp="1"/>
          </p:cNvSpPr>
          <p:nvPr>
            <p:ph type="body" sz="quarter" idx="18"/>
          </p:nvPr>
        </p:nvSpPr>
        <p:spPr/>
        <p:txBody>
          <a:bodyPr/>
          <a:lstStyle/>
          <a:p>
            <a:endParaRPr lang="en-US"/>
          </a:p>
        </p:txBody>
      </p:sp>
      <p:sp>
        <p:nvSpPr>
          <p:cNvPr id="9" name="TextBox 8">
            <a:extLst>
              <a:ext uri="{FF2B5EF4-FFF2-40B4-BE49-F238E27FC236}">
                <a16:creationId xmlns:a16="http://schemas.microsoft.com/office/drawing/2014/main" id="{1BE9A235-73FB-4BDB-AB8E-841B7057A1F6}"/>
              </a:ext>
            </a:extLst>
          </p:cNvPr>
          <p:cNvSpPr txBox="1"/>
          <p:nvPr/>
        </p:nvSpPr>
        <p:spPr>
          <a:xfrm>
            <a:off x="591207" y="1993005"/>
            <a:ext cx="6143296" cy="369332"/>
          </a:xfrm>
          <a:prstGeom prst="rect">
            <a:avLst/>
          </a:prstGeom>
          <a:noFill/>
        </p:spPr>
        <p:txBody>
          <a:bodyPr wrap="square">
            <a:spAutoFit/>
          </a:bodyPr>
          <a:lstStyle/>
          <a:p>
            <a:r>
              <a:rPr lang="en-IE" dirty="0"/>
              <a:t>Key references for Module 2</a:t>
            </a:r>
          </a:p>
        </p:txBody>
      </p:sp>
      <p:sp>
        <p:nvSpPr>
          <p:cNvPr id="10" name="Text Placeholder 2">
            <a:extLst>
              <a:ext uri="{FF2B5EF4-FFF2-40B4-BE49-F238E27FC236}">
                <a16:creationId xmlns:a16="http://schemas.microsoft.com/office/drawing/2014/main" id="{09F39B9C-A9A4-48D0-9266-26BED881377F}"/>
              </a:ext>
            </a:extLst>
          </p:cNvPr>
          <p:cNvSpPr txBox="1">
            <a:spLocks/>
          </p:cNvSpPr>
          <p:nvPr/>
        </p:nvSpPr>
        <p:spPr>
          <a:xfrm>
            <a:off x="635420" y="557216"/>
            <a:ext cx="9427779" cy="3975101"/>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a:buNone/>
              <a:defRPr sz="2800" i="1"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pPr>
            <a:r>
              <a:rPr lang="en-IE" sz="1800" dirty="0">
                <a:hlinkClick r:id="rId2"/>
              </a:rPr>
              <a:t>Zero Waste Europe</a:t>
            </a:r>
            <a:endParaRPr lang="en-IE" sz="1800" dirty="0"/>
          </a:p>
        </p:txBody>
      </p:sp>
    </p:spTree>
    <p:extLst>
      <p:ext uri="{BB962C8B-B14F-4D97-AF65-F5344CB8AC3E}">
        <p14:creationId xmlns:p14="http://schemas.microsoft.com/office/powerpoint/2010/main" val="4116818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16C177-7403-4BF6-ACD0-6ACF0ECC7051}"/>
              </a:ext>
            </a:extLst>
          </p:cNvPr>
          <p:cNvSpPr>
            <a:spLocks noGrp="1"/>
          </p:cNvSpPr>
          <p:nvPr>
            <p:ph type="body" sz="quarter" idx="20"/>
          </p:nvPr>
        </p:nvSpPr>
        <p:spPr>
          <a:xfrm>
            <a:off x="5591503" y="1831593"/>
            <a:ext cx="6243553" cy="3631644"/>
          </a:xfrm>
        </p:spPr>
        <p:txBody>
          <a:bodyPr/>
          <a:lstStyle/>
          <a:p>
            <a:r>
              <a:rPr lang="en-IE" b="0" i="0" dirty="0">
                <a:effectLst/>
                <a:latin typeface="medium-content-serif-font"/>
              </a:rPr>
              <a:t>The SDG’s are a call to action </a:t>
            </a:r>
            <a:r>
              <a:rPr lang="en-IE" dirty="0">
                <a:latin typeface="medium-content-serif-font"/>
              </a:rPr>
              <a:t>for the </a:t>
            </a:r>
            <a:r>
              <a:rPr lang="en-IE" b="0" i="0" dirty="0">
                <a:effectLst/>
                <a:latin typeface="medium-content-serif-font"/>
              </a:rPr>
              <a:t>Earth to unite in a shared vision to redesign the human impact on Earth from destruction to regeneration.</a:t>
            </a:r>
          </a:p>
          <a:p>
            <a:r>
              <a:rPr lang="en-IE" b="0" i="0" dirty="0">
                <a:effectLst/>
                <a:latin typeface="medium-content-serif-font"/>
              </a:rPr>
              <a:t>The Sustainable Development Goals represent a huge opportunity for all of us and </a:t>
            </a:r>
            <a:r>
              <a:rPr lang="en-IE" dirty="0">
                <a:latin typeface="medium-content-serif-font"/>
              </a:rPr>
              <a:t>could be easily framed to describe necessary improvements in your own community and region that would be worth collaborating towards. </a:t>
            </a:r>
          </a:p>
          <a:p>
            <a:r>
              <a:rPr lang="en-IE" dirty="0">
                <a:latin typeface="medium-content-serif-font"/>
              </a:rPr>
              <a:t>Let’s look at the goals once again before we start exploring opportunities and trends for regeneration.</a:t>
            </a:r>
            <a:endParaRPr lang="en-IE" dirty="0"/>
          </a:p>
        </p:txBody>
      </p:sp>
      <p:pic>
        <p:nvPicPr>
          <p:cNvPr id="6" name="Picture Placeholder 5" descr="A picture containing object, bubble, sitting, blue&#10;&#10;Description automatically generated">
            <a:extLst>
              <a:ext uri="{FF2B5EF4-FFF2-40B4-BE49-F238E27FC236}">
                <a16:creationId xmlns:a16="http://schemas.microsoft.com/office/drawing/2014/main" id="{0260072C-6621-46F3-BF95-A7C905BDB2D9}"/>
              </a:ext>
            </a:extLst>
          </p:cNvPr>
          <p:cNvPicPr>
            <a:picLocks noGrp="1" noChangeAspect="1"/>
          </p:cNvPicPr>
          <p:nvPr>
            <p:ph type="pic" sz="quarter" idx="21"/>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
        <p:nvSpPr>
          <p:cNvPr id="4" name="Text Placeholder 3">
            <a:extLst>
              <a:ext uri="{FF2B5EF4-FFF2-40B4-BE49-F238E27FC236}">
                <a16:creationId xmlns:a16="http://schemas.microsoft.com/office/drawing/2014/main" id="{E6ABCA2B-935B-448C-9252-CB2A2E1DAE3A}"/>
              </a:ext>
            </a:extLst>
          </p:cNvPr>
          <p:cNvSpPr>
            <a:spLocks noGrp="1"/>
          </p:cNvSpPr>
          <p:nvPr>
            <p:ph type="body" sz="quarter" idx="22"/>
          </p:nvPr>
        </p:nvSpPr>
        <p:spPr>
          <a:xfrm>
            <a:off x="5457910" y="277823"/>
            <a:ext cx="6243553" cy="1215138"/>
          </a:xfrm>
        </p:spPr>
        <p:txBody>
          <a:bodyPr>
            <a:normAutofit/>
          </a:bodyPr>
          <a:lstStyle/>
          <a:p>
            <a:r>
              <a:rPr lang="en-IE" dirty="0"/>
              <a:t>Why regenerate?</a:t>
            </a:r>
          </a:p>
          <a:p>
            <a:r>
              <a:rPr lang="en-IE" dirty="0"/>
              <a:t> There is no planet B!</a:t>
            </a:r>
          </a:p>
        </p:txBody>
      </p:sp>
    </p:spTree>
    <p:extLst>
      <p:ext uri="{BB962C8B-B14F-4D97-AF65-F5344CB8AC3E}">
        <p14:creationId xmlns:p14="http://schemas.microsoft.com/office/powerpoint/2010/main" val="1984742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A010A426-F059-407A-B630-30519B6285AE}"/>
              </a:ext>
            </a:extLst>
          </p:cNvPr>
          <p:cNvSpPr txBox="1">
            <a:spLocks/>
          </p:cNvSpPr>
          <p:nvPr/>
        </p:nvSpPr>
        <p:spPr>
          <a:xfrm>
            <a:off x="3926859" y="1041023"/>
            <a:ext cx="3920492" cy="5816977"/>
          </a:xfrm>
          <a:prstGeom prst="rect">
            <a:avLst/>
          </a:prstGeom>
          <a:solidFill>
            <a:srgbClr val="7F4182"/>
          </a:solidFill>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IE" dirty="0">
                <a:solidFill>
                  <a:schemeClr val="bg1"/>
                </a:solidFill>
              </a:rPr>
              <a:t>SOCIAL</a:t>
            </a:r>
          </a:p>
          <a:p>
            <a:pPr marL="342900" indent="-342900">
              <a:buFont typeface="Arial" panose="020B0604020202020204" pitchFamily="34" charset="0"/>
              <a:buChar char="•"/>
            </a:pPr>
            <a:endParaRPr lang="en-IE" dirty="0">
              <a:solidFill>
                <a:schemeClr val="bg1"/>
              </a:solidFill>
            </a:endParaRPr>
          </a:p>
          <a:p>
            <a:pPr marL="342900" indent="-342900">
              <a:buFont typeface="Arial" panose="020B0604020202020204" pitchFamily="34" charset="0"/>
              <a:buChar char="•"/>
            </a:pPr>
            <a:endParaRPr lang="en-IE" dirty="0">
              <a:solidFill>
                <a:schemeClr val="bg1"/>
              </a:solidFill>
            </a:endParaRPr>
          </a:p>
        </p:txBody>
      </p:sp>
      <p:sp>
        <p:nvSpPr>
          <p:cNvPr id="5" name="TextBox 4">
            <a:extLst>
              <a:ext uri="{FF2B5EF4-FFF2-40B4-BE49-F238E27FC236}">
                <a16:creationId xmlns:a16="http://schemas.microsoft.com/office/drawing/2014/main" id="{6A12CE36-5402-4298-8B1A-D62314DF3CC8}"/>
              </a:ext>
            </a:extLst>
          </p:cNvPr>
          <p:cNvSpPr txBox="1"/>
          <p:nvPr/>
        </p:nvSpPr>
        <p:spPr>
          <a:xfrm>
            <a:off x="7840719" y="1041023"/>
            <a:ext cx="4351281" cy="5816977"/>
          </a:xfrm>
          <a:prstGeom prst="rect">
            <a:avLst/>
          </a:prstGeom>
          <a:solidFill>
            <a:srgbClr val="AB5AB0"/>
          </a:solidFill>
        </p:spPr>
        <p:txBody>
          <a:bodyPr wrap="square" rtlCol="0">
            <a:spAutoFit/>
          </a:bodyPr>
          <a:lstStyle/>
          <a:p>
            <a:pPr algn="ctr"/>
            <a:r>
              <a:rPr lang="en-IE" sz="3600" dirty="0">
                <a:solidFill>
                  <a:schemeClr val="bg1"/>
                </a:solidFill>
              </a:rPr>
              <a:t>ENVIRONMENTAL</a:t>
            </a:r>
          </a:p>
          <a:p>
            <a:pPr algn="ctr"/>
            <a:endParaRPr lang="en-IE" sz="3600" dirty="0">
              <a:solidFill>
                <a:schemeClr val="bg1"/>
              </a:solidFill>
            </a:endParaRPr>
          </a:p>
          <a:p>
            <a:pPr algn="ctr"/>
            <a:endParaRPr lang="en-IE" sz="3600" dirty="0">
              <a:solidFill>
                <a:schemeClr val="bg1"/>
              </a:solidFill>
            </a:endParaRPr>
          </a:p>
          <a:p>
            <a:pPr algn="ctr"/>
            <a:endParaRPr lang="en-IE" sz="3600" dirty="0">
              <a:solidFill>
                <a:schemeClr val="bg1"/>
              </a:solidFill>
            </a:endParaRPr>
          </a:p>
          <a:p>
            <a:pPr algn="ctr"/>
            <a:endParaRPr lang="en-IE" sz="3600" dirty="0">
              <a:solidFill>
                <a:schemeClr val="bg1"/>
              </a:solidFill>
            </a:endParaRPr>
          </a:p>
          <a:p>
            <a:pPr algn="ctr"/>
            <a:endParaRPr lang="en-IE" sz="3600" dirty="0">
              <a:solidFill>
                <a:schemeClr val="bg1"/>
              </a:solidFill>
            </a:endParaRPr>
          </a:p>
          <a:p>
            <a:pPr algn="ctr"/>
            <a:endParaRPr lang="en-IE" sz="3600" dirty="0">
              <a:solidFill>
                <a:schemeClr val="bg1"/>
              </a:solidFill>
            </a:endParaRPr>
          </a:p>
          <a:p>
            <a:pPr algn="ctr"/>
            <a:endParaRPr lang="en-IE" sz="3600" dirty="0">
              <a:solidFill>
                <a:schemeClr val="bg1"/>
              </a:solidFill>
            </a:endParaRPr>
          </a:p>
          <a:p>
            <a:pPr algn="ctr"/>
            <a:endParaRPr lang="en-IE" sz="3600" dirty="0">
              <a:solidFill>
                <a:schemeClr val="bg1"/>
              </a:solidFill>
            </a:endParaRPr>
          </a:p>
          <a:p>
            <a:pPr algn="ctr"/>
            <a:br>
              <a:rPr lang="en-IE" sz="2400" dirty="0">
                <a:solidFill>
                  <a:schemeClr val="bg1"/>
                </a:solidFill>
              </a:rPr>
            </a:br>
            <a:endParaRPr lang="en-IE" sz="2400" dirty="0">
              <a:solidFill>
                <a:schemeClr val="bg1"/>
              </a:solidFill>
            </a:endParaRPr>
          </a:p>
        </p:txBody>
      </p:sp>
      <p:sp>
        <p:nvSpPr>
          <p:cNvPr id="6" name="Text Placeholder 1">
            <a:extLst>
              <a:ext uri="{FF2B5EF4-FFF2-40B4-BE49-F238E27FC236}">
                <a16:creationId xmlns:a16="http://schemas.microsoft.com/office/drawing/2014/main" id="{4B681870-A9A0-43C3-BAEB-ED9008CB2601}"/>
              </a:ext>
            </a:extLst>
          </p:cNvPr>
          <p:cNvSpPr txBox="1">
            <a:spLocks/>
          </p:cNvSpPr>
          <p:nvPr/>
        </p:nvSpPr>
        <p:spPr>
          <a:xfrm>
            <a:off x="0" y="240624"/>
            <a:ext cx="12120880" cy="1379305"/>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sz="3400" dirty="0">
                <a:solidFill>
                  <a:srgbClr val="7F4182"/>
                </a:solidFill>
              </a:rPr>
              <a:t>How the SDGs break down across our key regeneration headings ..</a:t>
            </a:r>
          </a:p>
        </p:txBody>
      </p:sp>
      <p:pic>
        <p:nvPicPr>
          <p:cNvPr id="7" name="Picture 6">
            <a:extLst>
              <a:ext uri="{FF2B5EF4-FFF2-40B4-BE49-F238E27FC236}">
                <a16:creationId xmlns:a16="http://schemas.microsoft.com/office/drawing/2014/main" id="{E6A95418-3027-4EA7-9DD8-EF0B35B9FA8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80203" y="1690941"/>
            <a:ext cx="3407173" cy="5167059"/>
          </a:xfrm>
          <a:prstGeom prst="rect">
            <a:avLst/>
          </a:prstGeom>
        </p:spPr>
      </p:pic>
      <p:pic>
        <p:nvPicPr>
          <p:cNvPr id="8" name="Picture 7">
            <a:extLst>
              <a:ext uri="{FF2B5EF4-FFF2-40B4-BE49-F238E27FC236}">
                <a16:creationId xmlns:a16="http://schemas.microsoft.com/office/drawing/2014/main" id="{91168164-E51D-4377-A615-0C19B9C112B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28659" y="1707630"/>
            <a:ext cx="3432552" cy="5146748"/>
          </a:xfrm>
          <a:prstGeom prst="rect">
            <a:avLst/>
          </a:prstGeom>
        </p:spPr>
      </p:pic>
      <p:sp>
        <p:nvSpPr>
          <p:cNvPr id="3" name="Text Placeholder 2">
            <a:extLst>
              <a:ext uri="{FF2B5EF4-FFF2-40B4-BE49-F238E27FC236}">
                <a16:creationId xmlns:a16="http://schemas.microsoft.com/office/drawing/2014/main" id="{CF827C2B-7027-4A6E-BF93-C6492BED03B5}"/>
              </a:ext>
            </a:extLst>
          </p:cNvPr>
          <p:cNvSpPr txBox="1">
            <a:spLocks/>
          </p:cNvSpPr>
          <p:nvPr/>
        </p:nvSpPr>
        <p:spPr>
          <a:xfrm>
            <a:off x="0" y="1060818"/>
            <a:ext cx="3920227" cy="5816976"/>
          </a:xfrm>
          <a:prstGeom prst="rect">
            <a:avLst/>
          </a:prstGeom>
          <a:solidFill>
            <a:srgbClr val="68BBAF"/>
          </a:solidFill>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IE" dirty="0">
                <a:solidFill>
                  <a:schemeClr val="bg1"/>
                </a:solidFill>
              </a:rPr>
              <a:t>ECONOMIC</a:t>
            </a:r>
          </a:p>
          <a:p>
            <a:pPr algn="ctr"/>
            <a:endParaRPr lang="en-IE" dirty="0">
              <a:solidFill>
                <a:schemeClr val="bg1"/>
              </a:solidFill>
            </a:endParaRPr>
          </a:p>
          <a:p>
            <a:pPr algn="ctr"/>
            <a:endParaRPr lang="en-IE" dirty="0">
              <a:solidFill>
                <a:schemeClr val="bg1"/>
              </a:solidFill>
            </a:endParaRPr>
          </a:p>
          <a:p>
            <a:pPr algn="ctr"/>
            <a:endParaRPr lang="en-IE" dirty="0">
              <a:solidFill>
                <a:schemeClr val="bg1"/>
              </a:solidFill>
            </a:endParaRPr>
          </a:p>
          <a:p>
            <a:pPr algn="ctr"/>
            <a:endParaRPr lang="en-IE" dirty="0">
              <a:solidFill>
                <a:schemeClr val="bg1"/>
              </a:solidFill>
            </a:endParaRPr>
          </a:p>
          <a:p>
            <a:pPr algn="ctr"/>
            <a:endParaRPr lang="en-IE" dirty="0">
              <a:solidFill>
                <a:schemeClr val="bg1"/>
              </a:solidFill>
            </a:endParaRPr>
          </a:p>
          <a:p>
            <a:pPr algn="ctr"/>
            <a:endParaRPr lang="en-IE" dirty="0">
              <a:solidFill>
                <a:schemeClr val="bg1"/>
              </a:solidFill>
            </a:endParaRPr>
          </a:p>
          <a:p>
            <a:pPr algn="ctr"/>
            <a:endParaRPr lang="en-IE" dirty="0">
              <a:solidFill>
                <a:schemeClr val="bg1"/>
              </a:solidFill>
            </a:endParaRPr>
          </a:p>
          <a:p>
            <a:endParaRPr lang="en-IE" dirty="0">
              <a:solidFill>
                <a:schemeClr val="bg1"/>
              </a:solidFill>
            </a:endParaRPr>
          </a:p>
        </p:txBody>
      </p:sp>
      <p:pic>
        <p:nvPicPr>
          <p:cNvPr id="9" name="Picture 8">
            <a:extLst>
              <a:ext uri="{FF2B5EF4-FFF2-40B4-BE49-F238E27FC236}">
                <a16:creationId xmlns:a16="http://schemas.microsoft.com/office/drawing/2014/main" id="{DA5D9679-27CC-42EB-83D1-790FC0FEA23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1709" y="1665590"/>
            <a:ext cx="3437705" cy="5192410"/>
          </a:xfrm>
          <a:prstGeom prst="rect">
            <a:avLst/>
          </a:prstGeom>
        </p:spPr>
      </p:pic>
    </p:spTree>
    <p:extLst>
      <p:ext uri="{BB962C8B-B14F-4D97-AF65-F5344CB8AC3E}">
        <p14:creationId xmlns:p14="http://schemas.microsoft.com/office/powerpoint/2010/main" val="36520029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A23AD3D3BDD5141A742D12FBEA8ABB9" ma:contentTypeVersion="2" ma:contentTypeDescription="Create a new document." ma:contentTypeScope="" ma:versionID="99978640ade6b93389afe079b855ff67">
  <xsd:schema xmlns:xsd="http://www.w3.org/2001/XMLSchema" xmlns:xs="http://www.w3.org/2001/XMLSchema" xmlns:p="http://schemas.microsoft.com/office/2006/metadata/properties" xmlns:ns3="f71b00c0-2269-4ecd-a545-42573fd35c0e" targetNamespace="http://schemas.microsoft.com/office/2006/metadata/properties" ma:root="true" ma:fieldsID="eefc2c0bb3c34d342250354baba9a2a0" ns3:_="">
    <xsd:import namespace="f71b00c0-2269-4ecd-a545-42573fd35c0e"/>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1b00c0-2269-4ecd-a545-42573fd35c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82B8842-93E7-4BF7-8ABC-5794B03F3298}">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f71b00c0-2269-4ecd-a545-42573fd35c0e"/>
    <ds:schemaRef ds:uri="http://www.w3.org/XML/1998/namespace"/>
    <ds:schemaRef ds:uri="http://purl.org/dc/dcmitype/"/>
  </ds:schemaRefs>
</ds:datastoreItem>
</file>

<file path=customXml/itemProps2.xml><?xml version="1.0" encoding="utf-8"?>
<ds:datastoreItem xmlns:ds="http://schemas.openxmlformats.org/officeDocument/2006/customXml" ds:itemID="{5F69C454-1CCF-4FB8-953C-3AD49BB56BF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1b00c0-2269-4ecd-a545-42573fd35c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A55DAEC-7A61-478A-A467-C7C08A2EB22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2824</TotalTime>
  <Words>6707</Words>
  <Application>Microsoft Office PowerPoint</Application>
  <PresentationFormat>Widescreen</PresentationFormat>
  <Paragraphs>376</Paragraphs>
  <Slides>70</Slides>
  <Notes>0</Notes>
  <HiddenSlides>0</HiddenSlides>
  <MMClips>6</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70</vt:i4>
      </vt:variant>
    </vt:vector>
  </HeadingPairs>
  <TitlesOfParts>
    <vt:vector size="85" baseType="lpstr">
      <vt:lpstr>Arial</vt:lpstr>
      <vt:lpstr>Arial Rounded MT</vt:lpstr>
      <vt:lpstr>Arial Rounded MT Bold</vt:lpstr>
      <vt:lpstr>Calibri</vt:lpstr>
      <vt:lpstr>Calibri Light</vt:lpstr>
      <vt:lpstr>Guardian Egyptian</vt:lpstr>
      <vt:lpstr>Lato</vt:lpstr>
      <vt:lpstr>medium-content-serif-font</vt:lpstr>
      <vt:lpstr>Merriweather Sans</vt:lpstr>
      <vt:lpstr>Montserrat</vt:lpstr>
      <vt:lpstr>Poppins</vt:lpstr>
      <vt:lpstr>Quattrocento Sans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Grace Roche</dc:creator>
  <cp:lastModifiedBy>Grace Lyons</cp:lastModifiedBy>
  <cp:revision>85</cp:revision>
  <dcterms:created xsi:type="dcterms:W3CDTF">2020-09-15T12:55:49Z</dcterms:created>
  <dcterms:modified xsi:type="dcterms:W3CDTF">2020-12-01T19:00:54Z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0x0101005A23AD3D3BDD5141A742D12FBEA8ABB9</vt:lpwstr>
  </property>
</Properties>
</file>