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0"/>
  </p:notesMasterIdLst>
  <p:handoutMasterIdLst>
    <p:handoutMasterId r:id="rId81"/>
  </p:handoutMasterIdLst>
  <p:sldIdLst>
    <p:sldId id="310" r:id="rId2"/>
    <p:sldId id="316" r:id="rId3"/>
    <p:sldId id="520" r:id="rId4"/>
    <p:sldId id="437" r:id="rId5"/>
    <p:sldId id="495" r:id="rId6"/>
    <p:sldId id="497" r:id="rId7"/>
    <p:sldId id="362" r:id="rId8"/>
    <p:sldId id="522" r:id="rId9"/>
    <p:sldId id="391" r:id="rId10"/>
    <p:sldId id="531" r:id="rId11"/>
    <p:sldId id="419" r:id="rId12"/>
    <p:sldId id="413" r:id="rId13"/>
    <p:sldId id="324" r:id="rId14"/>
    <p:sldId id="412" r:id="rId15"/>
    <p:sldId id="410" r:id="rId16"/>
    <p:sldId id="323" r:id="rId17"/>
    <p:sldId id="414" r:id="rId18"/>
    <p:sldId id="421" r:id="rId19"/>
    <p:sldId id="498" r:id="rId20"/>
    <p:sldId id="500" r:id="rId21"/>
    <p:sldId id="499" r:id="rId22"/>
    <p:sldId id="325" r:id="rId23"/>
    <p:sldId id="411" r:id="rId24"/>
    <p:sldId id="513" r:id="rId25"/>
    <p:sldId id="318" r:id="rId26"/>
    <p:sldId id="417" r:id="rId27"/>
    <p:sldId id="422" r:id="rId28"/>
    <p:sldId id="501" r:id="rId29"/>
    <p:sldId id="504" r:id="rId30"/>
    <p:sldId id="510" r:id="rId31"/>
    <p:sldId id="429" r:id="rId32"/>
    <p:sldId id="503" r:id="rId33"/>
    <p:sldId id="529" r:id="rId34"/>
    <p:sldId id="511" r:id="rId35"/>
    <p:sldId id="544" r:id="rId36"/>
    <p:sldId id="533" r:id="rId37"/>
    <p:sldId id="423" r:id="rId38"/>
    <p:sldId id="425" r:id="rId39"/>
    <p:sldId id="322" r:id="rId40"/>
    <p:sldId id="432" r:id="rId41"/>
    <p:sldId id="526" r:id="rId42"/>
    <p:sldId id="433" r:id="rId43"/>
    <p:sldId id="527" r:id="rId44"/>
    <p:sldId id="434" r:id="rId45"/>
    <p:sldId id="528" r:id="rId46"/>
    <p:sldId id="539" r:id="rId47"/>
    <p:sldId id="507" r:id="rId48"/>
    <p:sldId id="367" r:id="rId49"/>
    <p:sldId id="540" r:id="rId50"/>
    <p:sldId id="365" r:id="rId51"/>
    <p:sldId id="542" r:id="rId52"/>
    <p:sldId id="532" r:id="rId53"/>
    <p:sldId id="537" r:id="rId54"/>
    <p:sldId id="535" r:id="rId55"/>
    <p:sldId id="514" r:id="rId56"/>
    <p:sldId id="405" r:id="rId57"/>
    <p:sldId id="523" r:id="rId58"/>
    <p:sldId id="554" r:id="rId59"/>
    <p:sldId id="395" r:id="rId60"/>
    <p:sldId id="543" r:id="rId61"/>
    <p:sldId id="409" r:id="rId62"/>
    <p:sldId id="546" r:id="rId63"/>
    <p:sldId id="545" r:id="rId64"/>
    <p:sldId id="547" r:id="rId65"/>
    <p:sldId id="321" r:id="rId66"/>
    <p:sldId id="548" r:id="rId67"/>
    <p:sldId id="549" r:id="rId68"/>
    <p:sldId id="558" r:id="rId69"/>
    <p:sldId id="551" r:id="rId70"/>
    <p:sldId id="368" r:id="rId71"/>
    <p:sldId id="369" r:id="rId72"/>
    <p:sldId id="400" r:id="rId73"/>
    <p:sldId id="556" r:id="rId74"/>
    <p:sldId id="557" r:id="rId75"/>
    <p:sldId id="363" r:id="rId76"/>
    <p:sldId id="436" r:id="rId77"/>
    <p:sldId id="519" r:id="rId78"/>
    <p:sldId id="309"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rla Casey" initials="OC" lastIdx="15" clrIdx="0">
    <p:extLst>
      <p:ext uri="{19B8F6BF-5375-455C-9EA6-DF929625EA0E}">
        <p15:presenceInfo xmlns:p15="http://schemas.microsoft.com/office/powerpoint/2012/main" userId="S::orla@momentumconsulting.ie::ee9f56f0-43a2-47ae-a5b8-d4a7d2f5cec3" providerId="AD"/>
      </p:ext>
    </p:extLst>
  </p:cmAuthor>
  <p:cmAuthor id="2" name="Grace Roche" initials="GR" lastIdx="1" clrIdx="1">
    <p:extLst>
      <p:ext uri="{19B8F6BF-5375-455C-9EA6-DF929625EA0E}">
        <p15:presenceInfo xmlns:p15="http://schemas.microsoft.com/office/powerpoint/2012/main" userId="Grace Roche" providerId="None"/>
      </p:ext>
    </p:extLst>
  </p:cmAuthor>
  <p:cmAuthor id="3" name="Grace Lyons" initials="GL" lastIdx="13" clrIdx="2">
    <p:extLst>
      <p:ext uri="{19B8F6BF-5375-455C-9EA6-DF929625EA0E}">
        <p15:presenceInfo xmlns:p15="http://schemas.microsoft.com/office/powerpoint/2012/main" userId="b64fb77dec8691c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6E6C"/>
    <a:srgbClr val="BA0A94"/>
    <a:srgbClr val="AB5AB0"/>
    <a:srgbClr val="68BBAF"/>
    <a:srgbClr val="7F4182"/>
    <a:srgbClr val="4852A4"/>
    <a:srgbClr val="A3CEC2"/>
    <a:srgbClr val="E5CCE6"/>
    <a:srgbClr val="161741"/>
    <a:srgbClr val="392E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83" autoAdjust="0"/>
    <p:restoredTop sz="92024" autoAdjust="0"/>
  </p:normalViewPr>
  <p:slideViewPr>
    <p:cSldViewPr snapToGrid="0" snapToObjects="1">
      <p:cViewPr varScale="1">
        <p:scale>
          <a:sx n="63" d="100"/>
          <a:sy n="63" d="100"/>
        </p:scale>
        <p:origin x="564" y="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30425103" d="1525878906"/>
        <a:sy n="730425103" d="1525878906"/>
      </p:scale>
      <p:origin x="0" y="-9933"/>
    </p:cViewPr>
  </p:sorterViewPr>
  <p:notesViewPr>
    <p:cSldViewPr snapToGrid="0" snapToObjects="1">
      <p:cViewPr varScale="1">
        <p:scale>
          <a:sx n="87" d="100"/>
          <a:sy n="87" d="100"/>
        </p:scale>
        <p:origin x="3904"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0" i="0" u="none" strike="noStrike" kern="1200" spc="70" baseline="0">
                <a:solidFill>
                  <a:schemeClr val="dk1">
                    <a:lumMod val="50000"/>
                    <a:lumOff val="50000"/>
                  </a:schemeClr>
                </a:solidFill>
                <a:latin typeface="+mn-lt"/>
                <a:ea typeface="+mn-ea"/>
                <a:cs typeface="+mn-cs"/>
              </a:defRPr>
            </a:pPr>
            <a:r>
              <a:rPr lang="en-IE" sz="2800" dirty="0"/>
              <a:t>Our Community Development Strengths </a:t>
            </a:r>
          </a:p>
          <a:p>
            <a:pPr>
              <a:defRPr/>
            </a:pPr>
            <a:r>
              <a:rPr lang="en-IE" sz="2800" dirty="0"/>
              <a:t>20 Year Review</a:t>
            </a:r>
          </a:p>
        </c:rich>
      </c:tx>
      <c:layout>
        <c:manualLayout>
          <c:xMode val="edge"/>
          <c:yMode val="edge"/>
          <c:x val="0.21975430500386978"/>
          <c:y val="1.8277311428276745E-2"/>
        </c:manualLayout>
      </c:layout>
      <c:overlay val="0"/>
      <c:spPr>
        <a:noFill/>
        <a:ln>
          <a:noFill/>
        </a:ln>
        <a:effectLst/>
      </c:spPr>
      <c:txPr>
        <a:bodyPr rot="0" spcFirstLastPara="1" vertOverflow="ellipsis" vert="horz" wrap="square" anchor="ctr" anchorCtr="1"/>
        <a:lstStyle/>
        <a:p>
          <a:pPr>
            <a:defRPr sz="2128" b="0" i="0" u="none" strike="noStrike" kern="1200" spc="70" baseline="0">
              <a:solidFill>
                <a:schemeClr val="dk1">
                  <a:lumMod val="50000"/>
                  <a:lumOff val="50000"/>
                </a:schemeClr>
              </a:solidFill>
              <a:latin typeface="+mn-lt"/>
              <a:ea typeface="+mn-ea"/>
              <a:cs typeface="+mn-cs"/>
            </a:defRPr>
          </a:pPr>
          <a:endParaRPr lang="en-US"/>
        </a:p>
      </c:txPr>
    </c:title>
    <c:autoTitleDeleted val="0"/>
    <c:plotArea>
      <c:layout/>
      <c:radarChart>
        <c:radarStyle val="filled"/>
        <c:varyColors val="0"/>
        <c:ser>
          <c:idx val="0"/>
          <c:order val="0"/>
          <c:tx>
            <c:strRef>
              <c:f>Sheet1!$B$1</c:f>
              <c:strCache>
                <c:ptCount val="1"/>
                <c:pt idx="0">
                  <c:v>Social</c:v>
                </c:pt>
              </c:strCache>
            </c:strRef>
          </c:tx>
          <c:spPr>
            <a:gradFill flip="none" rotWithShape="1">
              <a:gsLst>
                <a:gs pos="0">
                  <a:srgbClr val="7F4182">
                    <a:tint val="66000"/>
                    <a:satMod val="160000"/>
                  </a:srgbClr>
                </a:gs>
                <a:gs pos="50000">
                  <a:srgbClr val="7F4182">
                    <a:tint val="44500"/>
                    <a:satMod val="160000"/>
                  </a:srgbClr>
                </a:gs>
                <a:gs pos="100000">
                  <a:srgbClr val="7F4182">
                    <a:tint val="23500"/>
                    <a:satMod val="160000"/>
                  </a:srgbClr>
                </a:gs>
              </a:gsLst>
              <a:path path="circle">
                <a:fillToRect t="100000" r="100000"/>
              </a:path>
              <a:tileRect l="-100000" b="-100000"/>
            </a:gradFill>
            <a:ln w="50800">
              <a:solidFill>
                <a:srgbClr val="7F4182"/>
              </a:solidFill>
            </a:ln>
            <a:effectLst/>
          </c:spPr>
          <c:cat>
            <c:numRef>
              <c:f>Sheet1!$A$2:$A$8</c:f>
              <c:numCache>
                <c:formatCode>m/d/yyyy</c:formatCode>
                <c:ptCount val="7"/>
                <c:pt idx="0">
                  <c:v>32874</c:v>
                </c:pt>
                <c:pt idx="1">
                  <c:v>34700</c:v>
                </c:pt>
                <c:pt idx="2">
                  <c:v>36526</c:v>
                </c:pt>
                <c:pt idx="3">
                  <c:v>38353</c:v>
                </c:pt>
                <c:pt idx="4">
                  <c:v>40179</c:v>
                </c:pt>
                <c:pt idx="5">
                  <c:v>42005</c:v>
                </c:pt>
                <c:pt idx="6">
                  <c:v>43831</c:v>
                </c:pt>
              </c:numCache>
            </c:numRef>
          </c:cat>
          <c:val>
            <c:numRef>
              <c:f>Sheet1!$B$2:$B$8</c:f>
              <c:numCache>
                <c:formatCode>General</c:formatCode>
                <c:ptCount val="7"/>
                <c:pt idx="0">
                  <c:v>4</c:v>
                </c:pt>
                <c:pt idx="1">
                  <c:v>5</c:v>
                </c:pt>
                <c:pt idx="2">
                  <c:v>5</c:v>
                </c:pt>
                <c:pt idx="3">
                  <c:v>7</c:v>
                </c:pt>
                <c:pt idx="4">
                  <c:v>6</c:v>
                </c:pt>
                <c:pt idx="5">
                  <c:v>7</c:v>
                </c:pt>
                <c:pt idx="6">
                  <c:v>8</c:v>
                </c:pt>
              </c:numCache>
            </c:numRef>
          </c:val>
          <c:extLst>
            <c:ext xmlns:c16="http://schemas.microsoft.com/office/drawing/2014/chart" uri="{C3380CC4-5D6E-409C-BE32-E72D297353CC}">
              <c16:uniqueId val="{00000000-BB7B-41C6-BF95-9750177B6A81}"/>
            </c:ext>
          </c:extLst>
        </c:ser>
        <c:ser>
          <c:idx val="1"/>
          <c:order val="1"/>
          <c:tx>
            <c:strRef>
              <c:f>Sheet1!$C$1</c:f>
              <c:strCache>
                <c:ptCount val="1"/>
                <c:pt idx="0">
                  <c:v>Economic</c:v>
                </c:pt>
              </c:strCache>
            </c:strRef>
          </c:tx>
          <c:spPr>
            <a:gradFill flip="none" rotWithShape="1">
              <a:gsLst>
                <a:gs pos="0">
                  <a:srgbClr val="68BBAF">
                    <a:tint val="66000"/>
                    <a:satMod val="160000"/>
                  </a:srgbClr>
                </a:gs>
                <a:gs pos="50000">
                  <a:srgbClr val="68BBAF">
                    <a:tint val="44500"/>
                    <a:satMod val="160000"/>
                  </a:srgbClr>
                </a:gs>
                <a:gs pos="100000">
                  <a:srgbClr val="68BBAF">
                    <a:tint val="23500"/>
                    <a:satMod val="160000"/>
                  </a:srgbClr>
                </a:gs>
              </a:gsLst>
              <a:lin ang="2700000" scaled="1"/>
              <a:tileRect/>
            </a:gradFill>
            <a:ln w="50800">
              <a:solidFill>
                <a:srgbClr val="68BBAF"/>
              </a:solidFill>
            </a:ln>
            <a:effectLst/>
          </c:spPr>
          <c:cat>
            <c:numRef>
              <c:f>Sheet1!$A$2:$A$8</c:f>
              <c:numCache>
                <c:formatCode>m/d/yyyy</c:formatCode>
                <c:ptCount val="7"/>
                <c:pt idx="0">
                  <c:v>32874</c:v>
                </c:pt>
                <c:pt idx="1">
                  <c:v>34700</c:v>
                </c:pt>
                <c:pt idx="2">
                  <c:v>36526</c:v>
                </c:pt>
                <c:pt idx="3">
                  <c:v>38353</c:v>
                </c:pt>
                <c:pt idx="4">
                  <c:v>40179</c:v>
                </c:pt>
                <c:pt idx="5">
                  <c:v>42005</c:v>
                </c:pt>
                <c:pt idx="6">
                  <c:v>43831</c:v>
                </c:pt>
              </c:numCache>
            </c:numRef>
          </c:cat>
          <c:val>
            <c:numRef>
              <c:f>Sheet1!$C$2:$C$8</c:f>
              <c:numCache>
                <c:formatCode>General</c:formatCode>
                <c:ptCount val="7"/>
                <c:pt idx="0">
                  <c:v>2</c:v>
                </c:pt>
                <c:pt idx="1">
                  <c:v>5</c:v>
                </c:pt>
                <c:pt idx="2">
                  <c:v>5</c:v>
                </c:pt>
                <c:pt idx="3">
                  <c:v>5</c:v>
                </c:pt>
                <c:pt idx="4">
                  <c:v>6</c:v>
                </c:pt>
                <c:pt idx="5">
                  <c:v>6</c:v>
                </c:pt>
                <c:pt idx="6">
                  <c:v>7</c:v>
                </c:pt>
              </c:numCache>
            </c:numRef>
          </c:val>
          <c:extLst>
            <c:ext xmlns:c16="http://schemas.microsoft.com/office/drawing/2014/chart" uri="{C3380CC4-5D6E-409C-BE32-E72D297353CC}">
              <c16:uniqueId val="{00000001-BB7B-41C6-BF95-9750177B6A81}"/>
            </c:ext>
          </c:extLst>
        </c:ser>
        <c:ser>
          <c:idx val="2"/>
          <c:order val="2"/>
          <c:tx>
            <c:strRef>
              <c:f>Sheet1!$D$1</c:f>
              <c:strCache>
                <c:ptCount val="1"/>
                <c:pt idx="0">
                  <c:v>Environmental</c:v>
                </c:pt>
              </c:strCache>
            </c:strRef>
          </c:tx>
          <c:spPr>
            <a:gradFill flip="none" rotWithShape="1">
              <a:gsLst>
                <a:gs pos="0">
                  <a:srgbClr val="AB5AB0">
                    <a:tint val="66000"/>
                    <a:satMod val="160000"/>
                  </a:srgbClr>
                </a:gs>
                <a:gs pos="50000">
                  <a:srgbClr val="AB5AB0">
                    <a:tint val="44500"/>
                    <a:satMod val="160000"/>
                  </a:srgbClr>
                </a:gs>
                <a:gs pos="100000">
                  <a:srgbClr val="AB5AB0">
                    <a:tint val="23500"/>
                    <a:satMod val="160000"/>
                  </a:srgbClr>
                </a:gs>
              </a:gsLst>
              <a:lin ang="2700000" scaled="1"/>
              <a:tileRect/>
            </a:gradFill>
            <a:ln w="50800">
              <a:solidFill>
                <a:srgbClr val="AB5AB0"/>
              </a:solidFill>
            </a:ln>
            <a:effectLst/>
          </c:spPr>
          <c:cat>
            <c:numRef>
              <c:f>Sheet1!$A$2:$A$8</c:f>
              <c:numCache>
                <c:formatCode>m/d/yyyy</c:formatCode>
                <c:ptCount val="7"/>
                <c:pt idx="0">
                  <c:v>32874</c:v>
                </c:pt>
                <c:pt idx="1">
                  <c:v>34700</c:v>
                </c:pt>
                <c:pt idx="2">
                  <c:v>36526</c:v>
                </c:pt>
                <c:pt idx="3">
                  <c:v>38353</c:v>
                </c:pt>
                <c:pt idx="4">
                  <c:v>40179</c:v>
                </c:pt>
                <c:pt idx="5">
                  <c:v>42005</c:v>
                </c:pt>
                <c:pt idx="6">
                  <c:v>43831</c:v>
                </c:pt>
              </c:numCache>
            </c:numRef>
          </c:cat>
          <c:val>
            <c:numRef>
              <c:f>Sheet1!$D$2:$D$8</c:f>
              <c:numCache>
                <c:formatCode>General</c:formatCode>
                <c:ptCount val="7"/>
                <c:pt idx="0">
                  <c:v>3</c:v>
                </c:pt>
                <c:pt idx="1">
                  <c:v>3</c:v>
                </c:pt>
                <c:pt idx="2">
                  <c:v>4</c:v>
                </c:pt>
                <c:pt idx="3">
                  <c:v>3</c:v>
                </c:pt>
                <c:pt idx="4">
                  <c:v>3</c:v>
                </c:pt>
                <c:pt idx="5">
                  <c:v>4</c:v>
                </c:pt>
                <c:pt idx="6">
                  <c:v>5</c:v>
                </c:pt>
              </c:numCache>
            </c:numRef>
          </c:val>
          <c:extLst>
            <c:ext xmlns:c16="http://schemas.microsoft.com/office/drawing/2014/chart" uri="{C3380CC4-5D6E-409C-BE32-E72D297353CC}">
              <c16:uniqueId val="{00000003-BB7B-41C6-BF95-9750177B6A81}"/>
            </c:ext>
          </c:extLst>
        </c:ser>
        <c:dLbls>
          <c:showLegendKey val="0"/>
          <c:showVal val="0"/>
          <c:showCatName val="0"/>
          <c:showSerName val="0"/>
          <c:showPercent val="0"/>
          <c:showBubbleSize val="0"/>
        </c:dLbls>
        <c:axId val="427056384"/>
        <c:axId val="427057696"/>
      </c:radarChart>
      <c:catAx>
        <c:axId val="427056384"/>
        <c:scaling>
          <c:orientation val="minMax"/>
        </c:scaling>
        <c:delete val="0"/>
        <c:axPos val="b"/>
        <c:numFmt formatCode="m/d/yyyy"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50000"/>
                    <a:lumOff val="50000"/>
                  </a:schemeClr>
                </a:solidFill>
                <a:latin typeface="+mn-lt"/>
                <a:ea typeface="+mn-ea"/>
                <a:cs typeface="+mn-cs"/>
              </a:defRPr>
            </a:pPr>
            <a:endParaRPr lang="en-US"/>
          </a:p>
        </c:txPr>
        <c:crossAx val="427057696"/>
        <c:crosses val="autoZero"/>
        <c:auto val="1"/>
        <c:lblAlgn val="ctr"/>
        <c:lblOffset val="100"/>
        <c:noMultiLvlLbl val="0"/>
      </c:catAx>
      <c:valAx>
        <c:axId val="427057696"/>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50000"/>
                    <a:lumOff val="50000"/>
                  </a:schemeClr>
                </a:solidFill>
                <a:latin typeface="+mn-lt"/>
                <a:ea typeface="+mn-ea"/>
                <a:cs typeface="+mn-cs"/>
              </a:defRPr>
            </a:pPr>
            <a:endParaRPr lang="en-US"/>
          </a:p>
        </c:txPr>
        <c:crossAx val="427056384"/>
        <c:crosses val="autoZero"/>
        <c:crossBetween val="between"/>
      </c:valAx>
      <c:spPr>
        <a:noFill/>
        <a:ln>
          <a:noFill/>
        </a:ln>
        <a:effectLst/>
      </c:spPr>
    </c:plotArea>
    <c:legend>
      <c:legendPos val="t"/>
      <c:layout>
        <c:manualLayout>
          <c:xMode val="edge"/>
          <c:yMode val="edge"/>
          <c:x val="0.36482696802760189"/>
          <c:y val="0.95641109079410358"/>
          <c:w val="0.3219720223364434"/>
          <c:h val="3.789618517004741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9">
  <cs:axisTitle>
    <cs:lnRef idx="0"/>
    <cs:fillRef idx="0"/>
    <cs:effectRef idx="0"/>
    <cs:fontRef idx="minor">
      <a:schemeClr val="dk1">
        <a:lumMod val="50000"/>
        <a:lumOff val="50000"/>
      </a:schemeClr>
    </cs:fontRef>
    <cs:defRPr sz="1197" b="1" kern="1200"/>
  </cs:axisTitle>
  <cs:categoryAxis>
    <cs:lnRef idx="0"/>
    <cs:fillRef idx="0"/>
    <cs:effectRef idx="0"/>
    <cs:fontRef idx="minor">
      <a:schemeClr val="dk1">
        <a:lumMod val="50000"/>
        <a:lumOff val="50000"/>
      </a:schemeClr>
    </cs:fontRef>
    <cs:spPr>
      <a:ln w="9525" cap="flat" cmpd="sng" algn="ctr">
        <a:solidFill>
          <a:schemeClr val="dk1">
            <a:lumMod val="15000"/>
            <a:lumOff val="85000"/>
          </a:schemeClr>
        </a:solidFill>
        <a:round/>
      </a:ln>
    </cs:spPr>
    <cs:defRPr sz="1197" kern="1200"/>
  </cs:categoryAxis>
  <cs:chartArea>
    <cs:lnRef idx="0"/>
    <cs:fillRef idx="0"/>
    <cs:effectRef idx="0"/>
    <cs:fontRef idx="minor">
      <a:schemeClr val="dk1"/>
    </cs:fontRef>
    <cs: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10196"/>
        </a:schemeClr>
      </a:solidFill>
      <a:ln w="50800">
        <a:solidFill>
          <a:schemeClr val="phClr">
            <a:alpha val="30000"/>
          </a:schemeClr>
        </a:solidFill>
      </a:ln>
    </cs:spPr>
  </cs:dataPoint>
  <cs:dataPoint3D>
    <cs:lnRef idx="0">
      <cs:styleClr val="auto"/>
    </cs:lnRef>
    <cs:fillRef idx="0">
      <cs:styleClr val="auto"/>
    </cs:fillRef>
    <cs:effectRef idx="0"/>
    <cs:fontRef idx="minor">
      <a:schemeClr val="tx1"/>
    </cs:fontRef>
    <cs:spPr>
      <a:solidFill>
        <a:schemeClr val="phClr">
          <a:alpha val="10196"/>
        </a:schemeClr>
      </a:solidFill>
      <a:ln w="50800">
        <a:solidFill>
          <a:schemeClr val="phClr">
            <a:alpha val="30000"/>
          </a:schemeClr>
        </a:solidFill>
      </a:ln>
    </cs:spPr>
  </cs:dataPoint3D>
  <cs:dataPointLine>
    <cs:lnRef idx="0">
      <cs:styleClr val="auto"/>
    </cs:lnRef>
    <cs:fillRef idx="0"/>
    <cs:effectRef idx="0"/>
    <cs:fontRef idx="minor">
      <a:schemeClr val="tx1"/>
    </cs:fontRef>
    <cs:spPr>
      <a:ln w="50800" cap="rnd" cmpd="sng" algn="ctr">
        <a:solidFill>
          <a:schemeClr val="phClr">
            <a:alpha val="30000"/>
          </a:schemeClr>
        </a:solidFill>
        <a:round/>
      </a:ln>
    </cs:spPr>
  </cs:dataPointLine>
  <cs:dataPointMarker>
    <cs:lnRef idx="0"/>
    <cs:fillRef idx="0">
      <cs:styleClr val="auto"/>
    </cs:fillRef>
    <cs:effectRef idx="0"/>
    <cs:fontRef idx="minor">
      <a:schemeClr val="tx1"/>
    </cs:fontRef>
    <cs:spPr>
      <a:solidFill>
        <a:schemeClr val="phClr"/>
      </a:solidFill>
      <a:ln w="12700" cap="flat" cmpd="sng" algn="ctr">
        <a:solidFill>
          <a:schemeClr val="lt1"/>
        </a:solidFill>
        <a:round/>
      </a:ln>
    </cs:spPr>
  </cs:dataPointMarker>
  <cs:dataPointMarkerLayout symbol="circle" size="4"/>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dk1">
        <a:lumMod val="50000"/>
        <a:lumOff val="50000"/>
      </a:schemeClr>
    </cs:fontRef>
    <cs:spPr>
      <a:ln w="9525" cap="rnd">
        <a:solidFill>
          <a:schemeClr val="dk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tx1"/>
    </cs:fontRef>
    <cs:spPr>
      <a:ln w="9525">
        <a:solidFill>
          <a:schemeClr val="dk1">
            <a:lumMod val="35000"/>
            <a:lumOff val="65000"/>
          </a:schemeClr>
        </a:solidFill>
      </a:ln>
    </cs:spPr>
  </cs:dropLine>
  <cs:errorBar>
    <cs:lnRef idx="0"/>
    <cs:fillRef idx="0"/>
    <cs:effectRef idx="0"/>
    <cs:fontRef idx="minor">
      <a:schemeClr val="tx1"/>
    </cs:fontRef>
    <cs:spPr>
      <a:ln w="9525">
        <a:solidFill>
          <a:schemeClr val="dk1">
            <a:lumMod val="50000"/>
            <a:lumOff val="50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15000"/>
            <a:lumOff val="85000"/>
          </a:schemeClr>
        </a:solidFill>
        <a:round/>
      </a:ln>
    </cs:spPr>
  </cs:gridlineMajor>
  <cs:gridlineMinor>
    <cs:lnRef idx="0"/>
    <cs:fillRef idx="0"/>
    <cs:effectRef idx="0"/>
    <cs:fontRef idx="minor">
      <a:schemeClr val="tx1"/>
    </cs:fontRef>
    <cs:spPr>
      <a:ln w="9525" cap="flat" cmpd="sng" algn="ctr">
        <a:solidFill>
          <a:schemeClr val="dk1">
            <a:lumMod val="5000"/>
            <a:lumOff val="95000"/>
          </a:schemeClr>
        </a:solidFill>
        <a:round/>
      </a:ln>
    </cs:spPr>
  </cs:gridlineMinor>
  <cs:hiLoLine>
    <cs:lnRef idx="0"/>
    <cs:fillRef idx="0"/>
    <cs:effectRef idx="0"/>
    <cs:fontRef idx="minor">
      <a:schemeClr val="tx1"/>
    </cs:fontRef>
    <cs:spPr>
      <a:ln w="9525">
        <a:solidFill>
          <a:schemeClr val="dk1">
            <a:lumMod val="35000"/>
            <a:lumOff val="65000"/>
          </a:schemeClr>
        </a:solidFill>
      </a:ln>
    </cs:spPr>
  </cs:hiLoLine>
  <cs:leaderLine>
    <cs:lnRef idx="0"/>
    <cs:fillRef idx="0"/>
    <cs:effectRef idx="0"/>
    <cs:fontRef idx="minor">
      <a:schemeClr val="tx1"/>
    </cs:fontRef>
    <cs:spPr>
      <a:ln w="9525">
        <a:solidFill>
          <a:schemeClr val="dk1">
            <a:lumMod val="35000"/>
            <a:lumOff val="65000"/>
          </a:schemeClr>
        </a:solidFill>
      </a:ln>
    </cs:spPr>
  </cs:leaderLine>
  <cs:legend>
    <cs:lnRef idx="0"/>
    <cs:fillRef idx="0"/>
    <cs:effectRef idx="0"/>
    <cs:fontRef idx="minor">
      <a:schemeClr val="dk1">
        <a:lumMod val="50000"/>
        <a:lumOff val="50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50000"/>
        <a:lumOff val="50000"/>
      </a:schemeClr>
    </cs:fontRef>
    <cs:spPr>
      <a:ln w="9525">
        <a:solidFill>
          <a:schemeClr val="dk1">
            <a:lumMod val="15000"/>
            <a:lumOff val="85000"/>
          </a:schemeClr>
        </a:solidFill>
      </a:ln>
    </cs:spPr>
    <cs:defRPr sz="1197" kern="1200"/>
  </cs:seriesAxis>
  <cs:seriesLine>
    <cs:lnRef idx="0"/>
    <cs:fillRef idx="0"/>
    <cs:effectRef idx="0"/>
    <cs:fontRef idx="minor">
      <a:schemeClr val="tx1"/>
    </cs:fontRef>
    <cs:spPr>
      <a:ln w="9525">
        <a:solidFill>
          <a:schemeClr val="dk1">
            <a:lumMod val="35000"/>
            <a:lumOff val="65000"/>
          </a:schemeClr>
        </a:solidFill>
      </a:ln>
    </cs:spPr>
  </cs:seriesLine>
  <cs:title>
    <cs:lnRef idx="0"/>
    <cs:fillRef idx="0"/>
    <cs:effectRef idx="0"/>
    <cs:fontRef idx="minor">
      <a:schemeClr val="dk1">
        <a:lumMod val="50000"/>
        <a:lumOff val="50000"/>
      </a:schemeClr>
    </cs:fontRef>
    <cs:defRPr sz="2128" b="0" kern="1200" spc="70" baseline="0"/>
  </cs:title>
  <cs:trendline>
    <cs:lnRef idx="0">
      <cs:styleClr val="0"/>
    </cs:lnRef>
    <cs:fillRef idx="0"/>
    <cs:effectRef idx="0"/>
    <cs:fontRef idx="minor">
      <a:schemeClr val="tx1"/>
    </cs:fontRef>
    <cs:spPr>
      <a:ln w="63500" cap="rnd" cmpd="sng" algn="ctr">
        <a:solidFill>
          <a:schemeClr val="phClr">
            <a:alpha val="25000"/>
          </a:schemeClr>
        </a:solidFill>
        <a:round/>
      </a:ln>
    </cs:spPr>
  </cs:trendline>
  <cs:trendlineLabel>
    <cs:lnRef idx="0"/>
    <cs:fillRef idx="0"/>
    <cs:effectRef idx="0"/>
    <cs:fontRef idx="minor">
      <a:schemeClr val="dk1">
        <a:lumMod val="50000"/>
        <a:lumOff val="50000"/>
      </a:schemeClr>
    </cs:fontRef>
    <cs:defRPr sz="1197" kern="1200"/>
  </cs:trendlineLabel>
  <cs:upBar>
    <cs:lnRef idx="0"/>
    <cs:fillRef idx="0"/>
    <cs:effectRef idx="0"/>
    <cs:fontRef idx="minor">
      <a:schemeClr val="tx1"/>
    </cs:fontRef>
    <cs:spPr>
      <a:solidFill>
        <a:schemeClr val="lt1"/>
      </a:solidFill>
      <a:ln w="9525">
        <a:solidFill>
          <a:schemeClr val="dk1">
            <a:lumMod val="50000"/>
            <a:lumOff val="50000"/>
          </a:schemeClr>
        </a:solidFill>
      </a:ln>
    </cs:spPr>
  </cs:upBar>
  <cs:valueAxis>
    <cs:lnRef idx="0"/>
    <cs:fillRef idx="0"/>
    <cs:effectRef idx="0"/>
    <cs:fontRef idx="minor">
      <a:schemeClr val="dk1">
        <a:lumMod val="50000"/>
        <a:lumOff val="50000"/>
      </a:schemeClr>
    </cs:fontRef>
    <cs:defRPr sz="1197"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72BAF7-C5A2-4E99-8F55-554870C36202}"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IE"/>
        </a:p>
      </dgm:t>
    </dgm:pt>
    <dgm:pt modelId="{5DFA5B01-0D35-4C1C-90A4-90C2208D2E60}">
      <dgm:prSet custT="1"/>
      <dgm:spPr>
        <a:solidFill>
          <a:srgbClr val="7F4182"/>
        </a:solidFill>
      </dgm:spPr>
      <dgm:t>
        <a:bodyPr/>
        <a:lstStyle/>
        <a:p>
          <a:r>
            <a:rPr lang="en-IE" sz="3200" dirty="0">
              <a:solidFill>
                <a:schemeClr val="bg1"/>
              </a:solidFill>
            </a:rPr>
            <a:t>SOCIAL</a:t>
          </a:r>
        </a:p>
      </dgm:t>
    </dgm:pt>
    <dgm:pt modelId="{60F9B411-4ADA-4EAB-B856-950503306A0E}" type="parTrans" cxnId="{D0E6D979-E7BD-45BD-9F3D-1C9BC755AD0F}">
      <dgm:prSet/>
      <dgm:spPr/>
      <dgm:t>
        <a:bodyPr/>
        <a:lstStyle/>
        <a:p>
          <a:endParaRPr lang="en-IE"/>
        </a:p>
      </dgm:t>
    </dgm:pt>
    <dgm:pt modelId="{EAD2AEBC-FED2-47CB-97BF-9740DB9E84B0}" type="sibTrans" cxnId="{D0E6D979-E7BD-45BD-9F3D-1C9BC755AD0F}">
      <dgm:prSet/>
      <dgm:spPr/>
      <dgm:t>
        <a:bodyPr/>
        <a:lstStyle/>
        <a:p>
          <a:endParaRPr lang="en-IE"/>
        </a:p>
      </dgm:t>
    </dgm:pt>
    <dgm:pt modelId="{057E194C-5589-4A72-9FC6-D883AA215EB8}">
      <dgm:prSet custT="1"/>
      <dgm:spPr/>
      <dgm:t>
        <a:bodyPr/>
        <a:lstStyle/>
        <a:p>
          <a:r>
            <a:rPr lang="en-IE" sz="1800" dirty="0">
              <a:solidFill>
                <a:srgbClr val="6D6E6C"/>
              </a:solidFill>
            </a:rPr>
            <a:t>Sense of belonging/pride of place</a:t>
          </a:r>
        </a:p>
      </dgm:t>
    </dgm:pt>
    <dgm:pt modelId="{45A37B9D-B7FF-47BE-A1F5-D076C848F160}" type="parTrans" cxnId="{13C1C50B-279B-45A1-8158-9D1916FE8ADC}">
      <dgm:prSet/>
      <dgm:spPr/>
      <dgm:t>
        <a:bodyPr/>
        <a:lstStyle/>
        <a:p>
          <a:endParaRPr lang="en-IE"/>
        </a:p>
      </dgm:t>
    </dgm:pt>
    <dgm:pt modelId="{56C55D69-A73A-415F-ABA5-D071A3287984}" type="sibTrans" cxnId="{13C1C50B-279B-45A1-8158-9D1916FE8ADC}">
      <dgm:prSet/>
      <dgm:spPr/>
      <dgm:t>
        <a:bodyPr/>
        <a:lstStyle/>
        <a:p>
          <a:endParaRPr lang="en-IE"/>
        </a:p>
      </dgm:t>
    </dgm:pt>
    <dgm:pt modelId="{A6B1305D-1F48-4955-9B9E-8C7C1D8CB53F}">
      <dgm:prSet custT="1"/>
      <dgm:spPr/>
      <dgm:t>
        <a:bodyPr/>
        <a:lstStyle/>
        <a:p>
          <a:r>
            <a:rPr lang="en-IE" sz="1800" dirty="0">
              <a:solidFill>
                <a:srgbClr val="6D6E6C"/>
              </a:solidFill>
            </a:rPr>
            <a:t>Cohesion/Inclusion and Equality</a:t>
          </a:r>
        </a:p>
      </dgm:t>
    </dgm:pt>
    <dgm:pt modelId="{E309B51C-E534-4ED0-917A-48B70043EFEA}" type="parTrans" cxnId="{77AD1401-5527-4127-9ADD-85695441E5C6}">
      <dgm:prSet/>
      <dgm:spPr/>
      <dgm:t>
        <a:bodyPr/>
        <a:lstStyle/>
        <a:p>
          <a:endParaRPr lang="en-IE"/>
        </a:p>
      </dgm:t>
    </dgm:pt>
    <dgm:pt modelId="{09F5E0FD-26FA-44E6-B2F8-B4E18610E392}" type="sibTrans" cxnId="{77AD1401-5527-4127-9ADD-85695441E5C6}">
      <dgm:prSet/>
      <dgm:spPr/>
      <dgm:t>
        <a:bodyPr/>
        <a:lstStyle/>
        <a:p>
          <a:endParaRPr lang="en-IE"/>
        </a:p>
      </dgm:t>
    </dgm:pt>
    <dgm:pt modelId="{E82EFAF6-E540-43F5-A31A-0A8F3736C060}">
      <dgm:prSet custT="1"/>
      <dgm:spPr/>
      <dgm:t>
        <a:bodyPr/>
        <a:lstStyle/>
        <a:p>
          <a:r>
            <a:rPr lang="en-IE" sz="1800" dirty="0">
              <a:solidFill>
                <a:srgbClr val="6D6E6C"/>
              </a:solidFill>
            </a:rPr>
            <a:t>Active Citizenship: Participation and local democracy</a:t>
          </a:r>
        </a:p>
      </dgm:t>
    </dgm:pt>
    <dgm:pt modelId="{E1016201-4A1A-4845-84A0-2B64F46B8C53}" type="parTrans" cxnId="{DF13FA47-3557-4187-9156-08094CD0C7BC}">
      <dgm:prSet/>
      <dgm:spPr/>
      <dgm:t>
        <a:bodyPr/>
        <a:lstStyle/>
        <a:p>
          <a:endParaRPr lang="en-IE"/>
        </a:p>
      </dgm:t>
    </dgm:pt>
    <dgm:pt modelId="{D3E742C9-9A52-475F-A472-E18DA9531EC6}" type="sibTrans" cxnId="{DF13FA47-3557-4187-9156-08094CD0C7BC}">
      <dgm:prSet/>
      <dgm:spPr/>
      <dgm:t>
        <a:bodyPr/>
        <a:lstStyle/>
        <a:p>
          <a:endParaRPr lang="en-IE"/>
        </a:p>
      </dgm:t>
    </dgm:pt>
    <dgm:pt modelId="{40BB5849-423F-4AA7-9B2E-15EE7908C576}">
      <dgm:prSet custT="1"/>
      <dgm:spPr/>
      <dgm:t>
        <a:bodyPr/>
        <a:lstStyle/>
        <a:p>
          <a:r>
            <a:rPr lang="en-IE" sz="1800" dirty="0">
              <a:solidFill>
                <a:srgbClr val="6D6E6C"/>
              </a:solidFill>
            </a:rPr>
            <a:t>Health, quality of life/ well-being</a:t>
          </a:r>
        </a:p>
      </dgm:t>
    </dgm:pt>
    <dgm:pt modelId="{0860D265-FCFE-4D82-9291-3E514F7179E2}" type="parTrans" cxnId="{17987D63-0606-4DC9-9901-42A230FC1F8D}">
      <dgm:prSet/>
      <dgm:spPr/>
      <dgm:t>
        <a:bodyPr/>
        <a:lstStyle/>
        <a:p>
          <a:endParaRPr lang="en-IE"/>
        </a:p>
      </dgm:t>
    </dgm:pt>
    <dgm:pt modelId="{680AD1DF-4D58-4E6D-A118-88764F18AB2A}" type="sibTrans" cxnId="{17987D63-0606-4DC9-9901-42A230FC1F8D}">
      <dgm:prSet/>
      <dgm:spPr/>
      <dgm:t>
        <a:bodyPr/>
        <a:lstStyle/>
        <a:p>
          <a:endParaRPr lang="en-IE"/>
        </a:p>
      </dgm:t>
    </dgm:pt>
    <dgm:pt modelId="{5A6AE330-737A-42B9-872D-C66A0A439DCA}">
      <dgm:prSet custT="1"/>
      <dgm:spPr/>
      <dgm:t>
        <a:bodyPr/>
        <a:lstStyle/>
        <a:p>
          <a:r>
            <a:rPr lang="en-IE" sz="1800" dirty="0">
              <a:solidFill>
                <a:srgbClr val="6D6E6C"/>
              </a:solidFill>
            </a:rPr>
            <a:t>Social Order and a Feeling of Safety</a:t>
          </a:r>
        </a:p>
      </dgm:t>
    </dgm:pt>
    <dgm:pt modelId="{EA5BE711-7F3E-488A-9E97-C6F1897EF5FA}" type="parTrans" cxnId="{7A80C2D3-F148-40D1-885A-54AF77D403AF}">
      <dgm:prSet/>
      <dgm:spPr/>
      <dgm:t>
        <a:bodyPr/>
        <a:lstStyle/>
        <a:p>
          <a:endParaRPr lang="en-IE"/>
        </a:p>
      </dgm:t>
    </dgm:pt>
    <dgm:pt modelId="{8A69465E-C286-4FB3-B5AB-B7661A290362}" type="sibTrans" cxnId="{7A80C2D3-F148-40D1-885A-54AF77D403AF}">
      <dgm:prSet/>
      <dgm:spPr/>
      <dgm:t>
        <a:bodyPr/>
        <a:lstStyle/>
        <a:p>
          <a:endParaRPr lang="en-IE"/>
        </a:p>
      </dgm:t>
    </dgm:pt>
    <dgm:pt modelId="{60248D0A-4289-4588-83B0-C598814ED4B5}">
      <dgm:prSet custT="1"/>
      <dgm:spPr/>
      <dgm:t>
        <a:bodyPr/>
        <a:lstStyle/>
        <a:p>
          <a:r>
            <a:rPr lang="en-IE" sz="1800" dirty="0">
              <a:solidFill>
                <a:srgbClr val="6D6E6C"/>
              </a:solidFill>
            </a:rPr>
            <a:t>Cultural fulfilment, a sense of heritage</a:t>
          </a:r>
        </a:p>
      </dgm:t>
    </dgm:pt>
    <dgm:pt modelId="{FF0AE396-5E1E-4069-BB3A-91114E97B4CC}" type="parTrans" cxnId="{F7D7D76B-ED8B-40EE-A4B8-C215A821236C}">
      <dgm:prSet/>
      <dgm:spPr/>
      <dgm:t>
        <a:bodyPr/>
        <a:lstStyle/>
        <a:p>
          <a:endParaRPr lang="en-IE"/>
        </a:p>
      </dgm:t>
    </dgm:pt>
    <dgm:pt modelId="{F3A3836B-47A4-4CDD-8A37-7FE3D3AB20F0}" type="sibTrans" cxnId="{F7D7D76B-ED8B-40EE-A4B8-C215A821236C}">
      <dgm:prSet/>
      <dgm:spPr/>
      <dgm:t>
        <a:bodyPr/>
        <a:lstStyle/>
        <a:p>
          <a:endParaRPr lang="en-IE"/>
        </a:p>
      </dgm:t>
    </dgm:pt>
    <dgm:pt modelId="{45E9F327-EFA6-42C0-BBD1-5EB236804488}">
      <dgm:prSet custT="1"/>
      <dgm:spPr>
        <a:solidFill>
          <a:srgbClr val="68BBAF"/>
        </a:solidFill>
      </dgm:spPr>
      <dgm:t>
        <a:bodyPr/>
        <a:lstStyle/>
        <a:p>
          <a:r>
            <a:rPr lang="en-IE" sz="3200" dirty="0">
              <a:solidFill>
                <a:schemeClr val="bg1"/>
              </a:solidFill>
            </a:rPr>
            <a:t>ECONOMIC</a:t>
          </a:r>
        </a:p>
      </dgm:t>
    </dgm:pt>
    <dgm:pt modelId="{EEDA08E1-4FB9-44DA-909A-C6484058B67A}" type="parTrans" cxnId="{629040E8-02A2-4589-A6E1-690EE454975B}">
      <dgm:prSet/>
      <dgm:spPr/>
      <dgm:t>
        <a:bodyPr/>
        <a:lstStyle/>
        <a:p>
          <a:endParaRPr lang="en-IE"/>
        </a:p>
      </dgm:t>
    </dgm:pt>
    <dgm:pt modelId="{85BC0E05-5CC9-4BC2-8D22-49B9B82CABF6}" type="sibTrans" cxnId="{629040E8-02A2-4589-A6E1-690EE454975B}">
      <dgm:prSet/>
      <dgm:spPr/>
      <dgm:t>
        <a:bodyPr/>
        <a:lstStyle/>
        <a:p>
          <a:endParaRPr lang="en-IE"/>
        </a:p>
      </dgm:t>
    </dgm:pt>
    <dgm:pt modelId="{A9C82B5B-32C7-4BE0-911D-85EF0ABFDEA1}">
      <dgm:prSet custT="1"/>
      <dgm:spPr/>
      <dgm:t>
        <a:bodyPr/>
        <a:lstStyle/>
        <a:p>
          <a:r>
            <a:rPr lang="en-IE" sz="1800" dirty="0">
              <a:solidFill>
                <a:srgbClr val="6D6E6C"/>
              </a:solidFill>
            </a:rPr>
            <a:t>Opportunities for enterprise and employment </a:t>
          </a:r>
        </a:p>
      </dgm:t>
    </dgm:pt>
    <dgm:pt modelId="{718E1B9D-2466-45CA-A89B-709439B127E1}" type="parTrans" cxnId="{3FCBF92F-1C60-4092-9073-AA73E0B80C87}">
      <dgm:prSet/>
      <dgm:spPr/>
      <dgm:t>
        <a:bodyPr/>
        <a:lstStyle/>
        <a:p>
          <a:endParaRPr lang="en-IE"/>
        </a:p>
      </dgm:t>
    </dgm:pt>
    <dgm:pt modelId="{365CDA19-7B1C-4B20-8E72-A25514541B74}" type="sibTrans" cxnId="{3FCBF92F-1C60-4092-9073-AA73E0B80C87}">
      <dgm:prSet/>
      <dgm:spPr/>
      <dgm:t>
        <a:bodyPr/>
        <a:lstStyle/>
        <a:p>
          <a:endParaRPr lang="en-IE"/>
        </a:p>
      </dgm:t>
    </dgm:pt>
    <dgm:pt modelId="{3A06E886-11F3-4722-AD6B-B116F0BBA123}">
      <dgm:prSet custT="1"/>
      <dgm:spPr/>
      <dgm:t>
        <a:bodyPr/>
        <a:lstStyle/>
        <a:p>
          <a:r>
            <a:rPr lang="en-IE" sz="1800" dirty="0">
              <a:solidFill>
                <a:srgbClr val="6D6E6C"/>
              </a:solidFill>
            </a:rPr>
            <a:t>Opportunities for education/training</a:t>
          </a:r>
        </a:p>
      </dgm:t>
    </dgm:pt>
    <dgm:pt modelId="{784A9BD7-9956-4E88-8447-FC7BE6539DDF}" type="parTrans" cxnId="{4C28C7BB-8E17-4E3B-B181-4C4E0E03F154}">
      <dgm:prSet/>
      <dgm:spPr/>
      <dgm:t>
        <a:bodyPr/>
        <a:lstStyle/>
        <a:p>
          <a:endParaRPr lang="en-IE"/>
        </a:p>
      </dgm:t>
    </dgm:pt>
    <dgm:pt modelId="{1E2481C1-DDE1-4F32-9667-DC295FCCE62F}" type="sibTrans" cxnId="{4C28C7BB-8E17-4E3B-B181-4C4E0E03F154}">
      <dgm:prSet/>
      <dgm:spPr/>
      <dgm:t>
        <a:bodyPr/>
        <a:lstStyle/>
        <a:p>
          <a:endParaRPr lang="en-IE"/>
        </a:p>
      </dgm:t>
    </dgm:pt>
    <dgm:pt modelId="{CEDA93AB-CE4F-486B-984E-A562CDAB3324}">
      <dgm:prSet custT="1"/>
      <dgm:spPr/>
      <dgm:t>
        <a:bodyPr/>
        <a:lstStyle/>
        <a:p>
          <a:r>
            <a:rPr lang="en-IE" sz="1800" dirty="0">
              <a:solidFill>
                <a:srgbClr val="6D6E6C"/>
              </a:solidFill>
            </a:rPr>
            <a:t>Housing and vibrant neighbourhoods</a:t>
          </a:r>
        </a:p>
      </dgm:t>
    </dgm:pt>
    <dgm:pt modelId="{FAFD40D5-4861-43DC-A405-5312F46C654E}" type="parTrans" cxnId="{74A87B57-9FE2-465E-80E0-B927F1C91F9F}">
      <dgm:prSet/>
      <dgm:spPr/>
      <dgm:t>
        <a:bodyPr/>
        <a:lstStyle/>
        <a:p>
          <a:endParaRPr lang="en-IE"/>
        </a:p>
      </dgm:t>
    </dgm:pt>
    <dgm:pt modelId="{E1834585-B379-44F4-A856-88CA2A66B432}" type="sibTrans" cxnId="{74A87B57-9FE2-465E-80E0-B927F1C91F9F}">
      <dgm:prSet/>
      <dgm:spPr/>
      <dgm:t>
        <a:bodyPr/>
        <a:lstStyle/>
        <a:p>
          <a:endParaRPr lang="en-IE"/>
        </a:p>
      </dgm:t>
    </dgm:pt>
    <dgm:pt modelId="{1BB24AA8-2E1F-403C-8710-E26D2F54E749}">
      <dgm:prSet custT="1"/>
      <dgm:spPr>
        <a:solidFill>
          <a:srgbClr val="AB5AB0"/>
        </a:solidFill>
      </dgm:spPr>
      <dgm:t>
        <a:bodyPr/>
        <a:lstStyle/>
        <a:p>
          <a:r>
            <a:rPr lang="en-IE" sz="3200" dirty="0">
              <a:solidFill>
                <a:schemeClr val="bg1"/>
              </a:solidFill>
            </a:rPr>
            <a:t>ENVIRONMENTAL</a:t>
          </a:r>
        </a:p>
      </dgm:t>
    </dgm:pt>
    <dgm:pt modelId="{EF4CECB9-A0B3-4C3A-88B3-6A67C02CFC39}" type="parTrans" cxnId="{4D68E7FC-B443-4D13-A50A-384DFF3CD491}">
      <dgm:prSet/>
      <dgm:spPr/>
      <dgm:t>
        <a:bodyPr/>
        <a:lstStyle/>
        <a:p>
          <a:endParaRPr lang="en-IE"/>
        </a:p>
      </dgm:t>
    </dgm:pt>
    <dgm:pt modelId="{58D3E6B8-C476-4141-A9CE-B1076ADDF0DF}" type="sibTrans" cxnId="{4D68E7FC-B443-4D13-A50A-384DFF3CD491}">
      <dgm:prSet/>
      <dgm:spPr/>
      <dgm:t>
        <a:bodyPr/>
        <a:lstStyle/>
        <a:p>
          <a:endParaRPr lang="en-IE"/>
        </a:p>
      </dgm:t>
    </dgm:pt>
    <dgm:pt modelId="{E625886F-E216-44AD-BA47-68A4947BD954}">
      <dgm:prSet custT="1"/>
      <dgm:spPr/>
      <dgm:t>
        <a:bodyPr/>
        <a:lstStyle/>
        <a:p>
          <a:r>
            <a:rPr lang="en-IE" sz="1800" dirty="0">
              <a:solidFill>
                <a:srgbClr val="6D6E6C"/>
              </a:solidFill>
            </a:rPr>
            <a:t>Community Infrastructure and Amenities</a:t>
          </a:r>
        </a:p>
      </dgm:t>
    </dgm:pt>
    <dgm:pt modelId="{8790A5E2-0A3D-489E-9EAE-B44BD4BE2C29}" type="parTrans" cxnId="{740E937A-7E9D-4252-B29C-38C808FB9E48}">
      <dgm:prSet/>
      <dgm:spPr/>
      <dgm:t>
        <a:bodyPr/>
        <a:lstStyle/>
        <a:p>
          <a:endParaRPr lang="en-IE"/>
        </a:p>
      </dgm:t>
    </dgm:pt>
    <dgm:pt modelId="{D893282C-3370-4323-905D-A59731042088}" type="sibTrans" cxnId="{740E937A-7E9D-4252-B29C-38C808FB9E48}">
      <dgm:prSet/>
      <dgm:spPr/>
      <dgm:t>
        <a:bodyPr/>
        <a:lstStyle/>
        <a:p>
          <a:endParaRPr lang="en-IE"/>
        </a:p>
      </dgm:t>
    </dgm:pt>
    <dgm:pt modelId="{52EE2D6F-4CA3-4630-ACCF-EED965F3AC6A}">
      <dgm:prSet custT="1"/>
      <dgm:spPr/>
      <dgm:t>
        <a:bodyPr/>
        <a:lstStyle/>
        <a:p>
          <a:r>
            <a:rPr lang="en-IE" sz="1800" dirty="0">
              <a:solidFill>
                <a:srgbClr val="6D6E6C"/>
              </a:solidFill>
            </a:rPr>
            <a:t>Air/Water Quality</a:t>
          </a:r>
        </a:p>
      </dgm:t>
    </dgm:pt>
    <dgm:pt modelId="{FB0EDC41-90B9-426A-9B5F-2257356F4609}" type="parTrans" cxnId="{20D60B28-83CE-4736-B8C1-7D58B9B02603}">
      <dgm:prSet/>
      <dgm:spPr/>
      <dgm:t>
        <a:bodyPr/>
        <a:lstStyle/>
        <a:p>
          <a:endParaRPr lang="en-IE"/>
        </a:p>
      </dgm:t>
    </dgm:pt>
    <dgm:pt modelId="{D24C5C11-4865-4253-89CB-0AA28FC3CF3E}" type="sibTrans" cxnId="{20D60B28-83CE-4736-B8C1-7D58B9B02603}">
      <dgm:prSet/>
      <dgm:spPr/>
      <dgm:t>
        <a:bodyPr/>
        <a:lstStyle/>
        <a:p>
          <a:endParaRPr lang="en-IE"/>
        </a:p>
      </dgm:t>
    </dgm:pt>
    <dgm:pt modelId="{F5F53D5B-CBE9-42FF-989B-8DE9A9C9F7C1}">
      <dgm:prSet custT="1"/>
      <dgm:spPr/>
      <dgm:t>
        <a:bodyPr/>
        <a:lstStyle/>
        <a:p>
          <a:r>
            <a:rPr lang="en-IE" sz="1800" dirty="0">
              <a:solidFill>
                <a:srgbClr val="6D6E6C"/>
              </a:solidFill>
            </a:rPr>
            <a:t>Pollution Management (noise/waste)</a:t>
          </a:r>
        </a:p>
      </dgm:t>
    </dgm:pt>
    <dgm:pt modelId="{637DA03D-53C9-45D8-8E8C-F57AC3A471FD}" type="parTrans" cxnId="{D413A2BC-3AD5-4000-93B4-F4618B725822}">
      <dgm:prSet/>
      <dgm:spPr/>
      <dgm:t>
        <a:bodyPr/>
        <a:lstStyle/>
        <a:p>
          <a:endParaRPr lang="en-IE"/>
        </a:p>
      </dgm:t>
    </dgm:pt>
    <dgm:pt modelId="{1BB89449-F3C7-4B1E-BFC9-417AA39D4445}" type="sibTrans" cxnId="{D413A2BC-3AD5-4000-93B4-F4618B725822}">
      <dgm:prSet/>
      <dgm:spPr/>
      <dgm:t>
        <a:bodyPr/>
        <a:lstStyle/>
        <a:p>
          <a:endParaRPr lang="en-IE"/>
        </a:p>
      </dgm:t>
    </dgm:pt>
    <dgm:pt modelId="{2C98FD14-80E1-42E4-9BFD-CB4A8DC7DD3E}" type="pres">
      <dgm:prSet presAssocID="{1A72BAF7-C5A2-4E99-8F55-554870C36202}" presName="layout" presStyleCnt="0">
        <dgm:presLayoutVars>
          <dgm:chMax/>
          <dgm:chPref/>
          <dgm:dir/>
          <dgm:resizeHandles/>
        </dgm:presLayoutVars>
      </dgm:prSet>
      <dgm:spPr/>
    </dgm:pt>
    <dgm:pt modelId="{EADE3D76-3532-4441-BDF4-71A966EDFB4E}" type="pres">
      <dgm:prSet presAssocID="{5DFA5B01-0D35-4C1C-90A4-90C2208D2E60}" presName="root" presStyleCnt="0">
        <dgm:presLayoutVars>
          <dgm:chMax/>
          <dgm:chPref/>
        </dgm:presLayoutVars>
      </dgm:prSet>
      <dgm:spPr/>
    </dgm:pt>
    <dgm:pt modelId="{CF327AEF-89A7-4561-A4AB-FE26FE243B0C}" type="pres">
      <dgm:prSet presAssocID="{5DFA5B01-0D35-4C1C-90A4-90C2208D2E60}" presName="rootComposite" presStyleCnt="0">
        <dgm:presLayoutVars/>
      </dgm:prSet>
      <dgm:spPr/>
    </dgm:pt>
    <dgm:pt modelId="{5C29A3B9-3DD0-4CC5-B5C2-6998E92CCE3E}" type="pres">
      <dgm:prSet presAssocID="{5DFA5B01-0D35-4C1C-90A4-90C2208D2E60}" presName="ParentAccent" presStyleLbl="alignNode1" presStyleIdx="0" presStyleCnt="3"/>
      <dgm:spPr>
        <a:solidFill>
          <a:srgbClr val="7F4182"/>
        </a:solidFill>
        <a:ln>
          <a:noFill/>
        </a:ln>
      </dgm:spPr>
    </dgm:pt>
    <dgm:pt modelId="{BB609690-47DB-4BE3-91BF-AA8C82472385}" type="pres">
      <dgm:prSet presAssocID="{5DFA5B01-0D35-4C1C-90A4-90C2208D2E60}" presName="ParentSmallAccent" presStyleLbl="fgAcc1" presStyleIdx="0" presStyleCnt="3" custLinFactY="-400000" custLinFactNeighborX="-59422" custLinFactNeighborY="-412537"/>
      <dgm:spPr/>
    </dgm:pt>
    <dgm:pt modelId="{3738A067-3FF8-4059-B4DD-C7A890E26E2C}" type="pres">
      <dgm:prSet presAssocID="{5DFA5B01-0D35-4C1C-90A4-90C2208D2E60}" presName="Parent" presStyleLbl="revTx" presStyleIdx="0" presStyleCnt="15">
        <dgm:presLayoutVars>
          <dgm:chMax/>
          <dgm:chPref val="4"/>
          <dgm:bulletEnabled val="1"/>
        </dgm:presLayoutVars>
      </dgm:prSet>
      <dgm:spPr/>
    </dgm:pt>
    <dgm:pt modelId="{52757ED9-6DCC-4B8C-9B6A-17251107D579}" type="pres">
      <dgm:prSet presAssocID="{5DFA5B01-0D35-4C1C-90A4-90C2208D2E60}" presName="childShape" presStyleCnt="0">
        <dgm:presLayoutVars>
          <dgm:chMax val="0"/>
          <dgm:chPref val="0"/>
        </dgm:presLayoutVars>
      </dgm:prSet>
      <dgm:spPr/>
    </dgm:pt>
    <dgm:pt modelId="{62C5EB50-2CDD-4FC8-9544-F8AD6D3765C1}" type="pres">
      <dgm:prSet presAssocID="{057E194C-5589-4A72-9FC6-D883AA215EB8}" presName="childComposite" presStyleCnt="0">
        <dgm:presLayoutVars>
          <dgm:chMax val="0"/>
          <dgm:chPref val="0"/>
        </dgm:presLayoutVars>
      </dgm:prSet>
      <dgm:spPr/>
    </dgm:pt>
    <dgm:pt modelId="{D38A935B-3293-4B52-8936-196D9F3DDE16}" type="pres">
      <dgm:prSet presAssocID="{057E194C-5589-4A72-9FC6-D883AA215EB8}" presName="ChildAccent" presStyleLbl="solidFgAcc1" presStyleIdx="0" presStyleCnt="12"/>
      <dgm:spPr/>
    </dgm:pt>
    <dgm:pt modelId="{E6AEC678-28F7-4635-9054-740C055A4A27}" type="pres">
      <dgm:prSet presAssocID="{057E194C-5589-4A72-9FC6-D883AA215EB8}" presName="Child" presStyleLbl="revTx" presStyleIdx="1" presStyleCnt="15">
        <dgm:presLayoutVars>
          <dgm:chMax val="0"/>
          <dgm:chPref val="0"/>
          <dgm:bulletEnabled val="1"/>
        </dgm:presLayoutVars>
      </dgm:prSet>
      <dgm:spPr/>
    </dgm:pt>
    <dgm:pt modelId="{92D77B13-9572-422E-B491-8557F2178003}" type="pres">
      <dgm:prSet presAssocID="{A6B1305D-1F48-4955-9B9E-8C7C1D8CB53F}" presName="childComposite" presStyleCnt="0">
        <dgm:presLayoutVars>
          <dgm:chMax val="0"/>
          <dgm:chPref val="0"/>
        </dgm:presLayoutVars>
      </dgm:prSet>
      <dgm:spPr/>
    </dgm:pt>
    <dgm:pt modelId="{9BA457C8-4CDC-4D9C-8EF4-1F7BDA8D1ABF}" type="pres">
      <dgm:prSet presAssocID="{A6B1305D-1F48-4955-9B9E-8C7C1D8CB53F}" presName="ChildAccent" presStyleLbl="solidFgAcc1" presStyleIdx="1" presStyleCnt="12"/>
      <dgm:spPr/>
    </dgm:pt>
    <dgm:pt modelId="{C71E4DD5-2ADA-47BB-8625-404EF82A85DA}" type="pres">
      <dgm:prSet presAssocID="{A6B1305D-1F48-4955-9B9E-8C7C1D8CB53F}" presName="Child" presStyleLbl="revTx" presStyleIdx="2" presStyleCnt="15">
        <dgm:presLayoutVars>
          <dgm:chMax val="0"/>
          <dgm:chPref val="0"/>
          <dgm:bulletEnabled val="1"/>
        </dgm:presLayoutVars>
      </dgm:prSet>
      <dgm:spPr/>
    </dgm:pt>
    <dgm:pt modelId="{D9C5B6B3-D8F8-4573-B9BD-2F255567623B}" type="pres">
      <dgm:prSet presAssocID="{E82EFAF6-E540-43F5-A31A-0A8F3736C060}" presName="childComposite" presStyleCnt="0">
        <dgm:presLayoutVars>
          <dgm:chMax val="0"/>
          <dgm:chPref val="0"/>
        </dgm:presLayoutVars>
      </dgm:prSet>
      <dgm:spPr/>
    </dgm:pt>
    <dgm:pt modelId="{ABC1D303-9A16-4CF8-A11E-81E230CFDAA3}" type="pres">
      <dgm:prSet presAssocID="{E82EFAF6-E540-43F5-A31A-0A8F3736C060}" presName="ChildAccent" presStyleLbl="solidFgAcc1" presStyleIdx="2" presStyleCnt="12"/>
      <dgm:spPr/>
    </dgm:pt>
    <dgm:pt modelId="{8DA695E0-D88E-4D0E-BB45-4FCF33369A17}" type="pres">
      <dgm:prSet presAssocID="{E82EFAF6-E540-43F5-A31A-0A8F3736C060}" presName="Child" presStyleLbl="revTx" presStyleIdx="3" presStyleCnt="15">
        <dgm:presLayoutVars>
          <dgm:chMax val="0"/>
          <dgm:chPref val="0"/>
          <dgm:bulletEnabled val="1"/>
        </dgm:presLayoutVars>
      </dgm:prSet>
      <dgm:spPr/>
    </dgm:pt>
    <dgm:pt modelId="{2E591DA8-5AB8-4E4D-8805-623729051423}" type="pres">
      <dgm:prSet presAssocID="{40BB5849-423F-4AA7-9B2E-15EE7908C576}" presName="childComposite" presStyleCnt="0">
        <dgm:presLayoutVars>
          <dgm:chMax val="0"/>
          <dgm:chPref val="0"/>
        </dgm:presLayoutVars>
      </dgm:prSet>
      <dgm:spPr/>
    </dgm:pt>
    <dgm:pt modelId="{FAB65533-3C67-4617-AA04-10159F5D84B2}" type="pres">
      <dgm:prSet presAssocID="{40BB5849-423F-4AA7-9B2E-15EE7908C576}" presName="ChildAccent" presStyleLbl="solidFgAcc1" presStyleIdx="3" presStyleCnt="12"/>
      <dgm:spPr/>
    </dgm:pt>
    <dgm:pt modelId="{5A33D6C7-BAF2-4BF0-8F89-05FC06E43B75}" type="pres">
      <dgm:prSet presAssocID="{40BB5849-423F-4AA7-9B2E-15EE7908C576}" presName="Child" presStyleLbl="revTx" presStyleIdx="4" presStyleCnt="15">
        <dgm:presLayoutVars>
          <dgm:chMax val="0"/>
          <dgm:chPref val="0"/>
          <dgm:bulletEnabled val="1"/>
        </dgm:presLayoutVars>
      </dgm:prSet>
      <dgm:spPr/>
    </dgm:pt>
    <dgm:pt modelId="{3113916A-F176-41E6-8887-53626813E11B}" type="pres">
      <dgm:prSet presAssocID="{5A6AE330-737A-42B9-872D-C66A0A439DCA}" presName="childComposite" presStyleCnt="0">
        <dgm:presLayoutVars>
          <dgm:chMax val="0"/>
          <dgm:chPref val="0"/>
        </dgm:presLayoutVars>
      </dgm:prSet>
      <dgm:spPr/>
    </dgm:pt>
    <dgm:pt modelId="{1CDBAD64-E907-4D6D-8253-AEEBB569799B}" type="pres">
      <dgm:prSet presAssocID="{5A6AE330-737A-42B9-872D-C66A0A439DCA}" presName="ChildAccent" presStyleLbl="solidFgAcc1" presStyleIdx="4" presStyleCnt="12"/>
      <dgm:spPr/>
    </dgm:pt>
    <dgm:pt modelId="{4E9723CE-2500-4EF9-A8AE-F3BEEEEEF9A2}" type="pres">
      <dgm:prSet presAssocID="{5A6AE330-737A-42B9-872D-C66A0A439DCA}" presName="Child" presStyleLbl="revTx" presStyleIdx="5" presStyleCnt="15">
        <dgm:presLayoutVars>
          <dgm:chMax val="0"/>
          <dgm:chPref val="0"/>
          <dgm:bulletEnabled val="1"/>
        </dgm:presLayoutVars>
      </dgm:prSet>
      <dgm:spPr/>
    </dgm:pt>
    <dgm:pt modelId="{85E62108-52EF-4C0B-A91B-9A6879D502BF}" type="pres">
      <dgm:prSet presAssocID="{60248D0A-4289-4588-83B0-C598814ED4B5}" presName="childComposite" presStyleCnt="0">
        <dgm:presLayoutVars>
          <dgm:chMax val="0"/>
          <dgm:chPref val="0"/>
        </dgm:presLayoutVars>
      </dgm:prSet>
      <dgm:spPr/>
    </dgm:pt>
    <dgm:pt modelId="{604005E9-56D5-46E6-9CA7-2B9F0C1D0E17}" type="pres">
      <dgm:prSet presAssocID="{60248D0A-4289-4588-83B0-C598814ED4B5}" presName="ChildAccent" presStyleLbl="solidFgAcc1" presStyleIdx="5" presStyleCnt="12"/>
      <dgm:spPr/>
    </dgm:pt>
    <dgm:pt modelId="{D7009C71-C34A-4015-9996-4E618DC935EE}" type="pres">
      <dgm:prSet presAssocID="{60248D0A-4289-4588-83B0-C598814ED4B5}" presName="Child" presStyleLbl="revTx" presStyleIdx="6" presStyleCnt="15">
        <dgm:presLayoutVars>
          <dgm:chMax val="0"/>
          <dgm:chPref val="0"/>
          <dgm:bulletEnabled val="1"/>
        </dgm:presLayoutVars>
      </dgm:prSet>
      <dgm:spPr/>
    </dgm:pt>
    <dgm:pt modelId="{7A2EEAB7-26B2-4984-9F4F-A0413660C6CC}" type="pres">
      <dgm:prSet presAssocID="{45E9F327-EFA6-42C0-BBD1-5EB236804488}" presName="root" presStyleCnt="0">
        <dgm:presLayoutVars>
          <dgm:chMax/>
          <dgm:chPref/>
        </dgm:presLayoutVars>
      </dgm:prSet>
      <dgm:spPr/>
    </dgm:pt>
    <dgm:pt modelId="{F7552022-5DA8-4322-B8C1-32076FAD9F5B}" type="pres">
      <dgm:prSet presAssocID="{45E9F327-EFA6-42C0-BBD1-5EB236804488}" presName="rootComposite" presStyleCnt="0">
        <dgm:presLayoutVars/>
      </dgm:prSet>
      <dgm:spPr/>
    </dgm:pt>
    <dgm:pt modelId="{9DF1C534-875C-4CEC-826B-B03C244827E8}" type="pres">
      <dgm:prSet presAssocID="{45E9F327-EFA6-42C0-BBD1-5EB236804488}" presName="ParentAccent" presStyleLbl="alignNode1" presStyleIdx="1" presStyleCnt="3"/>
      <dgm:spPr>
        <a:solidFill>
          <a:srgbClr val="68BBAF"/>
        </a:solidFill>
        <a:ln>
          <a:noFill/>
        </a:ln>
      </dgm:spPr>
    </dgm:pt>
    <dgm:pt modelId="{9E111573-DB56-4778-8769-3CDEAE013E01}" type="pres">
      <dgm:prSet presAssocID="{45E9F327-EFA6-42C0-BBD1-5EB236804488}" presName="ParentSmallAccent" presStyleLbl="fgAcc1" presStyleIdx="1" presStyleCnt="3" custLinFactX="431560" custLinFactY="-300000" custLinFactNeighborX="500000" custLinFactNeighborY="-301273"/>
      <dgm:spPr/>
    </dgm:pt>
    <dgm:pt modelId="{C5745C9A-6384-4381-8E93-09D5239B3808}" type="pres">
      <dgm:prSet presAssocID="{45E9F327-EFA6-42C0-BBD1-5EB236804488}" presName="Parent" presStyleLbl="revTx" presStyleIdx="7" presStyleCnt="15">
        <dgm:presLayoutVars>
          <dgm:chMax/>
          <dgm:chPref val="4"/>
          <dgm:bulletEnabled val="1"/>
        </dgm:presLayoutVars>
      </dgm:prSet>
      <dgm:spPr/>
    </dgm:pt>
    <dgm:pt modelId="{74F4C117-00B2-406E-89DE-CAEA126B25CA}" type="pres">
      <dgm:prSet presAssocID="{45E9F327-EFA6-42C0-BBD1-5EB236804488}" presName="childShape" presStyleCnt="0">
        <dgm:presLayoutVars>
          <dgm:chMax val="0"/>
          <dgm:chPref val="0"/>
        </dgm:presLayoutVars>
      </dgm:prSet>
      <dgm:spPr/>
    </dgm:pt>
    <dgm:pt modelId="{3E796CF6-FCD9-4EF9-959C-40147220B547}" type="pres">
      <dgm:prSet presAssocID="{A9C82B5B-32C7-4BE0-911D-85EF0ABFDEA1}" presName="childComposite" presStyleCnt="0">
        <dgm:presLayoutVars>
          <dgm:chMax val="0"/>
          <dgm:chPref val="0"/>
        </dgm:presLayoutVars>
      </dgm:prSet>
      <dgm:spPr/>
    </dgm:pt>
    <dgm:pt modelId="{2C389926-AB3D-4DF7-978A-080FA4B3EB0E}" type="pres">
      <dgm:prSet presAssocID="{A9C82B5B-32C7-4BE0-911D-85EF0ABFDEA1}" presName="ChildAccent" presStyleLbl="solidFgAcc1" presStyleIdx="6" presStyleCnt="12"/>
      <dgm:spPr/>
    </dgm:pt>
    <dgm:pt modelId="{E27F01BF-FFBF-4B60-ACFF-B10099CD9359}" type="pres">
      <dgm:prSet presAssocID="{A9C82B5B-32C7-4BE0-911D-85EF0ABFDEA1}" presName="Child" presStyleLbl="revTx" presStyleIdx="8" presStyleCnt="15">
        <dgm:presLayoutVars>
          <dgm:chMax val="0"/>
          <dgm:chPref val="0"/>
          <dgm:bulletEnabled val="1"/>
        </dgm:presLayoutVars>
      </dgm:prSet>
      <dgm:spPr/>
    </dgm:pt>
    <dgm:pt modelId="{EE0B8DCE-5A77-4922-A39E-59456CFB76A2}" type="pres">
      <dgm:prSet presAssocID="{3A06E886-11F3-4722-AD6B-B116F0BBA123}" presName="childComposite" presStyleCnt="0">
        <dgm:presLayoutVars>
          <dgm:chMax val="0"/>
          <dgm:chPref val="0"/>
        </dgm:presLayoutVars>
      </dgm:prSet>
      <dgm:spPr/>
    </dgm:pt>
    <dgm:pt modelId="{14CD860F-CD04-4A07-B241-42530C6A5CFB}" type="pres">
      <dgm:prSet presAssocID="{3A06E886-11F3-4722-AD6B-B116F0BBA123}" presName="ChildAccent" presStyleLbl="solidFgAcc1" presStyleIdx="7" presStyleCnt="12"/>
      <dgm:spPr/>
    </dgm:pt>
    <dgm:pt modelId="{F096391B-EDD7-4C42-AADF-135BCBDC5709}" type="pres">
      <dgm:prSet presAssocID="{3A06E886-11F3-4722-AD6B-B116F0BBA123}" presName="Child" presStyleLbl="revTx" presStyleIdx="9" presStyleCnt="15">
        <dgm:presLayoutVars>
          <dgm:chMax val="0"/>
          <dgm:chPref val="0"/>
          <dgm:bulletEnabled val="1"/>
        </dgm:presLayoutVars>
      </dgm:prSet>
      <dgm:spPr/>
    </dgm:pt>
    <dgm:pt modelId="{5C5E0B8B-D41C-475E-904B-05625EC4BB15}" type="pres">
      <dgm:prSet presAssocID="{CEDA93AB-CE4F-486B-984E-A562CDAB3324}" presName="childComposite" presStyleCnt="0">
        <dgm:presLayoutVars>
          <dgm:chMax val="0"/>
          <dgm:chPref val="0"/>
        </dgm:presLayoutVars>
      </dgm:prSet>
      <dgm:spPr/>
    </dgm:pt>
    <dgm:pt modelId="{CBF1DE34-9B64-4E96-A38F-7F61C11BDB3A}" type="pres">
      <dgm:prSet presAssocID="{CEDA93AB-CE4F-486B-984E-A562CDAB3324}" presName="ChildAccent" presStyleLbl="solidFgAcc1" presStyleIdx="8" presStyleCnt="12"/>
      <dgm:spPr/>
    </dgm:pt>
    <dgm:pt modelId="{CF68946B-87A2-41E6-989D-17C9D7A8F636}" type="pres">
      <dgm:prSet presAssocID="{CEDA93AB-CE4F-486B-984E-A562CDAB3324}" presName="Child" presStyleLbl="revTx" presStyleIdx="10" presStyleCnt="15">
        <dgm:presLayoutVars>
          <dgm:chMax val="0"/>
          <dgm:chPref val="0"/>
          <dgm:bulletEnabled val="1"/>
        </dgm:presLayoutVars>
      </dgm:prSet>
      <dgm:spPr/>
    </dgm:pt>
    <dgm:pt modelId="{D59200BC-DF1D-42B3-8451-A409A6AE79CB}" type="pres">
      <dgm:prSet presAssocID="{1BB24AA8-2E1F-403C-8710-E26D2F54E749}" presName="root" presStyleCnt="0">
        <dgm:presLayoutVars>
          <dgm:chMax/>
          <dgm:chPref/>
        </dgm:presLayoutVars>
      </dgm:prSet>
      <dgm:spPr/>
    </dgm:pt>
    <dgm:pt modelId="{77205F26-43A9-4E7D-85CB-E9741519B26E}" type="pres">
      <dgm:prSet presAssocID="{1BB24AA8-2E1F-403C-8710-E26D2F54E749}" presName="rootComposite" presStyleCnt="0">
        <dgm:presLayoutVars/>
      </dgm:prSet>
      <dgm:spPr/>
    </dgm:pt>
    <dgm:pt modelId="{9CE7ACB9-3908-4196-BDA1-462AB95EB15A}" type="pres">
      <dgm:prSet presAssocID="{1BB24AA8-2E1F-403C-8710-E26D2F54E749}" presName="ParentAccent" presStyleLbl="alignNode1" presStyleIdx="2" presStyleCnt="3"/>
      <dgm:spPr>
        <a:solidFill>
          <a:srgbClr val="AB5AB0"/>
        </a:solidFill>
        <a:ln>
          <a:noFill/>
        </a:ln>
      </dgm:spPr>
    </dgm:pt>
    <dgm:pt modelId="{097422F1-4306-46A7-819B-E1779393980F}" type="pres">
      <dgm:prSet presAssocID="{1BB24AA8-2E1F-403C-8710-E26D2F54E749}" presName="ParentSmallAccent" presStyleLbl="fgAcc1" presStyleIdx="2" presStyleCnt="3" custLinFactX="455473" custLinFactY="-300000" custLinFactNeighborX="500000" custLinFactNeighborY="-301273"/>
      <dgm:spPr/>
    </dgm:pt>
    <dgm:pt modelId="{9400700D-C5D9-4720-99A1-CCC460B0C227}" type="pres">
      <dgm:prSet presAssocID="{1BB24AA8-2E1F-403C-8710-E26D2F54E749}" presName="Parent" presStyleLbl="revTx" presStyleIdx="11" presStyleCnt="15">
        <dgm:presLayoutVars>
          <dgm:chMax/>
          <dgm:chPref val="4"/>
          <dgm:bulletEnabled val="1"/>
        </dgm:presLayoutVars>
      </dgm:prSet>
      <dgm:spPr/>
    </dgm:pt>
    <dgm:pt modelId="{5B234454-FB9E-4FD3-A4F8-2E9C27664A4D}" type="pres">
      <dgm:prSet presAssocID="{1BB24AA8-2E1F-403C-8710-E26D2F54E749}" presName="childShape" presStyleCnt="0">
        <dgm:presLayoutVars>
          <dgm:chMax val="0"/>
          <dgm:chPref val="0"/>
        </dgm:presLayoutVars>
      </dgm:prSet>
      <dgm:spPr/>
    </dgm:pt>
    <dgm:pt modelId="{2C54C2CC-E772-4AD5-B71D-2C4496E8727D}" type="pres">
      <dgm:prSet presAssocID="{E625886F-E216-44AD-BA47-68A4947BD954}" presName="childComposite" presStyleCnt="0">
        <dgm:presLayoutVars>
          <dgm:chMax val="0"/>
          <dgm:chPref val="0"/>
        </dgm:presLayoutVars>
      </dgm:prSet>
      <dgm:spPr/>
    </dgm:pt>
    <dgm:pt modelId="{3A5CD564-4358-4A51-8357-5805E1C0839B}" type="pres">
      <dgm:prSet presAssocID="{E625886F-E216-44AD-BA47-68A4947BD954}" presName="ChildAccent" presStyleLbl="solidFgAcc1" presStyleIdx="9" presStyleCnt="12"/>
      <dgm:spPr/>
    </dgm:pt>
    <dgm:pt modelId="{312E37FB-4346-434B-90B7-AD5960C608FB}" type="pres">
      <dgm:prSet presAssocID="{E625886F-E216-44AD-BA47-68A4947BD954}" presName="Child" presStyleLbl="revTx" presStyleIdx="12" presStyleCnt="15">
        <dgm:presLayoutVars>
          <dgm:chMax val="0"/>
          <dgm:chPref val="0"/>
          <dgm:bulletEnabled val="1"/>
        </dgm:presLayoutVars>
      </dgm:prSet>
      <dgm:spPr/>
    </dgm:pt>
    <dgm:pt modelId="{64DC259A-0637-4F1A-9838-A23F805CA304}" type="pres">
      <dgm:prSet presAssocID="{52EE2D6F-4CA3-4630-ACCF-EED965F3AC6A}" presName="childComposite" presStyleCnt="0">
        <dgm:presLayoutVars>
          <dgm:chMax val="0"/>
          <dgm:chPref val="0"/>
        </dgm:presLayoutVars>
      </dgm:prSet>
      <dgm:spPr/>
    </dgm:pt>
    <dgm:pt modelId="{A81A1615-9D99-4005-86A7-E6A8A00B5186}" type="pres">
      <dgm:prSet presAssocID="{52EE2D6F-4CA3-4630-ACCF-EED965F3AC6A}" presName="ChildAccent" presStyleLbl="solidFgAcc1" presStyleIdx="10" presStyleCnt="12"/>
      <dgm:spPr/>
    </dgm:pt>
    <dgm:pt modelId="{294AA774-7188-413C-B433-51DB9B6E38ED}" type="pres">
      <dgm:prSet presAssocID="{52EE2D6F-4CA3-4630-ACCF-EED965F3AC6A}" presName="Child" presStyleLbl="revTx" presStyleIdx="13" presStyleCnt="15">
        <dgm:presLayoutVars>
          <dgm:chMax val="0"/>
          <dgm:chPref val="0"/>
          <dgm:bulletEnabled val="1"/>
        </dgm:presLayoutVars>
      </dgm:prSet>
      <dgm:spPr/>
    </dgm:pt>
    <dgm:pt modelId="{4FD4025B-D36C-4C3A-8450-41F86C47BDCA}" type="pres">
      <dgm:prSet presAssocID="{F5F53D5B-CBE9-42FF-989B-8DE9A9C9F7C1}" presName="childComposite" presStyleCnt="0">
        <dgm:presLayoutVars>
          <dgm:chMax val="0"/>
          <dgm:chPref val="0"/>
        </dgm:presLayoutVars>
      </dgm:prSet>
      <dgm:spPr/>
    </dgm:pt>
    <dgm:pt modelId="{0CE23015-18E3-4F9D-8718-4A7C68558210}" type="pres">
      <dgm:prSet presAssocID="{F5F53D5B-CBE9-42FF-989B-8DE9A9C9F7C1}" presName="ChildAccent" presStyleLbl="solidFgAcc1" presStyleIdx="11" presStyleCnt="12"/>
      <dgm:spPr/>
    </dgm:pt>
    <dgm:pt modelId="{AB1B9287-9811-421E-9FB4-146E8DD24FE2}" type="pres">
      <dgm:prSet presAssocID="{F5F53D5B-CBE9-42FF-989B-8DE9A9C9F7C1}" presName="Child" presStyleLbl="revTx" presStyleIdx="14" presStyleCnt="15">
        <dgm:presLayoutVars>
          <dgm:chMax val="0"/>
          <dgm:chPref val="0"/>
          <dgm:bulletEnabled val="1"/>
        </dgm:presLayoutVars>
      </dgm:prSet>
      <dgm:spPr/>
    </dgm:pt>
  </dgm:ptLst>
  <dgm:cxnLst>
    <dgm:cxn modelId="{77AD1401-5527-4127-9ADD-85695441E5C6}" srcId="{5DFA5B01-0D35-4C1C-90A4-90C2208D2E60}" destId="{A6B1305D-1F48-4955-9B9E-8C7C1D8CB53F}" srcOrd="1" destOrd="0" parTransId="{E309B51C-E534-4ED0-917A-48B70043EFEA}" sibTransId="{09F5E0FD-26FA-44E6-B2F8-B4E18610E392}"/>
    <dgm:cxn modelId="{70BFE902-5E95-4A09-B0E3-AD44793314A0}" type="presOf" srcId="{F5F53D5B-CBE9-42FF-989B-8DE9A9C9F7C1}" destId="{AB1B9287-9811-421E-9FB4-146E8DD24FE2}" srcOrd="0" destOrd="0" presId="urn:microsoft.com/office/officeart/2008/layout/SquareAccentList"/>
    <dgm:cxn modelId="{13C1C50B-279B-45A1-8158-9D1916FE8ADC}" srcId="{5DFA5B01-0D35-4C1C-90A4-90C2208D2E60}" destId="{057E194C-5589-4A72-9FC6-D883AA215EB8}" srcOrd="0" destOrd="0" parTransId="{45A37B9D-B7FF-47BE-A1F5-D076C848F160}" sibTransId="{56C55D69-A73A-415F-ABA5-D071A3287984}"/>
    <dgm:cxn modelId="{7E348110-D191-4D6B-8F88-6095C4E604F6}" type="presOf" srcId="{E625886F-E216-44AD-BA47-68A4947BD954}" destId="{312E37FB-4346-434B-90B7-AD5960C608FB}" srcOrd="0" destOrd="0" presId="urn:microsoft.com/office/officeart/2008/layout/SquareAccentList"/>
    <dgm:cxn modelId="{1C24A710-D2FE-4244-AB54-8194CB91CCF4}" type="presOf" srcId="{60248D0A-4289-4588-83B0-C598814ED4B5}" destId="{D7009C71-C34A-4015-9996-4E618DC935EE}" srcOrd="0" destOrd="0" presId="urn:microsoft.com/office/officeart/2008/layout/SquareAccentList"/>
    <dgm:cxn modelId="{ABDBB516-3509-4415-BCB8-E3F9114B4750}" type="presOf" srcId="{E82EFAF6-E540-43F5-A31A-0A8F3736C060}" destId="{8DA695E0-D88E-4D0E-BB45-4FCF33369A17}" srcOrd="0" destOrd="0" presId="urn:microsoft.com/office/officeart/2008/layout/SquareAccentList"/>
    <dgm:cxn modelId="{7DF2691A-337B-49BB-BA80-8E2533DA9FA0}" type="presOf" srcId="{1BB24AA8-2E1F-403C-8710-E26D2F54E749}" destId="{9400700D-C5D9-4720-99A1-CCC460B0C227}" srcOrd="0" destOrd="0" presId="urn:microsoft.com/office/officeart/2008/layout/SquareAccentList"/>
    <dgm:cxn modelId="{20D60B28-83CE-4736-B8C1-7D58B9B02603}" srcId="{1BB24AA8-2E1F-403C-8710-E26D2F54E749}" destId="{52EE2D6F-4CA3-4630-ACCF-EED965F3AC6A}" srcOrd="1" destOrd="0" parTransId="{FB0EDC41-90B9-426A-9B5F-2257356F4609}" sibTransId="{D24C5C11-4865-4253-89CB-0AA28FC3CF3E}"/>
    <dgm:cxn modelId="{3B31C42D-3BB8-4CBE-928D-9D6CC2E9EA8D}" type="presOf" srcId="{057E194C-5589-4A72-9FC6-D883AA215EB8}" destId="{E6AEC678-28F7-4635-9054-740C055A4A27}" srcOrd="0" destOrd="0" presId="urn:microsoft.com/office/officeart/2008/layout/SquareAccentList"/>
    <dgm:cxn modelId="{3FCBF92F-1C60-4092-9073-AA73E0B80C87}" srcId="{45E9F327-EFA6-42C0-BBD1-5EB236804488}" destId="{A9C82B5B-32C7-4BE0-911D-85EF0ABFDEA1}" srcOrd="0" destOrd="0" parTransId="{718E1B9D-2466-45CA-A89B-709439B127E1}" sibTransId="{365CDA19-7B1C-4B20-8E72-A25514541B74}"/>
    <dgm:cxn modelId="{DB9BD132-7DB2-426B-8073-445077AB84F0}" type="presOf" srcId="{52EE2D6F-4CA3-4630-ACCF-EED965F3AC6A}" destId="{294AA774-7188-413C-B433-51DB9B6E38ED}" srcOrd="0" destOrd="0" presId="urn:microsoft.com/office/officeart/2008/layout/SquareAccentList"/>
    <dgm:cxn modelId="{D0339533-AAB5-42A1-8BF2-3847B7DDF9CF}" type="presOf" srcId="{1A72BAF7-C5A2-4E99-8F55-554870C36202}" destId="{2C98FD14-80E1-42E4-9BFD-CB4A8DC7DD3E}" srcOrd="0" destOrd="0" presId="urn:microsoft.com/office/officeart/2008/layout/SquareAccentList"/>
    <dgm:cxn modelId="{17987D63-0606-4DC9-9901-42A230FC1F8D}" srcId="{5DFA5B01-0D35-4C1C-90A4-90C2208D2E60}" destId="{40BB5849-423F-4AA7-9B2E-15EE7908C576}" srcOrd="3" destOrd="0" parTransId="{0860D265-FCFE-4D82-9291-3E514F7179E2}" sibTransId="{680AD1DF-4D58-4E6D-A118-88764F18AB2A}"/>
    <dgm:cxn modelId="{DF13FA47-3557-4187-9156-08094CD0C7BC}" srcId="{5DFA5B01-0D35-4C1C-90A4-90C2208D2E60}" destId="{E82EFAF6-E540-43F5-A31A-0A8F3736C060}" srcOrd="2" destOrd="0" parTransId="{E1016201-4A1A-4845-84A0-2B64F46B8C53}" sibTransId="{D3E742C9-9A52-475F-A472-E18DA9531EC6}"/>
    <dgm:cxn modelId="{F7D7D76B-ED8B-40EE-A4B8-C215A821236C}" srcId="{5DFA5B01-0D35-4C1C-90A4-90C2208D2E60}" destId="{60248D0A-4289-4588-83B0-C598814ED4B5}" srcOrd="5" destOrd="0" parTransId="{FF0AE396-5E1E-4069-BB3A-91114E97B4CC}" sibTransId="{F3A3836B-47A4-4CDD-8A37-7FE3D3AB20F0}"/>
    <dgm:cxn modelId="{7E3D9F73-9688-4FBF-9BF6-E800AE990E6B}" type="presOf" srcId="{40BB5849-423F-4AA7-9B2E-15EE7908C576}" destId="{5A33D6C7-BAF2-4BF0-8F89-05FC06E43B75}" srcOrd="0" destOrd="0" presId="urn:microsoft.com/office/officeart/2008/layout/SquareAccentList"/>
    <dgm:cxn modelId="{74A87B57-9FE2-465E-80E0-B927F1C91F9F}" srcId="{45E9F327-EFA6-42C0-BBD1-5EB236804488}" destId="{CEDA93AB-CE4F-486B-984E-A562CDAB3324}" srcOrd="2" destOrd="0" parTransId="{FAFD40D5-4861-43DC-A405-5312F46C654E}" sibTransId="{E1834585-B379-44F4-A856-88CA2A66B432}"/>
    <dgm:cxn modelId="{09144C79-4005-48BD-B68B-43FA2B5FE9F5}" type="presOf" srcId="{5A6AE330-737A-42B9-872D-C66A0A439DCA}" destId="{4E9723CE-2500-4EF9-A8AE-F3BEEEEEF9A2}" srcOrd="0" destOrd="0" presId="urn:microsoft.com/office/officeart/2008/layout/SquareAccentList"/>
    <dgm:cxn modelId="{D0E6D979-E7BD-45BD-9F3D-1C9BC755AD0F}" srcId="{1A72BAF7-C5A2-4E99-8F55-554870C36202}" destId="{5DFA5B01-0D35-4C1C-90A4-90C2208D2E60}" srcOrd="0" destOrd="0" parTransId="{60F9B411-4ADA-4EAB-B856-950503306A0E}" sibTransId="{EAD2AEBC-FED2-47CB-97BF-9740DB9E84B0}"/>
    <dgm:cxn modelId="{740E937A-7E9D-4252-B29C-38C808FB9E48}" srcId="{1BB24AA8-2E1F-403C-8710-E26D2F54E749}" destId="{E625886F-E216-44AD-BA47-68A4947BD954}" srcOrd="0" destOrd="0" parTransId="{8790A5E2-0A3D-489E-9EAE-B44BD4BE2C29}" sibTransId="{D893282C-3370-4323-905D-A59731042088}"/>
    <dgm:cxn modelId="{47671E7F-7114-4CFF-A2CF-2252374FA078}" type="presOf" srcId="{3A06E886-11F3-4722-AD6B-B116F0BBA123}" destId="{F096391B-EDD7-4C42-AADF-135BCBDC5709}" srcOrd="0" destOrd="0" presId="urn:microsoft.com/office/officeart/2008/layout/SquareAccentList"/>
    <dgm:cxn modelId="{12C089B4-9F87-4B88-BCEA-0AF77114FDCB}" type="presOf" srcId="{CEDA93AB-CE4F-486B-984E-A562CDAB3324}" destId="{CF68946B-87A2-41E6-989D-17C9D7A8F636}" srcOrd="0" destOrd="0" presId="urn:microsoft.com/office/officeart/2008/layout/SquareAccentList"/>
    <dgm:cxn modelId="{4C28C7BB-8E17-4E3B-B181-4C4E0E03F154}" srcId="{45E9F327-EFA6-42C0-BBD1-5EB236804488}" destId="{3A06E886-11F3-4722-AD6B-B116F0BBA123}" srcOrd="1" destOrd="0" parTransId="{784A9BD7-9956-4E88-8447-FC7BE6539DDF}" sibTransId="{1E2481C1-DDE1-4F32-9667-DC295FCCE62F}"/>
    <dgm:cxn modelId="{D413A2BC-3AD5-4000-93B4-F4618B725822}" srcId="{1BB24AA8-2E1F-403C-8710-E26D2F54E749}" destId="{F5F53D5B-CBE9-42FF-989B-8DE9A9C9F7C1}" srcOrd="2" destOrd="0" parTransId="{637DA03D-53C9-45D8-8E8C-F57AC3A471FD}" sibTransId="{1BB89449-F3C7-4B1E-BFC9-417AA39D4445}"/>
    <dgm:cxn modelId="{40CDB2CC-662B-470B-BA9F-49F8F4AEDAF1}" type="presOf" srcId="{5DFA5B01-0D35-4C1C-90A4-90C2208D2E60}" destId="{3738A067-3FF8-4059-B4DD-C7A890E26E2C}" srcOrd="0" destOrd="0" presId="urn:microsoft.com/office/officeart/2008/layout/SquareAccentList"/>
    <dgm:cxn modelId="{51C8F4CE-D9C2-4470-A8B6-8143A5B8C8CD}" type="presOf" srcId="{A6B1305D-1F48-4955-9B9E-8C7C1D8CB53F}" destId="{C71E4DD5-2ADA-47BB-8625-404EF82A85DA}" srcOrd="0" destOrd="0" presId="urn:microsoft.com/office/officeart/2008/layout/SquareAccentList"/>
    <dgm:cxn modelId="{7A80C2D3-F148-40D1-885A-54AF77D403AF}" srcId="{5DFA5B01-0D35-4C1C-90A4-90C2208D2E60}" destId="{5A6AE330-737A-42B9-872D-C66A0A439DCA}" srcOrd="4" destOrd="0" parTransId="{EA5BE711-7F3E-488A-9E97-C6F1897EF5FA}" sibTransId="{8A69465E-C286-4FB3-B5AB-B7661A290362}"/>
    <dgm:cxn modelId="{49021CD6-9AEC-40D6-813C-245756B781DD}" type="presOf" srcId="{45E9F327-EFA6-42C0-BBD1-5EB236804488}" destId="{C5745C9A-6384-4381-8E93-09D5239B3808}" srcOrd="0" destOrd="0" presId="urn:microsoft.com/office/officeart/2008/layout/SquareAccentList"/>
    <dgm:cxn modelId="{629040E8-02A2-4589-A6E1-690EE454975B}" srcId="{1A72BAF7-C5A2-4E99-8F55-554870C36202}" destId="{45E9F327-EFA6-42C0-BBD1-5EB236804488}" srcOrd="1" destOrd="0" parTransId="{EEDA08E1-4FB9-44DA-909A-C6484058B67A}" sibTransId="{85BC0E05-5CC9-4BC2-8D22-49B9B82CABF6}"/>
    <dgm:cxn modelId="{FE5DF5F8-C2CF-40B9-95E5-0360F6379A99}" type="presOf" srcId="{A9C82B5B-32C7-4BE0-911D-85EF0ABFDEA1}" destId="{E27F01BF-FFBF-4B60-ACFF-B10099CD9359}" srcOrd="0" destOrd="0" presId="urn:microsoft.com/office/officeart/2008/layout/SquareAccentList"/>
    <dgm:cxn modelId="{4D68E7FC-B443-4D13-A50A-384DFF3CD491}" srcId="{1A72BAF7-C5A2-4E99-8F55-554870C36202}" destId="{1BB24AA8-2E1F-403C-8710-E26D2F54E749}" srcOrd="2" destOrd="0" parTransId="{EF4CECB9-A0B3-4C3A-88B3-6A67C02CFC39}" sibTransId="{58D3E6B8-C476-4141-A9CE-B1076ADDF0DF}"/>
    <dgm:cxn modelId="{12861DF5-7BD3-4B1A-B705-84F622828962}" type="presParOf" srcId="{2C98FD14-80E1-42E4-9BFD-CB4A8DC7DD3E}" destId="{EADE3D76-3532-4441-BDF4-71A966EDFB4E}" srcOrd="0" destOrd="0" presId="urn:microsoft.com/office/officeart/2008/layout/SquareAccentList"/>
    <dgm:cxn modelId="{82AC00BD-673F-4B23-B13C-0AE75C41E2FD}" type="presParOf" srcId="{EADE3D76-3532-4441-BDF4-71A966EDFB4E}" destId="{CF327AEF-89A7-4561-A4AB-FE26FE243B0C}" srcOrd="0" destOrd="0" presId="urn:microsoft.com/office/officeart/2008/layout/SquareAccentList"/>
    <dgm:cxn modelId="{96619C0E-8F7C-4990-996A-960FA0312BC3}" type="presParOf" srcId="{CF327AEF-89A7-4561-A4AB-FE26FE243B0C}" destId="{5C29A3B9-3DD0-4CC5-B5C2-6998E92CCE3E}" srcOrd="0" destOrd="0" presId="urn:microsoft.com/office/officeart/2008/layout/SquareAccentList"/>
    <dgm:cxn modelId="{3D9F5BFD-C12D-4AA9-B192-7CA3BF57A7ED}" type="presParOf" srcId="{CF327AEF-89A7-4561-A4AB-FE26FE243B0C}" destId="{BB609690-47DB-4BE3-91BF-AA8C82472385}" srcOrd="1" destOrd="0" presId="urn:microsoft.com/office/officeart/2008/layout/SquareAccentList"/>
    <dgm:cxn modelId="{773F6DE7-11FB-46C8-BE3C-2094F6F3BB8A}" type="presParOf" srcId="{CF327AEF-89A7-4561-A4AB-FE26FE243B0C}" destId="{3738A067-3FF8-4059-B4DD-C7A890E26E2C}" srcOrd="2" destOrd="0" presId="urn:microsoft.com/office/officeart/2008/layout/SquareAccentList"/>
    <dgm:cxn modelId="{2D1E3AE4-E2B9-4DBE-A88F-28C5B7B89C81}" type="presParOf" srcId="{EADE3D76-3532-4441-BDF4-71A966EDFB4E}" destId="{52757ED9-6DCC-4B8C-9B6A-17251107D579}" srcOrd="1" destOrd="0" presId="urn:microsoft.com/office/officeart/2008/layout/SquareAccentList"/>
    <dgm:cxn modelId="{FC9AC7DB-D9F9-47AD-BA56-FA6321EC1419}" type="presParOf" srcId="{52757ED9-6DCC-4B8C-9B6A-17251107D579}" destId="{62C5EB50-2CDD-4FC8-9544-F8AD6D3765C1}" srcOrd="0" destOrd="0" presId="urn:microsoft.com/office/officeart/2008/layout/SquareAccentList"/>
    <dgm:cxn modelId="{65A2EC46-838A-46A1-848D-8C76B38671F8}" type="presParOf" srcId="{62C5EB50-2CDD-4FC8-9544-F8AD6D3765C1}" destId="{D38A935B-3293-4B52-8936-196D9F3DDE16}" srcOrd="0" destOrd="0" presId="urn:microsoft.com/office/officeart/2008/layout/SquareAccentList"/>
    <dgm:cxn modelId="{367B0FCA-8E09-40B8-935E-3ADCE8ACF330}" type="presParOf" srcId="{62C5EB50-2CDD-4FC8-9544-F8AD6D3765C1}" destId="{E6AEC678-28F7-4635-9054-740C055A4A27}" srcOrd="1" destOrd="0" presId="urn:microsoft.com/office/officeart/2008/layout/SquareAccentList"/>
    <dgm:cxn modelId="{A8E3AC22-29A2-4ACD-A9F9-D05517CF4CE2}" type="presParOf" srcId="{52757ED9-6DCC-4B8C-9B6A-17251107D579}" destId="{92D77B13-9572-422E-B491-8557F2178003}" srcOrd="1" destOrd="0" presId="urn:microsoft.com/office/officeart/2008/layout/SquareAccentList"/>
    <dgm:cxn modelId="{33BC3132-0E76-4791-98C8-9175FD721CB6}" type="presParOf" srcId="{92D77B13-9572-422E-B491-8557F2178003}" destId="{9BA457C8-4CDC-4D9C-8EF4-1F7BDA8D1ABF}" srcOrd="0" destOrd="0" presId="urn:microsoft.com/office/officeart/2008/layout/SquareAccentList"/>
    <dgm:cxn modelId="{FE61DA24-23A0-4349-88B3-4E1A0AEABDB5}" type="presParOf" srcId="{92D77B13-9572-422E-B491-8557F2178003}" destId="{C71E4DD5-2ADA-47BB-8625-404EF82A85DA}" srcOrd="1" destOrd="0" presId="urn:microsoft.com/office/officeart/2008/layout/SquareAccentList"/>
    <dgm:cxn modelId="{A2C4C62F-C673-4D9F-8CC7-3C49B5A66A2A}" type="presParOf" srcId="{52757ED9-6DCC-4B8C-9B6A-17251107D579}" destId="{D9C5B6B3-D8F8-4573-B9BD-2F255567623B}" srcOrd="2" destOrd="0" presId="urn:microsoft.com/office/officeart/2008/layout/SquareAccentList"/>
    <dgm:cxn modelId="{049CFF08-99E3-4157-A8CC-C773FE4919FE}" type="presParOf" srcId="{D9C5B6B3-D8F8-4573-B9BD-2F255567623B}" destId="{ABC1D303-9A16-4CF8-A11E-81E230CFDAA3}" srcOrd="0" destOrd="0" presId="urn:microsoft.com/office/officeart/2008/layout/SquareAccentList"/>
    <dgm:cxn modelId="{13165B39-A5D1-4375-AA82-2669E9D2C5B1}" type="presParOf" srcId="{D9C5B6B3-D8F8-4573-B9BD-2F255567623B}" destId="{8DA695E0-D88E-4D0E-BB45-4FCF33369A17}" srcOrd="1" destOrd="0" presId="urn:microsoft.com/office/officeart/2008/layout/SquareAccentList"/>
    <dgm:cxn modelId="{BEDB9365-6A01-4BE4-B0FC-7E4BA736DF10}" type="presParOf" srcId="{52757ED9-6DCC-4B8C-9B6A-17251107D579}" destId="{2E591DA8-5AB8-4E4D-8805-623729051423}" srcOrd="3" destOrd="0" presId="urn:microsoft.com/office/officeart/2008/layout/SquareAccentList"/>
    <dgm:cxn modelId="{DF7A5FD8-E8C8-4789-BEB9-27755CBF223C}" type="presParOf" srcId="{2E591DA8-5AB8-4E4D-8805-623729051423}" destId="{FAB65533-3C67-4617-AA04-10159F5D84B2}" srcOrd="0" destOrd="0" presId="urn:microsoft.com/office/officeart/2008/layout/SquareAccentList"/>
    <dgm:cxn modelId="{64738C25-344D-437F-86A5-4B64E0C0F678}" type="presParOf" srcId="{2E591DA8-5AB8-4E4D-8805-623729051423}" destId="{5A33D6C7-BAF2-4BF0-8F89-05FC06E43B75}" srcOrd="1" destOrd="0" presId="urn:microsoft.com/office/officeart/2008/layout/SquareAccentList"/>
    <dgm:cxn modelId="{B6309E6B-89A3-4CA9-9A85-20A2C0932564}" type="presParOf" srcId="{52757ED9-6DCC-4B8C-9B6A-17251107D579}" destId="{3113916A-F176-41E6-8887-53626813E11B}" srcOrd="4" destOrd="0" presId="urn:microsoft.com/office/officeart/2008/layout/SquareAccentList"/>
    <dgm:cxn modelId="{2A092F3A-C8A0-4EBC-9B68-F8C98031B01B}" type="presParOf" srcId="{3113916A-F176-41E6-8887-53626813E11B}" destId="{1CDBAD64-E907-4D6D-8253-AEEBB569799B}" srcOrd="0" destOrd="0" presId="urn:microsoft.com/office/officeart/2008/layout/SquareAccentList"/>
    <dgm:cxn modelId="{DFB62B4F-94F9-4FCC-9745-A996AD76A7D7}" type="presParOf" srcId="{3113916A-F176-41E6-8887-53626813E11B}" destId="{4E9723CE-2500-4EF9-A8AE-F3BEEEEEF9A2}" srcOrd="1" destOrd="0" presId="urn:microsoft.com/office/officeart/2008/layout/SquareAccentList"/>
    <dgm:cxn modelId="{D33D3E75-7CEE-41AC-B6EA-376CE205881C}" type="presParOf" srcId="{52757ED9-6DCC-4B8C-9B6A-17251107D579}" destId="{85E62108-52EF-4C0B-A91B-9A6879D502BF}" srcOrd="5" destOrd="0" presId="urn:microsoft.com/office/officeart/2008/layout/SquareAccentList"/>
    <dgm:cxn modelId="{7B78B406-541F-46E8-9355-1053AE3F6E8D}" type="presParOf" srcId="{85E62108-52EF-4C0B-A91B-9A6879D502BF}" destId="{604005E9-56D5-46E6-9CA7-2B9F0C1D0E17}" srcOrd="0" destOrd="0" presId="urn:microsoft.com/office/officeart/2008/layout/SquareAccentList"/>
    <dgm:cxn modelId="{0943DB4F-405A-4DAF-B211-E0788A7502D6}" type="presParOf" srcId="{85E62108-52EF-4C0B-A91B-9A6879D502BF}" destId="{D7009C71-C34A-4015-9996-4E618DC935EE}" srcOrd="1" destOrd="0" presId="urn:microsoft.com/office/officeart/2008/layout/SquareAccentList"/>
    <dgm:cxn modelId="{3FC77AB4-7445-49C5-BE33-63221AB31049}" type="presParOf" srcId="{2C98FD14-80E1-42E4-9BFD-CB4A8DC7DD3E}" destId="{7A2EEAB7-26B2-4984-9F4F-A0413660C6CC}" srcOrd="1" destOrd="0" presId="urn:microsoft.com/office/officeart/2008/layout/SquareAccentList"/>
    <dgm:cxn modelId="{1257463D-212E-43F6-8840-C43C4DE3873B}" type="presParOf" srcId="{7A2EEAB7-26B2-4984-9F4F-A0413660C6CC}" destId="{F7552022-5DA8-4322-B8C1-32076FAD9F5B}" srcOrd="0" destOrd="0" presId="urn:microsoft.com/office/officeart/2008/layout/SquareAccentList"/>
    <dgm:cxn modelId="{F9A58A16-BB6B-44AE-A979-CB9F6417F9B0}" type="presParOf" srcId="{F7552022-5DA8-4322-B8C1-32076FAD9F5B}" destId="{9DF1C534-875C-4CEC-826B-B03C244827E8}" srcOrd="0" destOrd="0" presId="urn:microsoft.com/office/officeart/2008/layout/SquareAccentList"/>
    <dgm:cxn modelId="{F26ADC66-7927-4024-BCA3-A3D284E88D82}" type="presParOf" srcId="{F7552022-5DA8-4322-B8C1-32076FAD9F5B}" destId="{9E111573-DB56-4778-8769-3CDEAE013E01}" srcOrd="1" destOrd="0" presId="urn:microsoft.com/office/officeart/2008/layout/SquareAccentList"/>
    <dgm:cxn modelId="{8D229383-5662-46B9-A545-829B6CDDADC3}" type="presParOf" srcId="{F7552022-5DA8-4322-B8C1-32076FAD9F5B}" destId="{C5745C9A-6384-4381-8E93-09D5239B3808}" srcOrd="2" destOrd="0" presId="urn:microsoft.com/office/officeart/2008/layout/SquareAccentList"/>
    <dgm:cxn modelId="{73C90AC3-D44E-4CB6-AB21-2CC04E880CC1}" type="presParOf" srcId="{7A2EEAB7-26B2-4984-9F4F-A0413660C6CC}" destId="{74F4C117-00B2-406E-89DE-CAEA126B25CA}" srcOrd="1" destOrd="0" presId="urn:microsoft.com/office/officeart/2008/layout/SquareAccentList"/>
    <dgm:cxn modelId="{773B3831-BEC4-42D1-B17A-6129E89D9790}" type="presParOf" srcId="{74F4C117-00B2-406E-89DE-CAEA126B25CA}" destId="{3E796CF6-FCD9-4EF9-959C-40147220B547}" srcOrd="0" destOrd="0" presId="urn:microsoft.com/office/officeart/2008/layout/SquareAccentList"/>
    <dgm:cxn modelId="{24334F77-B101-4C59-976B-F18E789F585C}" type="presParOf" srcId="{3E796CF6-FCD9-4EF9-959C-40147220B547}" destId="{2C389926-AB3D-4DF7-978A-080FA4B3EB0E}" srcOrd="0" destOrd="0" presId="urn:microsoft.com/office/officeart/2008/layout/SquareAccentList"/>
    <dgm:cxn modelId="{3B9D445F-C0A9-4B3B-9B4C-852C20445EB5}" type="presParOf" srcId="{3E796CF6-FCD9-4EF9-959C-40147220B547}" destId="{E27F01BF-FFBF-4B60-ACFF-B10099CD9359}" srcOrd="1" destOrd="0" presId="urn:microsoft.com/office/officeart/2008/layout/SquareAccentList"/>
    <dgm:cxn modelId="{1BD34726-3C76-45B1-89F4-A72F8AC3EC94}" type="presParOf" srcId="{74F4C117-00B2-406E-89DE-CAEA126B25CA}" destId="{EE0B8DCE-5A77-4922-A39E-59456CFB76A2}" srcOrd="1" destOrd="0" presId="urn:microsoft.com/office/officeart/2008/layout/SquareAccentList"/>
    <dgm:cxn modelId="{F960E366-EE68-4538-ADB3-AABE53526B0B}" type="presParOf" srcId="{EE0B8DCE-5A77-4922-A39E-59456CFB76A2}" destId="{14CD860F-CD04-4A07-B241-42530C6A5CFB}" srcOrd="0" destOrd="0" presId="urn:microsoft.com/office/officeart/2008/layout/SquareAccentList"/>
    <dgm:cxn modelId="{4911AF2C-651C-4B57-BFCD-E1998966D51E}" type="presParOf" srcId="{EE0B8DCE-5A77-4922-A39E-59456CFB76A2}" destId="{F096391B-EDD7-4C42-AADF-135BCBDC5709}" srcOrd="1" destOrd="0" presId="urn:microsoft.com/office/officeart/2008/layout/SquareAccentList"/>
    <dgm:cxn modelId="{104FC0C4-DA03-4C5D-B618-F565D9D563FD}" type="presParOf" srcId="{74F4C117-00B2-406E-89DE-CAEA126B25CA}" destId="{5C5E0B8B-D41C-475E-904B-05625EC4BB15}" srcOrd="2" destOrd="0" presId="urn:microsoft.com/office/officeart/2008/layout/SquareAccentList"/>
    <dgm:cxn modelId="{CB33A0D3-58EA-4CFF-949E-B292359B0894}" type="presParOf" srcId="{5C5E0B8B-D41C-475E-904B-05625EC4BB15}" destId="{CBF1DE34-9B64-4E96-A38F-7F61C11BDB3A}" srcOrd="0" destOrd="0" presId="urn:microsoft.com/office/officeart/2008/layout/SquareAccentList"/>
    <dgm:cxn modelId="{57061E5E-0D22-440F-80E6-D65B2D98A91A}" type="presParOf" srcId="{5C5E0B8B-D41C-475E-904B-05625EC4BB15}" destId="{CF68946B-87A2-41E6-989D-17C9D7A8F636}" srcOrd="1" destOrd="0" presId="urn:microsoft.com/office/officeart/2008/layout/SquareAccentList"/>
    <dgm:cxn modelId="{F4626F24-32E9-4EBC-A7AE-F0B5FE74EAFB}" type="presParOf" srcId="{2C98FD14-80E1-42E4-9BFD-CB4A8DC7DD3E}" destId="{D59200BC-DF1D-42B3-8451-A409A6AE79CB}" srcOrd="2" destOrd="0" presId="urn:microsoft.com/office/officeart/2008/layout/SquareAccentList"/>
    <dgm:cxn modelId="{B9A8101C-FF40-4EB5-9885-323EA24BD652}" type="presParOf" srcId="{D59200BC-DF1D-42B3-8451-A409A6AE79CB}" destId="{77205F26-43A9-4E7D-85CB-E9741519B26E}" srcOrd="0" destOrd="0" presId="urn:microsoft.com/office/officeart/2008/layout/SquareAccentList"/>
    <dgm:cxn modelId="{3BEE81EE-2BFC-411C-9A2D-673AB15A9C97}" type="presParOf" srcId="{77205F26-43A9-4E7D-85CB-E9741519B26E}" destId="{9CE7ACB9-3908-4196-BDA1-462AB95EB15A}" srcOrd="0" destOrd="0" presId="urn:microsoft.com/office/officeart/2008/layout/SquareAccentList"/>
    <dgm:cxn modelId="{49CA02FA-DF95-4B77-A936-8C813E9E0587}" type="presParOf" srcId="{77205F26-43A9-4E7D-85CB-E9741519B26E}" destId="{097422F1-4306-46A7-819B-E1779393980F}" srcOrd="1" destOrd="0" presId="urn:microsoft.com/office/officeart/2008/layout/SquareAccentList"/>
    <dgm:cxn modelId="{D0B9E8C1-43BA-472B-A550-9C40469D2FEE}" type="presParOf" srcId="{77205F26-43A9-4E7D-85CB-E9741519B26E}" destId="{9400700D-C5D9-4720-99A1-CCC460B0C227}" srcOrd="2" destOrd="0" presId="urn:microsoft.com/office/officeart/2008/layout/SquareAccentList"/>
    <dgm:cxn modelId="{F54D849E-B0C7-450B-87B7-151363459776}" type="presParOf" srcId="{D59200BC-DF1D-42B3-8451-A409A6AE79CB}" destId="{5B234454-FB9E-4FD3-A4F8-2E9C27664A4D}" srcOrd="1" destOrd="0" presId="urn:microsoft.com/office/officeart/2008/layout/SquareAccentList"/>
    <dgm:cxn modelId="{8B93BC8F-2C79-4AA4-8B3F-BDA7F9F4E437}" type="presParOf" srcId="{5B234454-FB9E-4FD3-A4F8-2E9C27664A4D}" destId="{2C54C2CC-E772-4AD5-B71D-2C4496E8727D}" srcOrd="0" destOrd="0" presId="urn:microsoft.com/office/officeart/2008/layout/SquareAccentList"/>
    <dgm:cxn modelId="{3E014D2F-4581-480A-BC39-594936CBB571}" type="presParOf" srcId="{2C54C2CC-E772-4AD5-B71D-2C4496E8727D}" destId="{3A5CD564-4358-4A51-8357-5805E1C0839B}" srcOrd="0" destOrd="0" presId="urn:microsoft.com/office/officeart/2008/layout/SquareAccentList"/>
    <dgm:cxn modelId="{8C73A1CF-8FA6-4D16-B627-5C1CD8730D9C}" type="presParOf" srcId="{2C54C2CC-E772-4AD5-B71D-2C4496E8727D}" destId="{312E37FB-4346-434B-90B7-AD5960C608FB}" srcOrd="1" destOrd="0" presId="urn:microsoft.com/office/officeart/2008/layout/SquareAccentList"/>
    <dgm:cxn modelId="{8A33BD47-E506-44FF-918F-49F5DE97B34D}" type="presParOf" srcId="{5B234454-FB9E-4FD3-A4F8-2E9C27664A4D}" destId="{64DC259A-0637-4F1A-9838-A23F805CA304}" srcOrd="1" destOrd="0" presId="urn:microsoft.com/office/officeart/2008/layout/SquareAccentList"/>
    <dgm:cxn modelId="{4ABD40C5-561C-4445-A6A7-381A23DA0DD3}" type="presParOf" srcId="{64DC259A-0637-4F1A-9838-A23F805CA304}" destId="{A81A1615-9D99-4005-86A7-E6A8A00B5186}" srcOrd="0" destOrd="0" presId="urn:microsoft.com/office/officeart/2008/layout/SquareAccentList"/>
    <dgm:cxn modelId="{5D52B3CE-CCF6-40E8-8189-34A1089A9020}" type="presParOf" srcId="{64DC259A-0637-4F1A-9838-A23F805CA304}" destId="{294AA774-7188-413C-B433-51DB9B6E38ED}" srcOrd="1" destOrd="0" presId="urn:microsoft.com/office/officeart/2008/layout/SquareAccentList"/>
    <dgm:cxn modelId="{9A9AC642-7AAF-40A9-BAB9-7C74C234AE01}" type="presParOf" srcId="{5B234454-FB9E-4FD3-A4F8-2E9C27664A4D}" destId="{4FD4025B-D36C-4C3A-8450-41F86C47BDCA}" srcOrd="2" destOrd="0" presId="urn:microsoft.com/office/officeart/2008/layout/SquareAccentList"/>
    <dgm:cxn modelId="{64DCFB19-FF96-4347-AACA-B5FCD9AA2ADE}" type="presParOf" srcId="{4FD4025B-D36C-4C3A-8450-41F86C47BDCA}" destId="{0CE23015-18E3-4F9D-8718-4A7C68558210}" srcOrd="0" destOrd="0" presId="urn:microsoft.com/office/officeart/2008/layout/SquareAccentList"/>
    <dgm:cxn modelId="{CB461CF6-D169-48AF-B611-DA1752A2AB70}" type="presParOf" srcId="{4FD4025B-D36C-4C3A-8450-41F86C47BDCA}" destId="{AB1B9287-9811-421E-9FB4-146E8DD24FE2}" srcOrd="1" destOrd="0" presId="urn:microsoft.com/office/officeart/2008/layout/SquareAccentList"/>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9A3B9-3DD0-4CC5-B5C2-6998E92CCE3E}">
      <dsp:nvSpPr>
        <dsp:cNvPr id="0" name=""/>
        <dsp:cNvSpPr/>
      </dsp:nvSpPr>
      <dsp:spPr>
        <a:xfrm>
          <a:off x="46892" y="751712"/>
          <a:ext cx="3556825" cy="418450"/>
        </a:xfrm>
        <a:prstGeom prst="rect">
          <a:avLst/>
        </a:prstGeom>
        <a:solidFill>
          <a:srgbClr val="7F418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609690-47DB-4BE3-91BF-AA8C82472385}">
      <dsp:nvSpPr>
        <dsp:cNvPr id="0" name=""/>
        <dsp:cNvSpPr/>
      </dsp:nvSpPr>
      <dsp:spPr>
        <a:xfrm>
          <a:off x="0" y="0"/>
          <a:ext cx="261297" cy="26129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38A067-3FF8-4059-B4DD-C7A890E26E2C}">
      <dsp:nvSpPr>
        <dsp:cNvPr id="0" name=""/>
        <dsp:cNvSpPr/>
      </dsp:nvSpPr>
      <dsp:spPr>
        <a:xfrm>
          <a:off x="46892" y="0"/>
          <a:ext cx="3556825" cy="751712"/>
        </a:xfrm>
        <a:prstGeom prst="rect">
          <a:avLst/>
        </a:prstGeom>
        <a:solidFill>
          <a:srgbClr val="7F4182"/>
        </a:solidFill>
        <a:ln>
          <a:noFill/>
        </a:ln>
        <a:effectLst/>
      </dsp:spPr>
      <dsp:style>
        <a:lnRef idx="0">
          <a:scrgbClr r="0" g="0" b="0"/>
        </a:lnRef>
        <a:fillRef idx="0">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l" defTabSz="1422400">
            <a:lnSpc>
              <a:spcPct val="90000"/>
            </a:lnSpc>
            <a:spcBef>
              <a:spcPct val="0"/>
            </a:spcBef>
            <a:spcAft>
              <a:spcPct val="35000"/>
            </a:spcAft>
            <a:buNone/>
          </a:pPr>
          <a:r>
            <a:rPr lang="en-IE" sz="3200" kern="1200" dirty="0">
              <a:solidFill>
                <a:schemeClr val="bg1"/>
              </a:solidFill>
            </a:rPr>
            <a:t>SOCIAL</a:t>
          </a:r>
        </a:p>
      </dsp:txBody>
      <dsp:txXfrm>
        <a:off x="46892" y="0"/>
        <a:ext cx="3556825" cy="751712"/>
      </dsp:txXfrm>
    </dsp:sp>
    <dsp:sp modelId="{D38A935B-3293-4B52-8936-196D9F3DDE16}">
      <dsp:nvSpPr>
        <dsp:cNvPr id="0" name=""/>
        <dsp:cNvSpPr/>
      </dsp:nvSpPr>
      <dsp:spPr>
        <a:xfrm>
          <a:off x="46892" y="1517941"/>
          <a:ext cx="261290" cy="26129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AEC678-28F7-4635-9054-740C055A4A27}">
      <dsp:nvSpPr>
        <dsp:cNvPr id="0" name=""/>
        <dsp:cNvSpPr/>
      </dsp:nvSpPr>
      <dsp:spPr>
        <a:xfrm>
          <a:off x="295870" y="1344051"/>
          <a:ext cx="3307847" cy="60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IE" sz="1800" kern="1200" dirty="0">
              <a:solidFill>
                <a:srgbClr val="6D6E6C"/>
              </a:solidFill>
            </a:rPr>
            <a:t>Sense of belonging/pride of place</a:t>
          </a:r>
        </a:p>
      </dsp:txBody>
      <dsp:txXfrm>
        <a:off x="295870" y="1344051"/>
        <a:ext cx="3307847" cy="609069"/>
      </dsp:txXfrm>
    </dsp:sp>
    <dsp:sp modelId="{9BA457C8-4CDC-4D9C-8EF4-1F7BDA8D1ABF}">
      <dsp:nvSpPr>
        <dsp:cNvPr id="0" name=""/>
        <dsp:cNvSpPr/>
      </dsp:nvSpPr>
      <dsp:spPr>
        <a:xfrm>
          <a:off x="46892" y="2127010"/>
          <a:ext cx="261290" cy="26129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1E4DD5-2ADA-47BB-8625-404EF82A85DA}">
      <dsp:nvSpPr>
        <dsp:cNvPr id="0" name=""/>
        <dsp:cNvSpPr/>
      </dsp:nvSpPr>
      <dsp:spPr>
        <a:xfrm>
          <a:off x="295870" y="1953121"/>
          <a:ext cx="3307847" cy="60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IE" sz="1800" kern="1200" dirty="0">
              <a:solidFill>
                <a:srgbClr val="6D6E6C"/>
              </a:solidFill>
            </a:rPr>
            <a:t>Cohesion/Inclusion and Equality</a:t>
          </a:r>
        </a:p>
      </dsp:txBody>
      <dsp:txXfrm>
        <a:off x="295870" y="1953121"/>
        <a:ext cx="3307847" cy="609069"/>
      </dsp:txXfrm>
    </dsp:sp>
    <dsp:sp modelId="{ABC1D303-9A16-4CF8-A11E-81E230CFDAA3}">
      <dsp:nvSpPr>
        <dsp:cNvPr id="0" name=""/>
        <dsp:cNvSpPr/>
      </dsp:nvSpPr>
      <dsp:spPr>
        <a:xfrm>
          <a:off x="46892" y="2736080"/>
          <a:ext cx="261290" cy="26129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A695E0-D88E-4D0E-BB45-4FCF33369A17}">
      <dsp:nvSpPr>
        <dsp:cNvPr id="0" name=""/>
        <dsp:cNvSpPr/>
      </dsp:nvSpPr>
      <dsp:spPr>
        <a:xfrm>
          <a:off x="295870" y="2562190"/>
          <a:ext cx="3307847" cy="60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IE" sz="1800" kern="1200" dirty="0">
              <a:solidFill>
                <a:srgbClr val="6D6E6C"/>
              </a:solidFill>
            </a:rPr>
            <a:t>Active Citizenship: Participation and local democracy</a:t>
          </a:r>
        </a:p>
      </dsp:txBody>
      <dsp:txXfrm>
        <a:off x="295870" y="2562190"/>
        <a:ext cx="3307847" cy="609069"/>
      </dsp:txXfrm>
    </dsp:sp>
    <dsp:sp modelId="{FAB65533-3C67-4617-AA04-10159F5D84B2}">
      <dsp:nvSpPr>
        <dsp:cNvPr id="0" name=""/>
        <dsp:cNvSpPr/>
      </dsp:nvSpPr>
      <dsp:spPr>
        <a:xfrm>
          <a:off x="46892" y="3345149"/>
          <a:ext cx="261290" cy="26129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33D6C7-BAF2-4BF0-8F89-05FC06E43B75}">
      <dsp:nvSpPr>
        <dsp:cNvPr id="0" name=""/>
        <dsp:cNvSpPr/>
      </dsp:nvSpPr>
      <dsp:spPr>
        <a:xfrm>
          <a:off x="295870" y="3171260"/>
          <a:ext cx="3307847" cy="60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IE" sz="1800" kern="1200" dirty="0">
              <a:solidFill>
                <a:srgbClr val="6D6E6C"/>
              </a:solidFill>
            </a:rPr>
            <a:t>Health, quality of life/ well-being</a:t>
          </a:r>
        </a:p>
      </dsp:txBody>
      <dsp:txXfrm>
        <a:off x="295870" y="3171260"/>
        <a:ext cx="3307847" cy="609069"/>
      </dsp:txXfrm>
    </dsp:sp>
    <dsp:sp modelId="{1CDBAD64-E907-4D6D-8253-AEEBB569799B}">
      <dsp:nvSpPr>
        <dsp:cNvPr id="0" name=""/>
        <dsp:cNvSpPr/>
      </dsp:nvSpPr>
      <dsp:spPr>
        <a:xfrm>
          <a:off x="46892" y="3954219"/>
          <a:ext cx="261290" cy="26129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9723CE-2500-4EF9-A8AE-F3BEEEEEF9A2}">
      <dsp:nvSpPr>
        <dsp:cNvPr id="0" name=""/>
        <dsp:cNvSpPr/>
      </dsp:nvSpPr>
      <dsp:spPr>
        <a:xfrm>
          <a:off x="295870" y="3780329"/>
          <a:ext cx="3307847" cy="60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IE" sz="1800" kern="1200" dirty="0">
              <a:solidFill>
                <a:srgbClr val="6D6E6C"/>
              </a:solidFill>
            </a:rPr>
            <a:t>Social Order and a Feeling of Safety</a:t>
          </a:r>
        </a:p>
      </dsp:txBody>
      <dsp:txXfrm>
        <a:off x="295870" y="3780329"/>
        <a:ext cx="3307847" cy="609069"/>
      </dsp:txXfrm>
    </dsp:sp>
    <dsp:sp modelId="{604005E9-56D5-46E6-9CA7-2B9F0C1D0E17}">
      <dsp:nvSpPr>
        <dsp:cNvPr id="0" name=""/>
        <dsp:cNvSpPr/>
      </dsp:nvSpPr>
      <dsp:spPr>
        <a:xfrm>
          <a:off x="46892" y="4563288"/>
          <a:ext cx="261290" cy="26129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009C71-C34A-4015-9996-4E618DC935EE}">
      <dsp:nvSpPr>
        <dsp:cNvPr id="0" name=""/>
        <dsp:cNvSpPr/>
      </dsp:nvSpPr>
      <dsp:spPr>
        <a:xfrm>
          <a:off x="295870" y="4389399"/>
          <a:ext cx="3307847" cy="60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IE" sz="1800" kern="1200" dirty="0">
              <a:solidFill>
                <a:srgbClr val="6D6E6C"/>
              </a:solidFill>
            </a:rPr>
            <a:t>Cultural fulfilment, a sense of heritage</a:t>
          </a:r>
        </a:p>
      </dsp:txBody>
      <dsp:txXfrm>
        <a:off x="295870" y="4389399"/>
        <a:ext cx="3307847" cy="609069"/>
      </dsp:txXfrm>
    </dsp:sp>
    <dsp:sp modelId="{9DF1C534-875C-4CEC-826B-B03C244827E8}">
      <dsp:nvSpPr>
        <dsp:cNvPr id="0" name=""/>
        <dsp:cNvSpPr/>
      </dsp:nvSpPr>
      <dsp:spPr>
        <a:xfrm>
          <a:off x="3781559" y="751712"/>
          <a:ext cx="3556825" cy="418450"/>
        </a:xfrm>
        <a:prstGeom prst="rect">
          <a:avLst/>
        </a:prstGeom>
        <a:solidFill>
          <a:srgbClr val="68BBA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111573-DB56-4778-8769-3CDEAE013E01}">
      <dsp:nvSpPr>
        <dsp:cNvPr id="0" name=""/>
        <dsp:cNvSpPr/>
      </dsp:nvSpPr>
      <dsp:spPr>
        <a:xfrm>
          <a:off x="6215700" y="0"/>
          <a:ext cx="261297" cy="26129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745C9A-6384-4381-8E93-09D5239B3808}">
      <dsp:nvSpPr>
        <dsp:cNvPr id="0" name=""/>
        <dsp:cNvSpPr/>
      </dsp:nvSpPr>
      <dsp:spPr>
        <a:xfrm>
          <a:off x="3781559" y="0"/>
          <a:ext cx="3556825" cy="751712"/>
        </a:xfrm>
        <a:prstGeom prst="rect">
          <a:avLst/>
        </a:prstGeom>
        <a:solidFill>
          <a:srgbClr val="68BBAF"/>
        </a:solidFill>
        <a:ln>
          <a:noFill/>
        </a:ln>
        <a:effectLst/>
      </dsp:spPr>
      <dsp:style>
        <a:lnRef idx="0">
          <a:scrgbClr r="0" g="0" b="0"/>
        </a:lnRef>
        <a:fillRef idx="0">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l" defTabSz="1422400">
            <a:lnSpc>
              <a:spcPct val="90000"/>
            </a:lnSpc>
            <a:spcBef>
              <a:spcPct val="0"/>
            </a:spcBef>
            <a:spcAft>
              <a:spcPct val="35000"/>
            </a:spcAft>
            <a:buNone/>
          </a:pPr>
          <a:r>
            <a:rPr lang="en-IE" sz="3200" kern="1200" dirty="0">
              <a:solidFill>
                <a:schemeClr val="bg1"/>
              </a:solidFill>
            </a:rPr>
            <a:t>ECONOMIC</a:t>
          </a:r>
        </a:p>
      </dsp:txBody>
      <dsp:txXfrm>
        <a:off x="3781559" y="0"/>
        <a:ext cx="3556825" cy="751712"/>
      </dsp:txXfrm>
    </dsp:sp>
    <dsp:sp modelId="{2C389926-AB3D-4DF7-978A-080FA4B3EB0E}">
      <dsp:nvSpPr>
        <dsp:cNvPr id="0" name=""/>
        <dsp:cNvSpPr/>
      </dsp:nvSpPr>
      <dsp:spPr>
        <a:xfrm>
          <a:off x="3781559" y="1517941"/>
          <a:ext cx="261290" cy="26129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7F01BF-FFBF-4B60-ACFF-B10099CD9359}">
      <dsp:nvSpPr>
        <dsp:cNvPr id="0" name=""/>
        <dsp:cNvSpPr/>
      </dsp:nvSpPr>
      <dsp:spPr>
        <a:xfrm>
          <a:off x="4030537" y="1344051"/>
          <a:ext cx="3307847" cy="60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IE" sz="1800" kern="1200" dirty="0">
              <a:solidFill>
                <a:srgbClr val="6D6E6C"/>
              </a:solidFill>
            </a:rPr>
            <a:t>Opportunities for enterprise and employment </a:t>
          </a:r>
        </a:p>
      </dsp:txBody>
      <dsp:txXfrm>
        <a:off x="4030537" y="1344051"/>
        <a:ext cx="3307847" cy="609069"/>
      </dsp:txXfrm>
    </dsp:sp>
    <dsp:sp modelId="{14CD860F-CD04-4A07-B241-42530C6A5CFB}">
      <dsp:nvSpPr>
        <dsp:cNvPr id="0" name=""/>
        <dsp:cNvSpPr/>
      </dsp:nvSpPr>
      <dsp:spPr>
        <a:xfrm>
          <a:off x="3781559" y="2127010"/>
          <a:ext cx="261290" cy="26129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96391B-EDD7-4C42-AADF-135BCBDC5709}">
      <dsp:nvSpPr>
        <dsp:cNvPr id="0" name=""/>
        <dsp:cNvSpPr/>
      </dsp:nvSpPr>
      <dsp:spPr>
        <a:xfrm>
          <a:off x="4030537" y="1953121"/>
          <a:ext cx="3307847" cy="60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IE" sz="1800" kern="1200" dirty="0">
              <a:solidFill>
                <a:srgbClr val="6D6E6C"/>
              </a:solidFill>
            </a:rPr>
            <a:t>Opportunities for education/training</a:t>
          </a:r>
        </a:p>
      </dsp:txBody>
      <dsp:txXfrm>
        <a:off x="4030537" y="1953121"/>
        <a:ext cx="3307847" cy="609069"/>
      </dsp:txXfrm>
    </dsp:sp>
    <dsp:sp modelId="{CBF1DE34-9B64-4E96-A38F-7F61C11BDB3A}">
      <dsp:nvSpPr>
        <dsp:cNvPr id="0" name=""/>
        <dsp:cNvSpPr/>
      </dsp:nvSpPr>
      <dsp:spPr>
        <a:xfrm>
          <a:off x="3781559" y="2736080"/>
          <a:ext cx="261290" cy="26129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68946B-87A2-41E6-989D-17C9D7A8F636}">
      <dsp:nvSpPr>
        <dsp:cNvPr id="0" name=""/>
        <dsp:cNvSpPr/>
      </dsp:nvSpPr>
      <dsp:spPr>
        <a:xfrm>
          <a:off x="4030537" y="2562190"/>
          <a:ext cx="3307847" cy="60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IE" sz="1800" kern="1200" dirty="0">
              <a:solidFill>
                <a:srgbClr val="6D6E6C"/>
              </a:solidFill>
            </a:rPr>
            <a:t>Housing and vibrant neighbourhoods</a:t>
          </a:r>
        </a:p>
      </dsp:txBody>
      <dsp:txXfrm>
        <a:off x="4030537" y="2562190"/>
        <a:ext cx="3307847" cy="609069"/>
      </dsp:txXfrm>
    </dsp:sp>
    <dsp:sp modelId="{9CE7ACB9-3908-4196-BDA1-462AB95EB15A}">
      <dsp:nvSpPr>
        <dsp:cNvPr id="0" name=""/>
        <dsp:cNvSpPr/>
      </dsp:nvSpPr>
      <dsp:spPr>
        <a:xfrm>
          <a:off x="7516226" y="751712"/>
          <a:ext cx="3556825" cy="418450"/>
        </a:xfrm>
        <a:prstGeom prst="rect">
          <a:avLst/>
        </a:prstGeom>
        <a:solidFill>
          <a:srgbClr val="AB5A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7422F1-4306-46A7-819B-E1779393980F}">
      <dsp:nvSpPr>
        <dsp:cNvPr id="0" name=""/>
        <dsp:cNvSpPr/>
      </dsp:nvSpPr>
      <dsp:spPr>
        <a:xfrm>
          <a:off x="10012851" y="0"/>
          <a:ext cx="261297" cy="26129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00700D-C5D9-4720-99A1-CCC460B0C227}">
      <dsp:nvSpPr>
        <dsp:cNvPr id="0" name=""/>
        <dsp:cNvSpPr/>
      </dsp:nvSpPr>
      <dsp:spPr>
        <a:xfrm>
          <a:off x="7516226" y="0"/>
          <a:ext cx="3556825" cy="751712"/>
        </a:xfrm>
        <a:prstGeom prst="rect">
          <a:avLst/>
        </a:prstGeom>
        <a:solidFill>
          <a:srgbClr val="AB5AB0"/>
        </a:solidFill>
        <a:ln>
          <a:noFill/>
        </a:ln>
        <a:effectLst/>
      </dsp:spPr>
      <dsp:style>
        <a:lnRef idx="0">
          <a:scrgbClr r="0" g="0" b="0"/>
        </a:lnRef>
        <a:fillRef idx="0">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l" defTabSz="1422400">
            <a:lnSpc>
              <a:spcPct val="90000"/>
            </a:lnSpc>
            <a:spcBef>
              <a:spcPct val="0"/>
            </a:spcBef>
            <a:spcAft>
              <a:spcPct val="35000"/>
            </a:spcAft>
            <a:buNone/>
          </a:pPr>
          <a:r>
            <a:rPr lang="en-IE" sz="3200" kern="1200" dirty="0">
              <a:solidFill>
                <a:schemeClr val="bg1"/>
              </a:solidFill>
            </a:rPr>
            <a:t>ENVIRONMENTAL</a:t>
          </a:r>
        </a:p>
      </dsp:txBody>
      <dsp:txXfrm>
        <a:off x="7516226" y="0"/>
        <a:ext cx="3556825" cy="751712"/>
      </dsp:txXfrm>
    </dsp:sp>
    <dsp:sp modelId="{3A5CD564-4358-4A51-8357-5805E1C0839B}">
      <dsp:nvSpPr>
        <dsp:cNvPr id="0" name=""/>
        <dsp:cNvSpPr/>
      </dsp:nvSpPr>
      <dsp:spPr>
        <a:xfrm>
          <a:off x="7516226" y="1517941"/>
          <a:ext cx="261290" cy="26129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2E37FB-4346-434B-90B7-AD5960C608FB}">
      <dsp:nvSpPr>
        <dsp:cNvPr id="0" name=""/>
        <dsp:cNvSpPr/>
      </dsp:nvSpPr>
      <dsp:spPr>
        <a:xfrm>
          <a:off x="7765204" y="1344051"/>
          <a:ext cx="3307847" cy="60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IE" sz="1800" kern="1200" dirty="0">
              <a:solidFill>
                <a:srgbClr val="6D6E6C"/>
              </a:solidFill>
            </a:rPr>
            <a:t>Community Infrastructure and Amenities</a:t>
          </a:r>
        </a:p>
      </dsp:txBody>
      <dsp:txXfrm>
        <a:off x="7765204" y="1344051"/>
        <a:ext cx="3307847" cy="609069"/>
      </dsp:txXfrm>
    </dsp:sp>
    <dsp:sp modelId="{A81A1615-9D99-4005-86A7-E6A8A00B5186}">
      <dsp:nvSpPr>
        <dsp:cNvPr id="0" name=""/>
        <dsp:cNvSpPr/>
      </dsp:nvSpPr>
      <dsp:spPr>
        <a:xfrm>
          <a:off x="7516226" y="2127010"/>
          <a:ext cx="261290" cy="26129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4AA774-7188-413C-B433-51DB9B6E38ED}">
      <dsp:nvSpPr>
        <dsp:cNvPr id="0" name=""/>
        <dsp:cNvSpPr/>
      </dsp:nvSpPr>
      <dsp:spPr>
        <a:xfrm>
          <a:off x="7765204" y="1953121"/>
          <a:ext cx="3307847" cy="60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IE" sz="1800" kern="1200" dirty="0">
              <a:solidFill>
                <a:srgbClr val="6D6E6C"/>
              </a:solidFill>
            </a:rPr>
            <a:t>Air/Water Quality</a:t>
          </a:r>
        </a:p>
      </dsp:txBody>
      <dsp:txXfrm>
        <a:off x="7765204" y="1953121"/>
        <a:ext cx="3307847" cy="609069"/>
      </dsp:txXfrm>
    </dsp:sp>
    <dsp:sp modelId="{0CE23015-18E3-4F9D-8718-4A7C68558210}">
      <dsp:nvSpPr>
        <dsp:cNvPr id="0" name=""/>
        <dsp:cNvSpPr/>
      </dsp:nvSpPr>
      <dsp:spPr>
        <a:xfrm>
          <a:off x="7516226" y="2736080"/>
          <a:ext cx="261290" cy="26129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1B9287-9811-421E-9FB4-146E8DD24FE2}">
      <dsp:nvSpPr>
        <dsp:cNvPr id="0" name=""/>
        <dsp:cNvSpPr/>
      </dsp:nvSpPr>
      <dsp:spPr>
        <a:xfrm>
          <a:off x="7765204" y="2562190"/>
          <a:ext cx="3307847" cy="60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IE" sz="1800" kern="1200" dirty="0">
              <a:solidFill>
                <a:srgbClr val="6D6E6C"/>
              </a:solidFill>
            </a:rPr>
            <a:t>Pollution Management (noise/waste)</a:t>
          </a:r>
        </a:p>
      </dsp:txBody>
      <dsp:txXfrm>
        <a:off x="7765204" y="2562190"/>
        <a:ext cx="3307847" cy="609069"/>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74B3AB-1076-3847-9704-2735AAE6E6FB}" type="datetimeFigureOut">
              <a:rPr lang="en-US" smtClean="0"/>
              <a:t>10/12/2020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C00C95-E645-9447-A3F8-A17F92449908}" type="slidenum">
              <a:rPr lang="en-US" smtClean="0"/>
              <a:t>‹#›</a:t>
            </a:fld>
            <a:endParaRPr lang="en-US"/>
          </a:p>
        </p:txBody>
      </p:sp>
    </p:spTree>
    <p:extLst>
      <p:ext uri="{BB962C8B-B14F-4D97-AF65-F5344CB8AC3E}">
        <p14:creationId xmlns:p14="http://schemas.microsoft.com/office/powerpoint/2010/main" val="1494390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C7370B-66A1-AB42-84E0-A4E6FD88C2A5}" type="datetimeFigureOut">
              <a:rPr lang="en-US" smtClean="0"/>
              <a:t>10/12/2020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AC054-D004-974A-8D8E-E228282ED491}" type="slidenum">
              <a:rPr lang="en-US" smtClean="0"/>
              <a:t>‹#›</a:t>
            </a:fld>
            <a:endParaRPr lang="en-US" dirty="0"/>
          </a:p>
        </p:txBody>
      </p:sp>
    </p:spTree>
    <p:extLst>
      <p:ext uri="{BB962C8B-B14F-4D97-AF65-F5344CB8AC3E}">
        <p14:creationId xmlns:p14="http://schemas.microsoft.com/office/powerpoint/2010/main" val="38103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lcome ">
    <p:spTree>
      <p:nvGrpSpPr>
        <p:cNvPr id="1" name=""/>
        <p:cNvGrpSpPr/>
        <p:nvPr/>
      </p:nvGrpSpPr>
      <p:grpSpPr>
        <a:xfrm>
          <a:off x="0" y="0"/>
          <a:ext cx="0" cy="0"/>
          <a:chOff x="0" y="0"/>
          <a:chExt cx="0" cy="0"/>
        </a:xfrm>
      </p:grpSpPr>
      <p:sp>
        <p:nvSpPr>
          <p:cNvPr id="4" name="Rectangle 3"/>
          <p:cNvSpPr/>
          <p:nvPr userDrawn="1"/>
        </p:nvSpPr>
        <p:spPr>
          <a:xfrm>
            <a:off x="0" y="-1"/>
            <a:ext cx="12192000" cy="6858001"/>
          </a:xfrm>
          <a:prstGeom prst="rect">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424669" y="528535"/>
            <a:ext cx="5987561" cy="1446550"/>
          </a:xfrm>
          <a:prstGeom prst="rect">
            <a:avLst/>
          </a:prstGeom>
        </p:spPr>
        <p:txBody>
          <a:bodyPr wrap="square">
            <a:spAutoFit/>
          </a:bodyPr>
          <a:lstStyle/>
          <a:p>
            <a:pPr fontAlgn="base"/>
            <a:r>
              <a:rPr lang="en-IE" sz="4400" b="0" i="0" u="none" strike="noStrike" kern="1200">
                <a:solidFill>
                  <a:schemeClr val="bg1"/>
                </a:solidFill>
                <a:effectLst/>
                <a:latin typeface="+mn-lt"/>
                <a:ea typeface="+mn-ea"/>
                <a:cs typeface="+mn-cs"/>
              </a:rPr>
              <a:t>WELCOME TO</a:t>
            </a:r>
            <a:r>
              <a:rPr lang="en-IE" sz="4400" b="0" i="0" u="none" strike="noStrike" kern="1200" baseline="0">
                <a:solidFill>
                  <a:schemeClr val="bg1"/>
                </a:solidFill>
                <a:effectLst/>
                <a:latin typeface="+mn-lt"/>
                <a:ea typeface="+mn-ea"/>
                <a:cs typeface="+mn-cs"/>
              </a:rPr>
              <a:t> </a:t>
            </a:r>
            <a:r>
              <a:rPr lang="en-IE" sz="4400" b="0" i="0" u="none" strike="noStrike" kern="1200">
                <a:solidFill>
                  <a:schemeClr val="bg1"/>
                </a:solidFill>
                <a:effectLst/>
                <a:latin typeface="+mn-lt"/>
                <a:ea typeface="+mn-ea"/>
                <a:cs typeface="+mn-cs"/>
              </a:rPr>
              <a:t>THE </a:t>
            </a:r>
            <a:r>
              <a:rPr lang="en-IE" sz="4400" b="1" i="0" u="none" strike="noStrike" kern="1200">
                <a:solidFill>
                  <a:schemeClr val="bg1"/>
                </a:solidFill>
                <a:effectLst/>
                <a:latin typeface="+mn-lt"/>
                <a:ea typeface="+mn-ea"/>
                <a:cs typeface="+mn-cs"/>
              </a:rPr>
              <a:t>RESTART+</a:t>
            </a:r>
            <a:r>
              <a:rPr lang="en-IE" sz="4400" b="1" i="0" u="none" strike="noStrike" kern="1200" baseline="0">
                <a:solidFill>
                  <a:schemeClr val="bg1"/>
                </a:solidFill>
                <a:effectLst/>
                <a:latin typeface="+mn-lt"/>
                <a:ea typeface="+mn-ea"/>
                <a:cs typeface="+mn-cs"/>
              </a:rPr>
              <a:t> </a:t>
            </a:r>
            <a:r>
              <a:rPr lang="en-IE" sz="4400" b="0" i="0" u="none" strike="noStrike" kern="1200">
                <a:solidFill>
                  <a:schemeClr val="bg1"/>
                </a:solidFill>
                <a:effectLst/>
                <a:latin typeface="+mn-lt"/>
                <a:ea typeface="+mn-ea"/>
                <a:cs typeface="+mn-cs"/>
              </a:rPr>
              <a:t>POWERPOINT</a:t>
            </a:r>
            <a:endParaRPr lang="en-IE" sz="3600" baseline="0" dirty="0">
              <a:solidFill>
                <a:schemeClr val="bg1"/>
              </a:solidFill>
              <a:latin typeface="+mn-lt"/>
              <a:ea typeface="Quattrocento Sans"/>
              <a:cs typeface="Quattrocento Sans"/>
              <a:sym typeface="Quattrocento Sans"/>
            </a:endParaRPr>
          </a:p>
        </p:txBody>
      </p:sp>
      <p:sp>
        <p:nvSpPr>
          <p:cNvPr id="6" name="Rectangle 5"/>
          <p:cNvSpPr/>
          <p:nvPr userDrawn="1"/>
        </p:nvSpPr>
        <p:spPr>
          <a:xfrm>
            <a:off x="6660924" y="1251810"/>
            <a:ext cx="5282381" cy="4616648"/>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FEATURES OF THE</a:t>
            </a:r>
          </a:p>
          <a:p>
            <a:pPr fontAlgn="base"/>
            <a:r>
              <a:rPr lang="en-IE" sz="3000" b="1" i="0" u="none" strike="noStrike" kern="1200" dirty="0">
                <a:solidFill>
                  <a:schemeClr val="bg1"/>
                </a:solidFill>
                <a:effectLst/>
                <a:latin typeface="+mn-lt"/>
                <a:ea typeface="+mn-ea"/>
                <a:cs typeface="+mn-cs"/>
              </a:rPr>
              <a:t>RESTART+ </a:t>
            </a:r>
            <a:r>
              <a:rPr lang="en-IE" sz="3000" b="0" i="0" u="none" strike="noStrike" kern="1200" dirty="0">
                <a:solidFill>
                  <a:schemeClr val="bg1"/>
                </a:solidFill>
                <a:effectLst/>
                <a:latin typeface="+mn-lt"/>
                <a:ea typeface="+mn-ea"/>
                <a:cs typeface="+mn-cs"/>
              </a:rPr>
              <a:t>POWERPOINT:</a:t>
            </a:r>
          </a:p>
          <a:p>
            <a:pPr fontAlgn="base"/>
            <a:endParaRPr lang="en-IE" sz="3000" b="0" i="0" u="none" strike="noStrike" kern="1200" dirty="0">
              <a:solidFill>
                <a:schemeClr val="bg1"/>
              </a:solidFill>
              <a:effectLst/>
              <a:latin typeface="+mn-lt"/>
              <a:ea typeface="+mn-ea"/>
              <a:cs typeface="+mn-cs"/>
            </a:endParaRPr>
          </a:p>
          <a:p>
            <a:pPr marL="342900" indent="-342900" fontAlgn="base">
              <a:buFont typeface="Arial" charset="0"/>
              <a:buChar char="•"/>
            </a:pPr>
            <a:r>
              <a:rPr lang="en-IE" sz="2400" b="0" i="0" u="none" strike="noStrike" kern="1200" dirty="0">
                <a:solidFill>
                  <a:schemeClr val="bg1"/>
                </a:solidFill>
                <a:effectLst/>
                <a:latin typeface="+mn-lt"/>
                <a:ea typeface="+mn-ea"/>
                <a:cs typeface="+mn-cs"/>
              </a:rPr>
              <a:t>Set up in widescreen format. </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25 slide layouts to choose from</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Using the </a:t>
            </a:r>
            <a:r>
              <a:rPr lang="en-IE" sz="2400" b="1" i="0" u="none" strike="noStrike" kern="1200" dirty="0">
                <a:solidFill>
                  <a:schemeClr val="bg1"/>
                </a:solidFill>
                <a:effectLst/>
                <a:latin typeface="+mn-lt"/>
                <a:ea typeface="+mn-ea"/>
                <a:cs typeface="+mn-cs"/>
              </a:rPr>
              <a:t>RESTART+ </a:t>
            </a:r>
            <a:r>
              <a:rPr lang="en-IE" sz="2400" b="0" i="0" u="none" strike="noStrike" kern="1200" dirty="0">
                <a:solidFill>
                  <a:schemeClr val="bg1"/>
                </a:solidFill>
                <a:effectLst/>
                <a:latin typeface="+mn-lt"/>
                <a:ea typeface="+mn-ea"/>
                <a:cs typeface="+mn-cs"/>
              </a:rPr>
              <a:t>Brand Colours</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Based on Master Slides design</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Easy Drag and Drop to change picture</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80 easy editable icons</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Easy and Fully editable in PowerPoint</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600" b="0" i="0" u="none" strike="noStrike" kern="1200" dirty="0">
                <a:solidFill>
                  <a:schemeClr val="bg1"/>
                </a:solidFill>
                <a:effectLst/>
                <a:latin typeface="+mn-lt"/>
                <a:ea typeface="+mn-ea"/>
                <a:cs typeface="+mn-cs"/>
              </a:rPr>
              <a:t>		</a:t>
            </a:r>
            <a:endParaRPr lang="en-IE" sz="3600" baseline="0" dirty="0">
              <a:solidFill>
                <a:schemeClr val="bg1"/>
              </a:solidFill>
              <a:latin typeface="+mn-lt"/>
              <a:ea typeface="Quattrocento Sans"/>
              <a:cs typeface="Quattrocento Sans"/>
              <a:sym typeface="Quattrocento Sans"/>
            </a:endParaRPr>
          </a:p>
        </p:txBody>
      </p:sp>
      <p:sp>
        <p:nvSpPr>
          <p:cNvPr id="7" name="Rectangle 6"/>
          <p:cNvSpPr/>
          <p:nvPr userDrawn="1"/>
        </p:nvSpPr>
        <p:spPr>
          <a:xfrm>
            <a:off x="424669" y="2614038"/>
            <a:ext cx="5327201" cy="2677656"/>
          </a:xfrm>
          <a:prstGeom prst="rect">
            <a:avLst/>
          </a:prstGeom>
        </p:spPr>
        <p:txBody>
          <a:bodyPr wrap="square">
            <a:spAutoFit/>
          </a:bodyPr>
          <a:lstStyle/>
          <a:p>
            <a:pPr fontAlgn="base"/>
            <a:r>
              <a:rPr lang="en-IE" sz="2400" b="0" i="0" u="none" strike="noStrike" kern="1200" dirty="0">
                <a:solidFill>
                  <a:schemeClr val="bg1"/>
                </a:solidFill>
                <a:effectLst/>
                <a:latin typeface="+mn-lt"/>
                <a:ea typeface="+mn-ea"/>
                <a:cs typeface="+mn-cs"/>
              </a:rPr>
              <a:t>Our aim is to have a consistent “look and feel” throughout our branding material including our PowerPoint.</a:t>
            </a:r>
            <a:r>
              <a:rPr lang="en-IE" sz="2400" b="0" i="0" u="none" strike="noStrike" kern="1200" baseline="0" dirty="0">
                <a:solidFill>
                  <a:schemeClr val="bg1"/>
                </a:solidFill>
                <a:effectLst/>
                <a:latin typeface="+mn-lt"/>
                <a:ea typeface="+mn-ea"/>
                <a:cs typeface="+mn-cs"/>
              </a:rPr>
              <a:t> </a:t>
            </a:r>
          </a:p>
          <a:p>
            <a:pPr fontAlgn="base"/>
            <a:endParaRPr lang="en-IE" sz="2400" b="0" i="0" u="none" strike="noStrike" kern="1200" baseline="0" dirty="0">
              <a:solidFill>
                <a:schemeClr val="bg1"/>
              </a:solidFill>
              <a:effectLst/>
              <a:latin typeface="+mn-lt"/>
              <a:ea typeface="+mn-ea"/>
              <a:cs typeface="+mn-cs"/>
            </a:endParaRPr>
          </a:p>
          <a:p>
            <a:pPr fontAlgn="base"/>
            <a:r>
              <a:rPr lang="en-IE" sz="2400" b="0" i="0" u="none" strike="noStrike" kern="1200" dirty="0">
                <a:solidFill>
                  <a:schemeClr val="bg1"/>
                </a:solidFill>
                <a:effectLst/>
                <a:latin typeface="+mn-lt"/>
                <a:ea typeface="+mn-ea"/>
                <a:cs typeface="+mn-cs"/>
              </a:rPr>
              <a:t>The slide layouts within this PowerPoint  will give you a great deal of creative </a:t>
            </a:r>
            <a:r>
              <a:rPr lang="en-IE" sz="2400" b="0" i="0" u="none" strike="noStrike" kern="1200" dirty="0" err="1">
                <a:solidFill>
                  <a:schemeClr val="bg1"/>
                </a:solidFill>
                <a:effectLst/>
                <a:latin typeface="+mn-lt"/>
                <a:ea typeface="+mn-ea"/>
                <a:cs typeface="+mn-cs"/>
              </a:rPr>
              <a:t>flexibily</a:t>
            </a:r>
            <a:r>
              <a:rPr lang="en-IE" sz="2400" b="0" i="0" u="none" strike="noStrike" kern="1200" dirty="0">
                <a:solidFill>
                  <a:schemeClr val="bg1"/>
                </a:solidFill>
                <a:effectLst/>
                <a:latin typeface="+mn-lt"/>
                <a:ea typeface="+mn-ea"/>
                <a:cs typeface="+mn-cs"/>
              </a:rPr>
              <a:t> when creating your Presentation.</a:t>
            </a:r>
            <a:endParaRPr lang="en-IE" sz="3600" baseline="0" dirty="0">
              <a:solidFill>
                <a:schemeClr val="bg1"/>
              </a:solidFill>
              <a:latin typeface="+mn-lt"/>
              <a:ea typeface="Quattrocento Sans"/>
              <a:cs typeface="Quattrocento Sans"/>
              <a:sym typeface="Quattrocento Sans"/>
            </a:endParaRPr>
          </a:p>
        </p:txBody>
      </p:sp>
      <p:cxnSp>
        <p:nvCxnSpPr>
          <p:cNvPr id="8" name="Straight Connector 7"/>
          <p:cNvCxnSpPr/>
          <p:nvPr userDrawn="1"/>
        </p:nvCxnSpPr>
        <p:spPr>
          <a:xfrm>
            <a:off x="6399849"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1" y="2261959"/>
            <a:ext cx="63998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8" name="Straight Connector 1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ly with 3 colums - LEFT">
    <p:spTree>
      <p:nvGrpSpPr>
        <p:cNvPr id="1" name=""/>
        <p:cNvGrpSpPr/>
        <p:nvPr/>
      </p:nvGrpSpPr>
      <p:grpSpPr>
        <a:xfrm>
          <a:off x="0" y="0"/>
          <a:ext cx="0" cy="0"/>
          <a:chOff x="0" y="0"/>
          <a:chExt cx="0" cy="0"/>
        </a:xfrm>
      </p:grpSpPr>
      <p:sp>
        <p:nvSpPr>
          <p:cNvPr id="16" name="Text Placeholder 23"/>
          <p:cNvSpPr>
            <a:spLocks noGrp="1"/>
          </p:cNvSpPr>
          <p:nvPr>
            <p:ph type="body" sz="quarter" idx="13" hasCustomPrompt="1"/>
          </p:nvPr>
        </p:nvSpPr>
        <p:spPr>
          <a:xfrm>
            <a:off x="876300" y="1007537"/>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47" name="Text Placeholder 25"/>
          <p:cNvSpPr>
            <a:spLocks noGrp="1"/>
          </p:cNvSpPr>
          <p:nvPr>
            <p:ph type="body" sz="quarter" idx="17" hasCustomPrompt="1"/>
          </p:nvPr>
        </p:nvSpPr>
        <p:spPr>
          <a:xfrm>
            <a:off x="876300" y="2113005"/>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8" name="Text Placeholder 25"/>
          <p:cNvSpPr>
            <a:spLocks noGrp="1"/>
          </p:cNvSpPr>
          <p:nvPr>
            <p:ph type="body" sz="quarter" idx="18" hasCustomPrompt="1"/>
          </p:nvPr>
        </p:nvSpPr>
        <p:spPr>
          <a:xfrm>
            <a:off x="5929097" y="2107852"/>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9" name="Text Placeholder 25"/>
          <p:cNvSpPr>
            <a:spLocks noGrp="1"/>
          </p:cNvSpPr>
          <p:nvPr>
            <p:ph type="body" sz="quarter" idx="19" hasCustomPrompt="1"/>
          </p:nvPr>
        </p:nvSpPr>
        <p:spPr>
          <a:xfrm>
            <a:off x="3424130" y="2107852"/>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4" name="Straight Connector 13"/>
          <p:cNvCxnSpPr/>
          <p:nvPr userDrawn="1"/>
        </p:nvCxnSpPr>
        <p:spPr>
          <a:xfrm flipH="1">
            <a:off x="478388" y="1901510"/>
            <a:ext cx="8178914"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
        <p:nvSpPr>
          <p:cNvPr id="15"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17" name="Picture 1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pic>
        <p:nvPicPr>
          <p:cNvPr id="18" name="Picture 17"/>
          <p:cNvPicPr>
            <a:picLocks noChangeAspect="1"/>
          </p:cNvPicPr>
          <p:nvPr userDrawn="1"/>
        </p:nvPicPr>
        <p:blipFill rotWithShape="1">
          <a:blip r:embed="rId3" cstate="screen">
            <a:extLst>
              <a:ext uri="{28A0092B-C50C-407E-A947-70E740481C1C}">
                <a14:useLocalDpi xmlns:a14="http://schemas.microsoft.com/office/drawing/2010/main"/>
              </a:ext>
            </a:extLst>
          </a:blip>
          <a:srcRect b="-4010"/>
          <a:stretch/>
        </p:blipFill>
        <p:spPr>
          <a:xfrm rot="10800000" flipH="1">
            <a:off x="8892209" y="-187430"/>
            <a:ext cx="3299791" cy="509073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with quote box on left ">
    <p:spTree>
      <p:nvGrpSpPr>
        <p:cNvPr id="1" name=""/>
        <p:cNvGrpSpPr/>
        <p:nvPr/>
      </p:nvGrpSpPr>
      <p:grpSpPr>
        <a:xfrm>
          <a:off x="0" y="0"/>
          <a:ext cx="0" cy="0"/>
          <a:chOff x="0" y="0"/>
          <a:chExt cx="0" cy="0"/>
        </a:xfrm>
      </p:grpSpPr>
      <p:sp>
        <p:nvSpPr>
          <p:cNvPr id="20" name="Rectangle 3"/>
          <p:cNvSpPr/>
          <p:nvPr userDrawn="1"/>
        </p:nvSpPr>
        <p:spPr>
          <a:xfrm flipH="1">
            <a:off x="-13253" y="-16075"/>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4"/>
          <p:cNvSpPr/>
          <p:nvPr userDrawn="1"/>
        </p:nvSpPr>
        <p:spPr>
          <a:xfrm flipH="1">
            <a:off x="3501543" y="-16075"/>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a:off x="-289208" y="-433076"/>
            <a:ext cx="3299791" cy="5090734"/>
          </a:xfrm>
          <a:prstGeom prst="rect">
            <a:avLst/>
          </a:prstGeom>
        </p:spPr>
      </p:pic>
      <p:cxnSp>
        <p:nvCxnSpPr>
          <p:cNvPr id="27" name="Straight Connector 26"/>
          <p:cNvCxnSpPr/>
          <p:nvPr userDrawn="1"/>
        </p:nvCxnSpPr>
        <p:spPr>
          <a:xfrm flipH="1">
            <a:off x="6275355" y="1725078"/>
            <a:ext cx="5569265"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
        <p:nvSpPr>
          <p:cNvPr id="29" name="Text Placeholder 23"/>
          <p:cNvSpPr>
            <a:spLocks noGrp="1"/>
          </p:cNvSpPr>
          <p:nvPr userDrawn="1">
            <p:ph type="body" sz="quarter" idx="16" hasCustomPrompt="1"/>
          </p:nvPr>
        </p:nvSpPr>
        <p:spPr>
          <a:xfrm>
            <a:off x="6318620" y="819599"/>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30" name="Text Placeholder 25"/>
          <p:cNvSpPr>
            <a:spLocks noGrp="1"/>
          </p:cNvSpPr>
          <p:nvPr userDrawn="1">
            <p:ph type="body" sz="quarter" idx="17" hasCustomPrompt="1"/>
          </p:nvPr>
        </p:nvSpPr>
        <p:spPr>
          <a:xfrm>
            <a:off x="6325568" y="1953078"/>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2" name="Text Placeholder 23"/>
          <p:cNvSpPr>
            <a:spLocks noGrp="1"/>
          </p:cNvSpPr>
          <p:nvPr userDrawn="1">
            <p:ph type="body" sz="quarter" idx="14" hasCustomPrompt="1"/>
          </p:nvPr>
        </p:nvSpPr>
        <p:spPr>
          <a:xfrm>
            <a:off x="3990197" y="5158502"/>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3" name="Text Placeholder 23"/>
          <p:cNvSpPr>
            <a:spLocks noGrp="1"/>
          </p:cNvSpPr>
          <p:nvPr userDrawn="1">
            <p:ph type="body" sz="quarter" idx="15" hasCustomPrompt="1"/>
          </p:nvPr>
        </p:nvSpPr>
        <p:spPr>
          <a:xfrm>
            <a:off x="397379" y="2544123"/>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4" name="Text Placeholder 23"/>
          <p:cNvSpPr>
            <a:spLocks noGrp="1"/>
          </p:cNvSpPr>
          <p:nvPr userDrawn="1">
            <p:ph type="body" sz="quarter" idx="13" hasCustomPrompt="1"/>
          </p:nvPr>
        </p:nvSpPr>
        <p:spPr>
          <a:xfrm>
            <a:off x="410631" y="3189657"/>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24"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25" name="Picture 2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with quote box on right ">
    <p:spTree>
      <p:nvGrpSpPr>
        <p:cNvPr id="1" name=""/>
        <p:cNvGrpSpPr/>
        <p:nvPr/>
      </p:nvGrpSpPr>
      <p:grpSpPr>
        <a:xfrm>
          <a:off x="0" y="0"/>
          <a:ext cx="0" cy="0"/>
          <a:chOff x="0" y="0"/>
          <a:chExt cx="0" cy="0"/>
        </a:xfrm>
      </p:grpSpPr>
      <p:grpSp>
        <p:nvGrpSpPr>
          <p:cNvPr id="2" name="Group 1"/>
          <p:cNvGrpSpPr/>
          <p:nvPr userDrawn="1"/>
        </p:nvGrpSpPr>
        <p:grpSpPr>
          <a:xfrm flipH="1">
            <a:off x="6124844" y="-446328"/>
            <a:ext cx="6371956" cy="7304328"/>
            <a:chOff x="-289208" y="-433076"/>
            <a:chExt cx="6371956" cy="7304328"/>
          </a:xfrm>
        </p:grpSpPr>
        <p:sp>
          <p:nvSpPr>
            <p:cNvPr id="16" name="Rectangle 3"/>
            <p:cNvSpPr/>
            <p:nvPr userDrawn="1"/>
          </p:nvSpPr>
          <p:spPr>
            <a:xfrm flipH="1">
              <a:off x="-13253" y="-16075"/>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4"/>
            <p:cNvSpPr/>
            <p:nvPr userDrawn="1"/>
          </p:nvSpPr>
          <p:spPr>
            <a:xfrm flipH="1">
              <a:off x="3501543" y="-16075"/>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a:off x="-289208" y="-433076"/>
              <a:ext cx="3299791" cy="5090734"/>
            </a:xfrm>
            <a:prstGeom prst="rect">
              <a:avLst/>
            </a:prstGeom>
          </p:spPr>
        </p:pic>
      </p:grpSp>
      <p:sp>
        <p:nvSpPr>
          <p:cNvPr id="17" name="Text Placeholder 23"/>
          <p:cNvSpPr>
            <a:spLocks noGrp="1"/>
          </p:cNvSpPr>
          <p:nvPr>
            <p:ph type="body" sz="quarter" idx="16" hasCustomPrompt="1"/>
          </p:nvPr>
        </p:nvSpPr>
        <p:spPr>
          <a:xfrm>
            <a:off x="554879" y="633132"/>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18" name="Text Placeholder 25"/>
          <p:cNvSpPr>
            <a:spLocks noGrp="1"/>
          </p:cNvSpPr>
          <p:nvPr>
            <p:ph type="body" sz="quarter" idx="17" hasCustomPrompt="1"/>
          </p:nvPr>
        </p:nvSpPr>
        <p:spPr>
          <a:xfrm>
            <a:off x="561827" y="1766611"/>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8" name="Text Placeholder 23"/>
          <p:cNvSpPr>
            <a:spLocks noGrp="1"/>
          </p:cNvSpPr>
          <p:nvPr>
            <p:ph type="body" sz="quarter" idx="14" hasCustomPrompt="1"/>
          </p:nvPr>
        </p:nvSpPr>
        <p:spPr>
          <a:xfrm>
            <a:off x="11231503" y="555035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9" name="Text Placeholder 23"/>
          <p:cNvSpPr>
            <a:spLocks noGrp="1"/>
          </p:cNvSpPr>
          <p:nvPr>
            <p:ph type="body" sz="quarter" idx="15" hasCustomPrompt="1"/>
          </p:nvPr>
        </p:nvSpPr>
        <p:spPr>
          <a:xfrm>
            <a:off x="7619279" y="293597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0" name="Text Placeholder 23"/>
          <p:cNvSpPr>
            <a:spLocks noGrp="1"/>
          </p:cNvSpPr>
          <p:nvPr>
            <p:ph type="body" sz="quarter" idx="13" hasCustomPrompt="1"/>
          </p:nvPr>
        </p:nvSpPr>
        <p:spPr>
          <a:xfrm>
            <a:off x="7651937" y="3581509"/>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cxnSp>
        <p:nvCxnSpPr>
          <p:cNvPr id="31" name="Straight Connector 30"/>
          <p:cNvCxnSpPr/>
          <p:nvPr userDrawn="1"/>
        </p:nvCxnSpPr>
        <p:spPr>
          <a:xfrm flipH="1">
            <a:off x="362914" y="1525359"/>
            <a:ext cx="5569265"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
        <p:nvSpPr>
          <p:cNvPr id="33"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34" name="Picture 3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left - right photo">
    <p:spTree>
      <p:nvGrpSpPr>
        <p:cNvPr id="1" name=""/>
        <p:cNvGrpSpPr/>
        <p:nvPr/>
      </p:nvGrpSpPr>
      <p:grpSpPr>
        <a:xfrm>
          <a:off x="0" y="0"/>
          <a:ext cx="0" cy="0"/>
          <a:chOff x="0" y="0"/>
          <a:chExt cx="0" cy="0"/>
        </a:xfrm>
      </p:grpSpPr>
      <p:grpSp>
        <p:nvGrpSpPr>
          <p:cNvPr id="2" name="Group 1"/>
          <p:cNvGrpSpPr/>
          <p:nvPr userDrawn="1"/>
        </p:nvGrpSpPr>
        <p:grpSpPr>
          <a:xfrm>
            <a:off x="-26505" y="-16075"/>
            <a:ext cx="9568070" cy="6887327"/>
            <a:chOff x="-26505" y="-29327"/>
            <a:chExt cx="6096001" cy="6887327"/>
          </a:xfrm>
          <a:solidFill>
            <a:srgbClr val="68BBAF"/>
          </a:solidFill>
        </p:grpSpPr>
        <p:sp>
          <p:nvSpPr>
            <p:cNvPr id="18"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a:off x="-273904" y="-504539"/>
            <a:ext cx="3299791" cy="5090734"/>
          </a:xfrm>
          <a:prstGeom prst="rect">
            <a:avLst/>
          </a:prstGeom>
        </p:spPr>
      </p:pic>
      <p:sp>
        <p:nvSpPr>
          <p:cNvPr id="27" name="Text Placeholder 23"/>
          <p:cNvSpPr>
            <a:spLocks noGrp="1"/>
          </p:cNvSpPr>
          <p:nvPr userDrawn="1">
            <p:ph type="body" sz="quarter" idx="16" hasCustomPrompt="1"/>
          </p:nvPr>
        </p:nvSpPr>
        <p:spPr>
          <a:xfrm>
            <a:off x="633773" y="977689"/>
            <a:ext cx="5279028"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28" name="Text Placeholder 25"/>
          <p:cNvSpPr>
            <a:spLocks noGrp="1"/>
          </p:cNvSpPr>
          <p:nvPr userDrawn="1">
            <p:ph type="body" sz="quarter" idx="17" hasCustomPrompt="1"/>
          </p:nvPr>
        </p:nvSpPr>
        <p:spPr>
          <a:xfrm>
            <a:off x="640721" y="2111168"/>
            <a:ext cx="5273104" cy="3947440"/>
          </a:xfrm>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2" name="Straight Connector 31"/>
          <p:cNvCxnSpPr/>
          <p:nvPr userDrawn="1"/>
        </p:nvCxnSpPr>
        <p:spPr>
          <a:xfrm flipH="1">
            <a:off x="441808" y="1869916"/>
            <a:ext cx="5569265" cy="0"/>
          </a:xfrm>
          <a:prstGeom prst="line">
            <a:avLst/>
          </a:prstGeom>
          <a:ln w="28575">
            <a:solidFill>
              <a:srgbClr val="A3CEC2"/>
            </a:solidFill>
          </a:ln>
        </p:spPr>
        <p:style>
          <a:lnRef idx="1">
            <a:schemeClr val="accent1"/>
          </a:lnRef>
          <a:fillRef idx="0">
            <a:schemeClr val="accent1"/>
          </a:fillRef>
          <a:effectRef idx="0">
            <a:schemeClr val="accent1"/>
          </a:effectRef>
          <a:fontRef idx="minor">
            <a:schemeClr val="tx1"/>
          </a:fontRef>
        </p:style>
      </p:cxnSp>
      <p:sp>
        <p:nvSpPr>
          <p:cNvPr id="35"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dirty="0">
                <a:solidFill>
                  <a:schemeClr val="bg1"/>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36" name="Picture 3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
        <p:nvSpPr>
          <p:cNvPr id="4" name="Picture Placeholder 3"/>
          <p:cNvSpPr>
            <a:spLocks noGrp="1"/>
          </p:cNvSpPr>
          <p:nvPr>
            <p:ph type="pic" sz="quarter" idx="18"/>
          </p:nvPr>
        </p:nvSpPr>
        <p:spPr>
          <a:xfrm>
            <a:off x="6082195" y="0"/>
            <a:ext cx="6109805" cy="6858000"/>
          </a:xfrm>
          <a:custGeom>
            <a:avLst/>
            <a:gdLst>
              <a:gd name="connsiteX0" fmla="*/ 0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0 w 6388100"/>
              <a:gd name="connsiteY4" fmla="*/ 0 h 6858000"/>
              <a:gd name="connsiteX0" fmla="*/ 278295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278295 w 6388100"/>
              <a:gd name="connsiteY4" fmla="*/ 0 h 6858000"/>
              <a:gd name="connsiteX0" fmla="*/ 0 w 6109805"/>
              <a:gd name="connsiteY0" fmla="*/ 0 h 6858000"/>
              <a:gd name="connsiteX1" fmla="*/ 6109805 w 6109805"/>
              <a:gd name="connsiteY1" fmla="*/ 0 h 6858000"/>
              <a:gd name="connsiteX2" fmla="*/ 6109805 w 6109805"/>
              <a:gd name="connsiteY2" fmla="*/ 6858000 h 6858000"/>
              <a:gd name="connsiteX3" fmla="*/ 3458818 w 6109805"/>
              <a:gd name="connsiteY3" fmla="*/ 6858000 h 6858000"/>
              <a:gd name="connsiteX4" fmla="*/ 0 w 61098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805" h="6858000">
                <a:moveTo>
                  <a:pt x="0" y="0"/>
                </a:moveTo>
                <a:lnTo>
                  <a:pt x="6109805" y="0"/>
                </a:lnTo>
                <a:lnTo>
                  <a:pt x="6109805" y="6858000"/>
                </a:lnTo>
                <a:lnTo>
                  <a:pt x="3458818" y="6858000"/>
                </a:lnTo>
                <a:lnTo>
                  <a:pt x="0" y="0"/>
                </a:lnTo>
                <a:close/>
              </a:path>
            </a:pathLst>
          </a:custGeom>
          <a:ln>
            <a:noFill/>
          </a:ln>
        </p:spPr>
        <p:txBody>
          <a:bodyPr>
            <a:normAutofit/>
          </a:bodyPr>
          <a:lstStyle>
            <a:lvl1pPr algn="ctr">
              <a:defRPr sz="2400">
                <a:solidFill>
                  <a:schemeClr val="bg1">
                    <a:lumMod val="50000"/>
                  </a:schemeClr>
                </a:solidFill>
              </a:defRPr>
            </a:lvl1pPr>
          </a:lstStyle>
          <a:p>
            <a:endParaRPr lang="en-US" dirty="0"/>
          </a:p>
          <a:p>
            <a:endParaRPr lang="en-US" dirty="0"/>
          </a:p>
          <a:p>
            <a:r>
              <a:rPr lang="en-US" dirty="0"/>
              <a:t>Click here to add photo</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left - right photo">
    <p:spTree>
      <p:nvGrpSpPr>
        <p:cNvPr id="1" name=""/>
        <p:cNvGrpSpPr/>
        <p:nvPr/>
      </p:nvGrpSpPr>
      <p:grpSpPr>
        <a:xfrm>
          <a:off x="0" y="0"/>
          <a:ext cx="0" cy="0"/>
          <a:chOff x="0" y="0"/>
          <a:chExt cx="0" cy="0"/>
        </a:xfrm>
      </p:grpSpPr>
      <p:grpSp>
        <p:nvGrpSpPr>
          <p:cNvPr id="2" name="Group 1"/>
          <p:cNvGrpSpPr/>
          <p:nvPr userDrawn="1"/>
        </p:nvGrpSpPr>
        <p:grpSpPr>
          <a:xfrm>
            <a:off x="-26505" y="-16075"/>
            <a:ext cx="9568070" cy="6887327"/>
            <a:chOff x="-26505" y="-29327"/>
            <a:chExt cx="6096001" cy="6887327"/>
          </a:xfrm>
          <a:solidFill>
            <a:srgbClr val="7F4182"/>
          </a:solidFill>
        </p:grpSpPr>
        <p:sp>
          <p:nvSpPr>
            <p:cNvPr id="18"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a:off x="-273904" y="-504539"/>
            <a:ext cx="3299791" cy="5090734"/>
          </a:xfrm>
          <a:prstGeom prst="rect">
            <a:avLst/>
          </a:prstGeom>
        </p:spPr>
      </p:pic>
      <p:sp>
        <p:nvSpPr>
          <p:cNvPr id="27" name="Text Placeholder 23"/>
          <p:cNvSpPr>
            <a:spLocks noGrp="1"/>
          </p:cNvSpPr>
          <p:nvPr userDrawn="1">
            <p:ph type="body" sz="quarter" idx="16" hasCustomPrompt="1"/>
          </p:nvPr>
        </p:nvSpPr>
        <p:spPr>
          <a:xfrm>
            <a:off x="633773" y="977689"/>
            <a:ext cx="5279028"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28" name="Text Placeholder 25"/>
          <p:cNvSpPr>
            <a:spLocks noGrp="1"/>
          </p:cNvSpPr>
          <p:nvPr userDrawn="1">
            <p:ph type="body" sz="quarter" idx="17" hasCustomPrompt="1"/>
          </p:nvPr>
        </p:nvSpPr>
        <p:spPr>
          <a:xfrm>
            <a:off x="640721" y="2111168"/>
            <a:ext cx="5273104" cy="3947440"/>
          </a:xfrm>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2" name="Straight Connector 31"/>
          <p:cNvCxnSpPr/>
          <p:nvPr userDrawn="1"/>
        </p:nvCxnSpPr>
        <p:spPr>
          <a:xfrm flipH="1">
            <a:off x="441808" y="1869916"/>
            <a:ext cx="5569265" cy="0"/>
          </a:xfrm>
          <a:prstGeom prst="line">
            <a:avLst/>
          </a:prstGeom>
          <a:ln w="28575">
            <a:solidFill>
              <a:srgbClr val="A3CEC2"/>
            </a:solidFill>
          </a:ln>
        </p:spPr>
        <p:style>
          <a:lnRef idx="1">
            <a:schemeClr val="accent1"/>
          </a:lnRef>
          <a:fillRef idx="0">
            <a:schemeClr val="accent1"/>
          </a:fillRef>
          <a:effectRef idx="0">
            <a:schemeClr val="accent1"/>
          </a:effectRef>
          <a:fontRef idx="minor">
            <a:schemeClr val="tx1"/>
          </a:fontRef>
        </p:style>
      </p:cxnSp>
      <p:sp>
        <p:nvSpPr>
          <p:cNvPr id="35"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dirty="0">
                <a:solidFill>
                  <a:schemeClr val="bg1"/>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36" name="Picture 3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
        <p:nvSpPr>
          <p:cNvPr id="4" name="Picture Placeholder 3"/>
          <p:cNvSpPr>
            <a:spLocks noGrp="1"/>
          </p:cNvSpPr>
          <p:nvPr>
            <p:ph type="pic" sz="quarter" idx="18"/>
          </p:nvPr>
        </p:nvSpPr>
        <p:spPr>
          <a:xfrm>
            <a:off x="6082195" y="0"/>
            <a:ext cx="6109805" cy="6858000"/>
          </a:xfrm>
          <a:custGeom>
            <a:avLst/>
            <a:gdLst>
              <a:gd name="connsiteX0" fmla="*/ 0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0 w 6388100"/>
              <a:gd name="connsiteY4" fmla="*/ 0 h 6858000"/>
              <a:gd name="connsiteX0" fmla="*/ 278295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278295 w 6388100"/>
              <a:gd name="connsiteY4" fmla="*/ 0 h 6858000"/>
              <a:gd name="connsiteX0" fmla="*/ 0 w 6109805"/>
              <a:gd name="connsiteY0" fmla="*/ 0 h 6858000"/>
              <a:gd name="connsiteX1" fmla="*/ 6109805 w 6109805"/>
              <a:gd name="connsiteY1" fmla="*/ 0 h 6858000"/>
              <a:gd name="connsiteX2" fmla="*/ 6109805 w 6109805"/>
              <a:gd name="connsiteY2" fmla="*/ 6858000 h 6858000"/>
              <a:gd name="connsiteX3" fmla="*/ 3458818 w 6109805"/>
              <a:gd name="connsiteY3" fmla="*/ 6858000 h 6858000"/>
              <a:gd name="connsiteX4" fmla="*/ 0 w 61098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805" h="6858000">
                <a:moveTo>
                  <a:pt x="0" y="0"/>
                </a:moveTo>
                <a:lnTo>
                  <a:pt x="6109805" y="0"/>
                </a:lnTo>
                <a:lnTo>
                  <a:pt x="6109805" y="6858000"/>
                </a:lnTo>
                <a:lnTo>
                  <a:pt x="3458818" y="6858000"/>
                </a:lnTo>
                <a:lnTo>
                  <a:pt x="0" y="0"/>
                </a:lnTo>
                <a:close/>
              </a:path>
            </a:pathLst>
          </a:custGeom>
          <a:ln>
            <a:noFill/>
          </a:ln>
        </p:spPr>
        <p:txBody>
          <a:bodyPr>
            <a:normAutofit/>
          </a:bodyPr>
          <a:lstStyle>
            <a:lvl1pPr algn="ctr">
              <a:defRPr sz="2400">
                <a:solidFill>
                  <a:schemeClr val="bg1">
                    <a:lumMod val="50000"/>
                  </a:schemeClr>
                </a:solidFill>
              </a:defRPr>
            </a:lvl1pPr>
          </a:lstStyle>
          <a:p>
            <a:endParaRPr lang="en-US" dirty="0"/>
          </a:p>
          <a:p>
            <a:endParaRPr lang="en-US" dirty="0"/>
          </a:p>
          <a:p>
            <a:r>
              <a:rPr lang="en-US" dirty="0"/>
              <a:t>Click here to add photo</a:t>
            </a:r>
          </a:p>
        </p:txBody>
      </p:sp>
    </p:spTree>
    <p:extLst>
      <p:ext uri="{BB962C8B-B14F-4D97-AF65-F5344CB8AC3E}">
        <p14:creationId xmlns:p14="http://schemas.microsoft.com/office/powerpoint/2010/main" val="1278395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ext left - right photo">
    <p:spTree>
      <p:nvGrpSpPr>
        <p:cNvPr id="1" name=""/>
        <p:cNvGrpSpPr/>
        <p:nvPr/>
      </p:nvGrpSpPr>
      <p:grpSpPr>
        <a:xfrm>
          <a:off x="0" y="0"/>
          <a:ext cx="0" cy="0"/>
          <a:chOff x="0" y="0"/>
          <a:chExt cx="0" cy="0"/>
        </a:xfrm>
      </p:grpSpPr>
      <p:grpSp>
        <p:nvGrpSpPr>
          <p:cNvPr id="2" name="Group 1"/>
          <p:cNvGrpSpPr/>
          <p:nvPr userDrawn="1"/>
        </p:nvGrpSpPr>
        <p:grpSpPr>
          <a:xfrm>
            <a:off x="-26505" y="-16075"/>
            <a:ext cx="9568070" cy="6887327"/>
            <a:chOff x="-26505" y="-29327"/>
            <a:chExt cx="6096001" cy="6887327"/>
          </a:xfrm>
          <a:solidFill>
            <a:srgbClr val="AB5AB0"/>
          </a:solidFill>
        </p:grpSpPr>
        <p:sp>
          <p:nvSpPr>
            <p:cNvPr id="18"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a:off x="-273904" y="-504539"/>
            <a:ext cx="3299791" cy="5090734"/>
          </a:xfrm>
          <a:prstGeom prst="rect">
            <a:avLst/>
          </a:prstGeom>
        </p:spPr>
      </p:pic>
      <p:sp>
        <p:nvSpPr>
          <p:cNvPr id="27" name="Text Placeholder 23"/>
          <p:cNvSpPr>
            <a:spLocks noGrp="1"/>
          </p:cNvSpPr>
          <p:nvPr userDrawn="1">
            <p:ph type="body" sz="quarter" idx="16" hasCustomPrompt="1"/>
          </p:nvPr>
        </p:nvSpPr>
        <p:spPr>
          <a:xfrm>
            <a:off x="633773" y="977689"/>
            <a:ext cx="5279028"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28" name="Text Placeholder 25"/>
          <p:cNvSpPr>
            <a:spLocks noGrp="1"/>
          </p:cNvSpPr>
          <p:nvPr userDrawn="1">
            <p:ph type="body" sz="quarter" idx="17" hasCustomPrompt="1"/>
          </p:nvPr>
        </p:nvSpPr>
        <p:spPr>
          <a:xfrm>
            <a:off x="640721" y="2111168"/>
            <a:ext cx="5273104" cy="3947440"/>
          </a:xfrm>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2" name="Straight Connector 31"/>
          <p:cNvCxnSpPr/>
          <p:nvPr userDrawn="1"/>
        </p:nvCxnSpPr>
        <p:spPr>
          <a:xfrm flipH="1">
            <a:off x="441808" y="1869916"/>
            <a:ext cx="5569265" cy="0"/>
          </a:xfrm>
          <a:prstGeom prst="line">
            <a:avLst/>
          </a:prstGeom>
          <a:ln w="28575">
            <a:solidFill>
              <a:srgbClr val="A3CEC2"/>
            </a:solidFill>
          </a:ln>
        </p:spPr>
        <p:style>
          <a:lnRef idx="1">
            <a:schemeClr val="accent1"/>
          </a:lnRef>
          <a:fillRef idx="0">
            <a:schemeClr val="accent1"/>
          </a:fillRef>
          <a:effectRef idx="0">
            <a:schemeClr val="accent1"/>
          </a:effectRef>
          <a:fontRef idx="minor">
            <a:schemeClr val="tx1"/>
          </a:fontRef>
        </p:style>
      </p:cxnSp>
      <p:sp>
        <p:nvSpPr>
          <p:cNvPr id="35"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dirty="0">
                <a:solidFill>
                  <a:schemeClr val="bg1"/>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36" name="Picture 3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
        <p:nvSpPr>
          <p:cNvPr id="4" name="Picture Placeholder 3"/>
          <p:cNvSpPr>
            <a:spLocks noGrp="1"/>
          </p:cNvSpPr>
          <p:nvPr>
            <p:ph type="pic" sz="quarter" idx="18"/>
          </p:nvPr>
        </p:nvSpPr>
        <p:spPr>
          <a:xfrm>
            <a:off x="6082195" y="0"/>
            <a:ext cx="6109805" cy="6858000"/>
          </a:xfrm>
          <a:custGeom>
            <a:avLst/>
            <a:gdLst>
              <a:gd name="connsiteX0" fmla="*/ 0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0 w 6388100"/>
              <a:gd name="connsiteY4" fmla="*/ 0 h 6858000"/>
              <a:gd name="connsiteX0" fmla="*/ 278295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278295 w 6388100"/>
              <a:gd name="connsiteY4" fmla="*/ 0 h 6858000"/>
              <a:gd name="connsiteX0" fmla="*/ 0 w 6109805"/>
              <a:gd name="connsiteY0" fmla="*/ 0 h 6858000"/>
              <a:gd name="connsiteX1" fmla="*/ 6109805 w 6109805"/>
              <a:gd name="connsiteY1" fmla="*/ 0 h 6858000"/>
              <a:gd name="connsiteX2" fmla="*/ 6109805 w 6109805"/>
              <a:gd name="connsiteY2" fmla="*/ 6858000 h 6858000"/>
              <a:gd name="connsiteX3" fmla="*/ 3458818 w 6109805"/>
              <a:gd name="connsiteY3" fmla="*/ 6858000 h 6858000"/>
              <a:gd name="connsiteX4" fmla="*/ 0 w 61098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805" h="6858000">
                <a:moveTo>
                  <a:pt x="0" y="0"/>
                </a:moveTo>
                <a:lnTo>
                  <a:pt x="6109805" y="0"/>
                </a:lnTo>
                <a:lnTo>
                  <a:pt x="6109805" y="6858000"/>
                </a:lnTo>
                <a:lnTo>
                  <a:pt x="3458818" y="6858000"/>
                </a:lnTo>
                <a:lnTo>
                  <a:pt x="0" y="0"/>
                </a:lnTo>
                <a:close/>
              </a:path>
            </a:pathLst>
          </a:custGeom>
          <a:ln>
            <a:noFill/>
          </a:ln>
        </p:spPr>
        <p:txBody>
          <a:bodyPr>
            <a:normAutofit/>
          </a:bodyPr>
          <a:lstStyle>
            <a:lvl1pPr algn="ctr">
              <a:defRPr sz="2400">
                <a:solidFill>
                  <a:schemeClr val="bg1">
                    <a:lumMod val="50000"/>
                  </a:schemeClr>
                </a:solidFill>
              </a:defRPr>
            </a:lvl1pPr>
          </a:lstStyle>
          <a:p>
            <a:endParaRPr lang="en-US" dirty="0"/>
          </a:p>
          <a:p>
            <a:endParaRPr lang="en-US" dirty="0"/>
          </a:p>
          <a:p>
            <a:r>
              <a:rPr lang="en-US" dirty="0"/>
              <a:t>Click here to add photo</a:t>
            </a:r>
          </a:p>
        </p:txBody>
      </p:sp>
    </p:spTree>
    <p:extLst>
      <p:ext uri="{BB962C8B-B14F-4D97-AF65-F5344CB8AC3E}">
        <p14:creationId xmlns:p14="http://schemas.microsoft.com/office/powerpoint/2010/main" val="223535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ext left - right photo">
    <p:spTree>
      <p:nvGrpSpPr>
        <p:cNvPr id="1" name=""/>
        <p:cNvGrpSpPr/>
        <p:nvPr/>
      </p:nvGrpSpPr>
      <p:grpSpPr>
        <a:xfrm>
          <a:off x="0" y="0"/>
          <a:ext cx="0" cy="0"/>
          <a:chOff x="0" y="0"/>
          <a:chExt cx="0" cy="0"/>
        </a:xfrm>
      </p:grpSpPr>
      <p:sp>
        <p:nvSpPr>
          <p:cNvPr id="18" name="Rectangle 3"/>
          <p:cNvSpPr/>
          <p:nvPr userDrawn="1"/>
        </p:nvSpPr>
        <p:spPr>
          <a:xfrm flipH="1">
            <a:off x="-26505" y="-16075"/>
            <a:ext cx="9492216"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solidFill>
            <a:srgbClr val="BA0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a:off x="-273904" y="-504539"/>
            <a:ext cx="3299791" cy="5090734"/>
          </a:xfrm>
          <a:prstGeom prst="rect">
            <a:avLst/>
          </a:prstGeom>
        </p:spPr>
      </p:pic>
      <p:sp>
        <p:nvSpPr>
          <p:cNvPr id="27" name="Text Placeholder 23"/>
          <p:cNvSpPr>
            <a:spLocks noGrp="1"/>
          </p:cNvSpPr>
          <p:nvPr userDrawn="1">
            <p:ph type="body" sz="quarter" idx="16" hasCustomPrompt="1"/>
          </p:nvPr>
        </p:nvSpPr>
        <p:spPr>
          <a:xfrm>
            <a:off x="633773" y="977689"/>
            <a:ext cx="5279028"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28" name="Text Placeholder 25"/>
          <p:cNvSpPr>
            <a:spLocks noGrp="1"/>
          </p:cNvSpPr>
          <p:nvPr userDrawn="1">
            <p:ph type="body" sz="quarter" idx="17" hasCustomPrompt="1"/>
          </p:nvPr>
        </p:nvSpPr>
        <p:spPr>
          <a:xfrm>
            <a:off x="640721" y="2111168"/>
            <a:ext cx="5273104" cy="3947440"/>
          </a:xfrm>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2" name="Straight Connector 31"/>
          <p:cNvCxnSpPr/>
          <p:nvPr userDrawn="1"/>
        </p:nvCxnSpPr>
        <p:spPr>
          <a:xfrm flipH="1">
            <a:off x="441808" y="1869916"/>
            <a:ext cx="5569265" cy="0"/>
          </a:xfrm>
          <a:prstGeom prst="line">
            <a:avLst/>
          </a:prstGeom>
          <a:ln w="28575">
            <a:solidFill>
              <a:srgbClr val="A3CEC2"/>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
        <p:nvSpPr>
          <p:cNvPr id="4" name="Picture Placeholder 3"/>
          <p:cNvSpPr>
            <a:spLocks noGrp="1"/>
          </p:cNvSpPr>
          <p:nvPr>
            <p:ph type="pic" sz="quarter" idx="18"/>
          </p:nvPr>
        </p:nvSpPr>
        <p:spPr>
          <a:xfrm>
            <a:off x="5788087" y="-24706"/>
            <a:ext cx="6479257" cy="6858000"/>
          </a:xfrm>
          <a:custGeom>
            <a:avLst/>
            <a:gdLst>
              <a:gd name="connsiteX0" fmla="*/ 0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0 w 6388100"/>
              <a:gd name="connsiteY4" fmla="*/ 0 h 6858000"/>
              <a:gd name="connsiteX0" fmla="*/ 278295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278295 w 6388100"/>
              <a:gd name="connsiteY4" fmla="*/ 0 h 6858000"/>
              <a:gd name="connsiteX0" fmla="*/ 0 w 6109805"/>
              <a:gd name="connsiteY0" fmla="*/ 0 h 6858000"/>
              <a:gd name="connsiteX1" fmla="*/ 6109805 w 6109805"/>
              <a:gd name="connsiteY1" fmla="*/ 0 h 6858000"/>
              <a:gd name="connsiteX2" fmla="*/ 6109805 w 6109805"/>
              <a:gd name="connsiteY2" fmla="*/ 6858000 h 6858000"/>
              <a:gd name="connsiteX3" fmla="*/ 3458818 w 6109805"/>
              <a:gd name="connsiteY3" fmla="*/ 6858000 h 6858000"/>
              <a:gd name="connsiteX4" fmla="*/ 0 w 61098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805" h="6858000">
                <a:moveTo>
                  <a:pt x="0" y="0"/>
                </a:moveTo>
                <a:lnTo>
                  <a:pt x="6109805" y="0"/>
                </a:lnTo>
                <a:lnTo>
                  <a:pt x="6109805" y="6858000"/>
                </a:lnTo>
                <a:lnTo>
                  <a:pt x="3458818" y="6858000"/>
                </a:lnTo>
                <a:lnTo>
                  <a:pt x="0" y="0"/>
                </a:lnTo>
                <a:close/>
              </a:path>
            </a:pathLst>
          </a:custGeom>
          <a:ln>
            <a:noFill/>
          </a:ln>
        </p:spPr>
        <p:txBody>
          <a:bodyPr>
            <a:normAutofit/>
          </a:bodyPr>
          <a:lstStyle>
            <a:lvl1pPr algn="ctr">
              <a:defRPr sz="2400">
                <a:solidFill>
                  <a:schemeClr val="bg1">
                    <a:lumMod val="50000"/>
                  </a:schemeClr>
                </a:solidFill>
              </a:defRPr>
            </a:lvl1pPr>
          </a:lstStyle>
          <a:p>
            <a:endParaRPr lang="en-US" dirty="0"/>
          </a:p>
          <a:p>
            <a:endParaRPr lang="en-US" dirty="0"/>
          </a:p>
          <a:p>
            <a:r>
              <a:rPr lang="en-US" dirty="0"/>
              <a:t>Click here to add photo</a:t>
            </a:r>
          </a:p>
        </p:txBody>
      </p:sp>
    </p:spTree>
    <p:extLst>
      <p:ext uri="{BB962C8B-B14F-4D97-AF65-F5344CB8AC3E}">
        <p14:creationId xmlns:p14="http://schemas.microsoft.com/office/powerpoint/2010/main" val="1485633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ext left - right photo">
    <p:spTree>
      <p:nvGrpSpPr>
        <p:cNvPr id="1" name=""/>
        <p:cNvGrpSpPr/>
        <p:nvPr/>
      </p:nvGrpSpPr>
      <p:grpSpPr>
        <a:xfrm>
          <a:off x="0" y="0"/>
          <a:ext cx="0" cy="0"/>
          <a:chOff x="0" y="0"/>
          <a:chExt cx="0" cy="0"/>
        </a:xfrm>
      </p:grpSpPr>
      <p:grpSp>
        <p:nvGrpSpPr>
          <p:cNvPr id="2" name="Group 1"/>
          <p:cNvGrpSpPr/>
          <p:nvPr userDrawn="1"/>
        </p:nvGrpSpPr>
        <p:grpSpPr>
          <a:xfrm>
            <a:off x="-26505" y="-16075"/>
            <a:ext cx="9568070" cy="6887327"/>
            <a:chOff x="-26505" y="-29327"/>
            <a:chExt cx="6096001" cy="6887327"/>
          </a:xfrm>
          <a:solidFill>
            <a:srgbClr val="68BBAF"/>
          </a:solidFill>
        </p:grpSpPr>
        <p:sp>
          <p:nvSpPr>
            <p:cNvPr id="18"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a:off x="-273904" y="-504539"/>
            <a:ext cx="3299791" cy="5090734"/>
          </a:xfrm>
          <a:prstGeom prst="rect">
            <a:avLst/>
          </a:prstGeom>
        </p:spPr>
      </p:pic>
      <p:sp>
        <p:nvSpPr>
          <p:cNvPr id="27" name="Text Placeholder 23"/>
          <p:cNvSpPr>
            <a:spLocks noGrp="1"/>
          </p:cNvSpPr>
          <p:nvPr userDrawn="1">
            <p:ph type="body" sz="quarter" idx="16" hasCustomPrompt="1"/>
          </p:nvPr>
        </p:nvSpPr>
        <p:spPr>
          <a:xfrm>
            <a:off x="633773" y="977689"/>
            <a:ext cx="5279028"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28" name="Text Placeholder 25"/>
          <p:cNvSpPr>
            <a:spLocks noGrp="1"/>
          </p:cNvSpPr>
          <p:nvPr userDrawn="1">
            <p:ph type="body" sz="quarter" idx="17" hasCustomPrompt="1"/>
          </p:nvPr>
        </p:nvSpPr>
        <p:spPr>
          <a:xfrm>
            <a:off x="640721" y="2111168"/>
            <a:ext cx="5273104" cy="3947440"/>
          </a:xfrm>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2" name="Straight Connector 31"/>
          <p:cNvCxnSpPr/>
          <p:nvPr userDrawn="1"/>
        </p:nvCxnSpPr>
        <p:spPr>
          <a:xfrm flipH="1">
            <a:off x="441808" y="1869916"/>
            <a:ext cx="5569265" cy="0"/>
          </a:xfrm>
          <a:prstGeom prst="line">
            <a:avLst/>
          </a:prstGeom>
          <a:ln w="28575">
            <a:solidFill>
              <a:srgbClr val="A3CEC2"/>
            </a:solidFill>
          </a:ln>
        </p:spPr>
        <p:style>
          <a:lnRef idx="1">
            <a:schemeClr val="accent1"/>
          </a:lnRef>
          <a:fillRef idx="0">
            <a:schemeClr val="accent1"/>
          </a:fillRef>
          <a:effectRef idx="0">
            <a:schemeClr val="accent1"/>
          </a:effectRef>
          <a:fontRef idx="minor">
            <a:schemeClr val="tx1"/>
          </a:fontRef>
        </p:style>
      </p:cxnSp>
      <p:sp>
        <p:nvSpPr>
          <p:cNvPr id="35"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dirty="0">
                <a:solidFill>
                  <a:schemeClr val="bg1"/>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36" name="Picture 3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
        <p:nvSpPr>
          <p:cNvPr id="4" name="Picture Placeholder 3"/>
          <p:cNvSpPr>
            <a:spLocks noGrp="1"/>
          </p:cNvSpPr>
          <p:nvPr>
            <p:ph type="pic" sz="quarter" idx="18"/>
          </p:nvPr>
        </p:nvSpPr>
        <p:spPr>
          <a:xfrm>
            <a:off x="6082195" y="0"/>
            <a:ext cx="6109805" cy="6858000"/>
          </a:xfrm>
          <a:custGeom>
            <a:avLst/>
            <a:gdLst>
              <a:gd name="connsiteX0" fmla="*/ 0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0 w 6388100"/>
              <a:gd name="connsiteY4" fmla="*/ 0 h 6858000"/>
              <a:gd name="connsiteX0" fmla="*/ 278295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278295 w 6388100"/>
              <a:gd name="connsiteY4" fmla="*/ 0 h 6858000"/>
              <a:gd name="connsiteX0" fmla="*/ 0 w 6109805"/>
              <a:gd name="connsiteY0" fmla="*/ 0 h 6858000"/>
              <a:gd name="connsiteX1" fmla="*/ 6109805 w 6109805"/>
              <a:gd name="connsiteY1" fmla="*/ 0 h 6858000"/>
              <a:gd name="connsiteX2" fmla="*/ 6109805 w 6109805"/>
              <a:gd name="connsiteY2" fmla="*/ 6858000 h 6858000"/>
              <a:gd name="connsiteX3" fmla="*/ 3458818 w 6109805"/>
              <a:gd name="connsiteY3" fmla="*/ 6858000 h 6858000"/>
              <a:gd name="connsiteX4" fmla="*/ 0 w 61098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805" h="6858000">
                <a:moveTo>
                  <a:pt x="0" y="0"/>
                </a:moveTo>
                <a:lnTo>
                  <a:pt x="6109805" y="0"/>
                </a:lnTo>
                <a:lnTo>
                  <a:pt x="6109805" y="6858000"/>
                </a:lnTo>
                <a:lnTo>
                  <a:pt x="3458818" y="6858000"/>
                </a:lnTo>
                <a:lnTo>
                  <a:pt x="0" y="0"/>
                </a:lnTo>
                <a:close/>
              </a:path>
            </a:pathLst>
          </a:custGeom>
          <a:ln>
            <a:noFill/>
          </a:ln>
        </p:spPr>
        <p:txBody>
          <a:bodyPr>
            <a:normAutofit/>
          </a:bodyPr>
          <a:lstStyle>
            <a:lvl1pPr algn="ctr">
              <a:defRPr sz="2400">
                <a:solidFill>
                  <a:schemeClr val="bg1">
                    <a:lumMod val="50000"/>
                  </a:schemeClr>
                </a:solidFill>
              </a:defRPr>
            </a:lvl1pPr>
          </a:lstStyle>
          <a:p>
            <a:endParaRPr lang="en-US" dirty="0"/>
          </a:p>
          <a:p>
            <a:endParaRPr lang="en-US" dirty="0"/>
          </a:p>
          <a:p>
            <a:r>
              <a:rPr lang="en-US" dirty="0"/>
              <a:t>Click here to add photo</a:t>
            </a:r>
          </a:p>
        </p:txBody>
      </p:sp>
    </p:spTree>
    <p:extLst>
      <p:ext uri="{BB962C8B-B14F-4D97-AF65-F5344CB8AC3E}">
        <p14:creationId xmlns:p14="http://schemas.microsoft.com/office/powerpoint/2010/main" val="1784092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ext left - right photo">
    <p:spTree>
      <p:nvGrpSpPr>
        <p:cNvPr id="1" name=""/>
        <p:cNvGrpSpPr/>
        <p:nvPr/>
      </p:nvGrpSpPr>
      <p:grpSpPr>
        <a:xfrm>
          <a:off x="0" y="0"/>
          <a:ext cx="0" cy="0"/>
          <a:chOff x="0" y="0"/>
          <a:chExt cx="0" cy="0"/>
        </a:xfrm>
      </p:grpSpPr>
      <p:grpSp>
        <p:nvGrpSpPr>
          <p:cNvPr id="2" name="Group 1"/>
          <p:cNvGrpSpPr/>
          <p:nvPr userDrawn="1"/>
        </p:nvGrpSpPr>
        <p:grpSpPr>
          <a:xfrm>
            <a:off x="-26505" y="-16075"/>
            <a:ext cx="9568070" cy="6887327"/>
            <a:chOff x="-26505" y="-29327"/>
            <a:chExt cx="6096001" cy="6887327"/>
          </a:xfrm>
          <a:solidFill>
            <a:srgbClr val="68BBAF"/>
          </a:solidFill>
        </p:grpSpPr>
        <p:sp>
          <p:nvSpPr>
            <p:cNvPr id="18"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a:off x="-273904" y="-504539"/>
            <a:ext cx="3299791" cy="5090734"/>
          </a:xfrm>
          <a:prstGeom prst="rect">
            <a:avLst/>
          </a:prstGeom>
        </p:spPr>
      </p:pic>
      <p:sp>
        <p:nvSpPr>
          <p:cNvPr id="27" name="Text Placeholder 23"/>
          <p:cNvSpPr>
            <a:spLocks noGrp="1"/>
          </p:cNvSpPr>
          <p:nvPr userDrawn="1">
            <p:ph type="body" sz="quarter" idx="16" hasCustomPrompt="1"/>
          </p:nvPr>
        </p:nvSpPr>
        <p:spPr>
          <a:xfrm>
            <a:off x="633773" y="977689"/>
            <a:ext cx="5279028"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28" name="Text Placeholder 25"/>
          <p:cNvSpPr>
            <a:spLocks noGrp="1"/>
          </p:cNvSpPr>
          <p:nvPr userDrawn="1">
            <p:ph type="body" sz="quarter" idx="17" hasCustomPrompt="1"/>
          </p:nvPr>
        </p:nvSpPr>
        <p:spPr>
          <a:xfrm>
            <a:off x="640721" y="2111168"/>
            <a:ext cx="5273104" cy="3947440"/>
          </a:xfrm>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2" name="Straight Connector 31"/>
          <p:cNvCxnSpPr/>
          <p:nvPr userDrawn="1"/>
        </p:nvCxnSpPr>
        <p:spPr>
          <a:xfrm flipH="1">
            <a:off x="441808" y="1869916"/>
            <a:ext cx="5569265" cy="0"/>
          </a:xfrm>
          <a:prstGeom prst="line">
            <a:avLst/>
          </a:prstGeom>
          <a:ln w="28575">
            <a:solidFill>
              <a:srgbClr val="A3CEC2"/>
            </a:solidFill>
          </a:ln>
        </p:spPr>
        <p:style>
          <a:lnRef idx="1">
            <a:schemeClr val="accent1"/>
          </a:lnRef>
          <a:fillRef idx="0">
            <a:schemeClr val="accent1"/>
          </a:fillRef>
          <a:effectRef idx="0">
            <a:schemeClr val="accent1"/>
          </a:effectRef>
          <a:fontRef idx="minor">
            <a:schemeClr val="tx1"/>
          </a:fontRef>
        </p:style>
      </p:cxnSp>
      <p:sp>
        <p:nvSpPr>
          <p:cNvPr id="35"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dirty="0">
                <a:solidFill>
                  <a:schemeClr val="bg1"/>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36" name="Picture 3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
        <p:nvSpPr>
          <p:cNvPr id="4" name="Picture Placeholder 3"/>
          <p:cNvSpPr>
            <a:spLocks noGrp="1"/>
          </p:cNvSpPr>
          <p:nvPr>
            <p:ph type="pic" sz="quarter" idx="18"/>
          </p:nvPr>
        </p:nvSpPr>
        <p:spPr>
          <a:xfrm>
            <a:off x="6082195" y="0"/>
            <a:ext cx="6109805" cy="6858000"/>
          </a:xfrm>
          <a:custGeom>
            <a:avLst/>
            <a:gdLst>
              <a:gd name="connsiteX0" fmla="*/ 0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0 w 6388100"/>
              <a:gd name="connsiteY4" fmla="*/ 0 h 6858000"/>
              <a:gd name="connsiteX0" fmla="*/ 278295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278295 w 6388100"/>
              <a:gd name="connsiteY4" fmla="*/ 0 h 6858000"/>
              <a:gd name="connsiteX0" fmla="*/ 0 w 6109805"/>
              <a:gd name="connsiteY0" fmla="*/ 0 h 6858000"/>
              <a:gd name="connsiteX1" fmla="*/ 6109805 w 6109805"/>
              <a:gd name="connsiteY1" fmla="*/ 0 h 6858000"/>
              <a:gd name="connsiteX2" fmla="*/ 6109805 w 6109805"/>
              <a:gd name="connsiteY2" fmla="*/ 6858000 h 6858000"/>
              <a:gd name="connsiteX3" fmla="*/ 3458818 w 6109805"/>
              <a:gd name="connsiteY3" fmla="*/ 6858000 h 6858000"/>
              <a:gd name="connsiteX4" fmla="*/ 0 w 61098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805" h="6858000">
                <a:moveTo>
                  <a:pt x="0" y="0"/>
                </a:moveTo>
                <a:lnTo>
                  <a:pt x="6109805" y="0"/>
                </a:lnTo>
                <a:lnTo>
                  <a:pt x="6109805" y="6858000"/>
                </a:lnTo>
                <a:lnTo>
                  <a:pt x="3458818" y="6858000"/>
                </a:lnTo>
                <a:lnTo>
                  <a:pt x="0" y="0"/>
                </a:lnTo>
                <a:close/>
              </a:path>
            </a:pathLst>
          </a:custGeom>
          <a:ln>
            <a:noFill/>
          </a:ln>
        </p:spPr>
        <p:txBody>
          <a:bodyPr>
            <a:normAutofit/>
          </a:bodyPr>
          <a:lstStyle>
            <a:lvl1pPr algn="ctr">
              <a:defRPr sz="2400">
                <a:solidFill>
                  <a:schemeClr val="bg1">
                    <a:lumMod val="50000"/>
                  </a:schemeClr>
                </a:solidFill>
              </a:defRPr>
            </a:lvl1pPr>
          </a:lstStyle>
          <a:p>
            <a:endParaRPr lang="en-US" dirty="0"/>
          </a:p>
          <a:p>
            <a:endParaRPr lang="en-US" dirty="0"/>
          </a:p>
          <a:p>
            <a:r>
              <a:rPr lang="en-US" dirty="0"/>
              <a:t>Click here to add photo</a:t>
            </a:r>
          </a:p>
        </p:txBody>
      </p:sp>
    </p:spTree>
    <p:extLst>
      <p:ext uri="{BB962C8B-B14F-4D97-AF65-F5344CB8AC3E}">
        <p14:creationId xmlns:p14="http://schemas.microsoft.com/office/powerpoint/2010/main" val="1337640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ft Photo - Right Text">
    <p:spTree>
      <p:nvGrpSpPr>
        <p:cNvPr id="1" name=""/>
        <p:cNvGrpSpPr/>
        <p:nvPr/>
      </p:nvGrpSpPr>
      <p:grpSpPr>
        <a:xfrm>
          <a:off x="0" y="0"/>
          <a:ext cx="0" cy="0"/>
          <a:chOff x="0" y="0"/>
          <a:chExt cx="0" cy="0"/>
        </a:xfrm>
      </p:grpSpPr>
      <p:sp>
        <p:nvSpPr>
          <p:cNvPr id="18" name="Rectangle 3"/>
          <p:cNvSpPr/>
          <p:nvPr userDrawn="1"/>
        </p:nvSpPr>
        <p:spPr>
          <a:xfrm>
            <a:off x="2757243" y="-16075"/>
            <a:ext cx="9492216"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a:off x="2681389" y="-16075"/>
            <a:ext cx="4051369"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flipH="1">
            <a:off x="9316278" y="-438891"/>
            <a:ext cx="3299791" cy="5090734"/>
          </a:xfrm>
          <a:prstGeom prst="rect">
            <a:avLst/>
          </a:prstGeom>
        </p:spPr>
      </p:pic>
      <p:sp>
        <p:nvSpPr>
          <p:cNvPr id="27" name="Text Placeholder 23"/>
          <p:cNvSpPr>
            <a:spLocks noGrp="1"/>
          </p:cNvSpPr>
          <p:nvPr userDrawn="1">
            <p:ph type="body" sz="quarter" idx="16" hasCustomPrompt="1"/>
          </p:nvPr>
        </p:nvSpPr>
        <p:spPr>
          <a:xfrm>
            <a:off x="6213053" y="1057202"/>
            <a:ext cx="5279028"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28" name="Text Placeholder 25"/>
          <p:cNvSpPr>
            <a:spLocks noGrp="1"/>
          </p:cNvSpPr>
          <p:nvPr userDrawn="1">
            <p:ph type="body" sz="quarter" idx="17" hasCustomPrompt="1"/>
          </p:nvPr>
        </p:nvSpPr>
        <p:spPr>
          <a:xfrm>
            <a:off x="6220001" y="2190681"/>
            <a:ext cx="5273104" cy="3947440"/>
          </a:xfrm>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9" name="Straight Connector 28"/>
          <p:cNvCxnSpPr/>
          <p:nvPr userDrawn="1"/>
        </p:nvCxnSpPr>
        <p:spPr>
          <a:xfrm flipH="1">
            <a:off x="6021088" y="1949429"/>
            <a:ext cx="5569265" cy="0"/>
          </a:xfrm>
          <a:prstGeom prst="line">
            <a:avLst/>
          </a:prstGeom>
          <a:ln w="28575">
            <a:solidFill>
              <a:srgbClr val="A3CEC2"/>
            </a:solidFill>
          </a:ln>
        </p:spPr>
        <p:style>
          <a:lnRef idx="1">
            <a:schemeClr val="accent1"/>
          </a:lnRef>
          <a:fillRef idx="0">
            <a:schemeClr val="accent1"/>
          </a:fillRef>
          <a:effectRef idx="0">
            <a:schemeClr val="accent1"/>
          </a:effectRef>
          <a:fontRef idx="minor">
            <a:schemeClr val="tx1"/>
          </a:fontRef>
        </p:style>
      </p:cxnSp>
      <p:sp>
        <p:nvSpPr>
          <p:cNvPr id="30"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dirty="0">
                <a:solidFill>
                  <a:schemeClr val="bg1"/>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sp>
        <p:nvSpPr>
          <p:cNvPr id="33"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chemeClr val="bg1"/>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34" name="Picture 3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sp>
        <p:nvSpPr>
          <p:cNvPr id="4" name="Picture Placeholder 3"/>
          <p:cNvSpPr>
            <a:spLocks noGrp="1"/>
          </p:cNvSpPr>
          <p:nvPr userDrawn="1">
            <p:ph type="pic" sz="quarter" idx="18"/>
          </p:nvPr>
        </p:nvSpPr>
        <p:spPr>
          <a:xfrm>
            <a:off x="0" y="0"/>
            <a:ext cx="6080953" cy="6875463"/>
          </a:xfrm>
          <a:custGeom>
            <a:avLst/>
            <a:gdLst>
              <a:gd name="connsiteX0" fmla="*/ 0 w 6213475"/>
              <a:gd name="connsiteY0" fmla="*/ 0 h 6875463"/>
              <a:gd name="connsiteX1" fmla="*/ 6213475 w 6213475"/>
              <a:gd name="connsiteY1" fmla="*/ 0 h 6875463"/>
              <a:gd name="connsiteX2" fmla="*/ 6213475 w 6213475"/>
              <a:gd name="connsiteY2" fmla="*/ 6875463 h 6875463"/>
              <a:gd name="connsiteX3" fmla="*/ 0 w 6213475"/>
              <a:gd name="connsiteY3" fmla="*/ 6875463 h 6875463"/>
              <a:gd name="connsiteX4" fmla="*/ 0 w 6213475"/>
              <a:gd name="connsiteY4" fmla="*/ 0 h 6875463"/>
              <a:gd name="connsiteX0" fmla="*/ 0 w 6213475"/>
              <a:gd name="connsiteY0" fmla="*/ 0 h 6875463"/>
              <a:gd name="connsiteX1" fmla="*/ 6080953 w 6213475"/>
              <a:gd name="connsiteY1" fmla="*/ 0 h 6875463"/>
              <a:gd name="connsiteX2" fmla="*/ 6213475 w 6213475"/>
              <a:gd name="connsiteY2" fmla="*/ 6875463 h 6875463"/>
              <a:gd name="connsiteX3" fmla="*/ 0 w 6213475"/>
              <a:gd name="connsiteY3" fmla="*/ 6875463 h 6875463"/>
              <a:gd name="connsiteX4" fmla="*/ 0 w 6213475"/>
              <a:gd name="connsiteY4" fmla="*/ 0 h 6875463"/>
              <a:gd name="connsiteX0" fmla="*/ 0 w 6080953"/>
              <a:gd name="connsiteY0" fmla="*/ 0 h 6875463"/>
              <a:gd name="connsiteX1" fmla="*/ 6080953 w 6080953"/>
              <a:gd name="connsiteY1" fmla="*/ 0 h 6875463"/>
              <a:gd name="connsiteX2" fmla="*/ 2688397 w 6080953"/>
              <a:gd name="connsiteY2" fmla="*/ 6862211 h 6875463"/>
              <a:gd name="connsiteX3" fmla="*/ 0 w 6080953"/>
              <a:gd name="connsiteY3" fmla="*/ 6875463 h 6875463"/>
              <a:gd name="connsiteX4" fmla="*/ 0 w 6080953"/>
              <a:gd name="connsiteY4" fmla="*/ 0 h 6875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0953" h="6875463">
                <a:moveTo>
                  <a:pt x="0" y="0"/>
                </a:moveTo>
                <a:lnTo>
                  <a:pt x="6080953" y="0"/>
                </a:lnTo>
                <a:lnTo>
                  <a:pt x="2688397" y="6862211"/>
                </a:lnTo>
                <a:lnTo>
                  <a:pt x="0" y="6875463"/>
                </a:lnTo>
                <a:lnTo>
                  <a:pt x="0" y="0"/>
                </a:lnTo>
                <a:close/>
              </a:path>
            </a:pathLst>
          </a:custGeom>
        </p:spPr>
        <p:txBody>
          <a:bodyPr>
            <a:normAutofit/>
          </a:bodyPr>
          <a:lstStyle>
            <a:lvl1pPr algn="ctr">
              <a:defRPr sz="2400" baseline="0">
                <a:solidFill>
                  <a:schemeClr val="bg1">
                    <a:lumMod val="50000"/>
                  </a:schemeClr>
                </a:solidFill>
              </a:defRPr>
            </a:lvl1pPr>
          </a:lstStyle>
          <a:p>
            <a:endParaRPr lang="en-US" dirty="0"/>
          </a:p>
          <a:p>
            <a:endParaRPr lang="en-US" dirty="0"/>
          </a:p>
          <a:p>
            <a:endParaRPr lang="en-US" dirty="0"/>
          </a:p>
          <a:p>
            <a:r>
              <a:rPr lang="en-US" dirty="0"/>
              <a:t>Click here to add photo</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nt Typeface &amp; Size">
    <p:spTree>
      <p:nvGrpSpPr>
        <p:cNvPr id="1" name=""/>
        <p:cNvGrpSpPr/>
        <p:nvPr/>
      </p:nvGrpSpPr>
      <p:grpSpPr>
        <a:xfrm>
          <a:off x="0" y="0"/>
          <a:ext cx="0" cy="0"/>
          <a:chOff x="0" y="0"/>
          <a:chExt cx="0" cy="0"/>
        </a:xfrm>
      </p:grpSpPr>
      <p:sp>
        <p:nvSpPr>
          <p:cNvPr id="16" name="Rectangle 15"/>
          <p:cNvSpPr/>
          <p:nvPr userDrawn="1"/>
        </p:nvSpPr>
        <p:spPr>
          <a:xfrm>
            <a:off x="0" y="-1"/>
            <a:ext cx="12192000" cy="6858001"/>
          </a:xfrm>
          <a:prstGeom prst="rect">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RESTART+                           </a:t>
            </a:r>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18" name="Rectangle 17"/>
          <p:cNvSpPr/>
          <p:nvPr userDrawn="1"/>
        </p:nvSpPr>
        <p:spPr>
          <a:xfrm>
            <a:off x="7523385" y="528535"/>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19" name="Rectangle 18"/>
          <p:cNvSpPr/>
          <p:nvPr userDrawn="1"/>
        </p:nvSpPr>
        <p:spPr>
          <a:xfrm>
            <a:off x="424669" y="3172202"/>
            <a:ext cx="5489434" cy="2677656"/>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RESTART+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p>
          <a:p>
            <a:pPr fontAlgn="base"/>
            <a:endParaRPr lang="en-IE" sz="3600" b="1" i="1" baseline="0" dirty="0">
              <a:solidFill>
                <a:schemeClr val="bg1"/>
              </a:solidFill>
              <a:latin typeface="+mn-lt"/>
              <a:ea typeface="Quattrocento Sans"/>
              <a:cs typeface="Quattrocento Sans"/>
              <a:sym typeface="Quattrocento Sans"/>
            </a:endParaRPr>
          </a:p>
        </p:txBody>
      </p:sp>
      <p:cxnSp>
        <p:nvCxnSpPr>
          <p:cNvPr id="20" name="Straight Connector 1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Top - Text Bottom -  PURPLE">
    <p:spTree>
      <p:nvGrpSpPr>
        <p:cNvPr id="1" name=""/>
        <p:cNvGrpSpPr/>
        <p:nvPr/>
      </p:nvGrpSpPr>
      <p:grpSpPr>
        <a:xfrm>
          <a:off x="0" y="0"/>
          <a:ext cx="0" cy="0"/>
          <a:chOff x="0" y="0"/>
          <a:chExt cx="0" cy="0"/>
        </a:xfrm>
      </p:grpSpPr>
      <p:grpSp>
        <p:nvGrpSpPr>
          <p:cNvPr id="18" name="Group 17"/>
          <p:cNvGrpSpPr/>
          <p:nvPr userDrawn="1"/>
        </p:nvGrpSpPr>
        <p:grpSpPr>
          <a:xfrm rot="5400000" flipH="1">
            <a:off x="3350513" y="-1970235"/>
            <a:ext cx="5496953" cy="12186020"/>
            <a:chOff x="-26505" y="-29327"/>
            <a:chExt cx="6096001" cy="6887327"/>
          </a:xfrm>
          <a:solidFill>
            <a:srgbClr val="7F4182"/>
          </a:solidFill>
        </p:grpSpPr>
        <p:sp>
          <p:nvSpPr>
            <p:cNvPr id="23"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Connector 23"/>
          <p:cNvCxnSpPr/>
          <p:nvPr userDrawn="1"/>
        </p:nvCxnSpPr>
        <p:spPr>
          <a:xfrm flipH="1">
            <a:off x="332508" y="4442958"/>
            <a:ext cx="11628648" cy="0"/>
          </a:xfrm>
          <a:prstGeom prst="line">
            <a:avLst/>
          </a:prstGeom>
          <a:ln>
            <a:solidFill>
              <a:srgbClr val="A3CEC2"/>
            </a:solidFill>
          </a:ln>
        </p:spPr>
        <p:style>
          <a:lnRef idx="1">
            <a:schemeClr val="accent1"/>
          </a:lnRef>
          <a:fillRef idx="0">
            <a:schemeClr val="accent1"/>
          </a:fillRef>
          <a:effectRef idx="0">
            <a:schemeClr val="accent1"/>
          </a:effectRef>
          <a:fontRef idx="minor">
            <a:schemeClr val="tx1"/>
          </a:fontRef>
        </p:style>
      </p:cxnSp>
      <p:sp>
        <p:nvSpPr>
          <p:cNvPr id="26"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7"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28" name="テキスト プレースホルダー 36"/>
          <p:cNvSpPr txBox="1">
            <a:spLocks/>
          </p:cNvSpPr>
          <p:nvPr userDrawn="1"/>
        </p:nvSpPr>
        <p:spPr bwMode="auto">
          <a:xfrm>
            <a:off x="285884" y="6517684"/>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A3CEC2"/>
                </a:solidFill>
                <a:latin typeface="Calibri" charset="0"/>
              </a:rPr>
              <a:t>RESTART+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29" name="Picture 28"/>
          <p:cNvPicPr>
            <a:picLocks noChangeAspect="1"/>
          </p:cNvPicPr>
          <p:nvPr userDrawn="1"/>
        </p:nvPicPr>
        <p:blipFill rotWithShape="1">
          <a:blip r:embed="rId2" cstate="screen">
            <a:extLst>
              <a:ext uri="{28A0092B-C50C-407E-A947-70E740481C1C}">
                <a14:useLocalDpi xmlns:a14="http://schemas.microsoft.com/office/drawing/2010/main"/>
              </a:ext>
            </a:extLst>
          </a:blip>
          <a:srcRect t="-17244" r="-31306"/>
          <a:stretch/>
        </p:blipFill>
        <p:spPr>
          <a:xfrm rot="5400000" flipH="1">
            <a:off x="11298735" y="5444234"/>
            <a:ext cx="576538" cy="2252545"/>
          </a:xfrm>
          <a:prstGeom prst="rect">
            <a:avLst/>
          </a:prstGeom>
        </p:spPr>
      </p:pic>
      <p:pic>
        <p:nvPicPr>
          <p:cNvPr id="30" name="Picture 29"/>
          <p:cNvPicPr>
            <a:picLocks noChangeAspect="1"/>
          </p:cNvPicPr>
          <p:nvPr userDrawn="1"/>
        </p:nvPicPr>
        <p:blipFill rotWithShape="1">
          <a:blip r:embed="rId3" cstate="screen">
            <a:biLevel thresh="25000"/>
            <a:alphaModFix amt="10000"/>
            <a:extLst>
              <a:ext uri="{28A0092B-C50C-407E-A947-70E740481C1C}">
                <a14:useLocalDpi xmlns:a14="http://schemas.microsoft.com/office/drawing/2010/main"/>
              </a:ext>
            </a:extLst>
          </a:blip>
          <a:srcRect r="-11862" b="-7710"/>
          <a:stretch/>
        </p:blipFill>
        <p:spPr>
          <a:xfrm rot="6575874">
            <a:off x="2301" y="900890"/>
            <a:ext cx="3830722" cy="5250535"/>
          </a:xfrm>
          <a:prstGeom prst="rect">
            <a:avLst/>
          </a:prstGeom>
        </p:spPr>
      </p:pic>
      <p:sp>
        <p:nvSpPr>
          <p:cNvPr id="3" name="Picture Placeholder 2"/>
          <p:cNvSpPr>
            <a:spLocks noGrp="1"/>
          </p:cNvSpPr>
          <p:nvPr>
            <p:ph type="pic" sz="quarter" idx="26"/>
          </p:nvPr>
        </p:nvSpPr>
        <p:spPr>
          <a:xfrm>
            <a:off x="0" y="0"/>
            <a:ext cx="12192000" cy="3339480"/>
          </a:xfrm>
          <a:custGeom>
            <a:avLst/>
            <a:gdLst>
              <a:gd name="connsiteX0" fmla="*/ 0 w 12192000"/>
              <a:gd name="connsiteY0" fmla="*/ 0 h 3392488"/>
              <a:gd name="connsiteX1" fmla="*/ 12192000 w 12192000"/>
              <a:gd name="connsiteY1" fmla="*/ 0 h 3392488"/>
              <a:gd name="connsiteX2" fmla="*/ 12192000 w 12192000"/>
              <a:gd name="connsiteY2" fmla="*/ 3392488 h 3392488"/>
              <a:gd name="connsiteX3" fmla="*/ 0 w 12192000"/>
              <a:gd name="connsiteY3" fmla="*/ 3392488 h 3392488"/>
              <a:gd name="connsiteX4" fmla="*/ 0 w 12192000"/>
              <a:gd name="connsiteY4" fmla="*/ 0 h 3392488"/>
              <a:gd name="connsiteX0" fmla="*/ 0 w 12192000"/>
              <a:gd name="connsiteY0" fmla="*/ 0 h 3392488"/>
              <a:gd name="connsiteX1" fmla="*/ 12192000 w 12192000"/>
              <a:gd name="connsiteY1" fmla="*/ 0 h 3392488"/>
              <a:gd name="connsiteX2" fmla="*/ 12192000 w 12192000"/>
              <a:gd name="connsiteY2" fmla="*/ 3392488 h 3392488"/>
              <a:gd name="connsiteX3" fmla="*/ 0 w 12192000"/>
              <a:gd name="connsiteY3" fmla="*/ 1364906 h 3392488"/>
              <a:gd name="connsiteX4" fmla="*/ 0 w 12192000"/>
              <a:gd name="connsiteY4" fmla="*/ 0 h 3392488"/>
              <a:gd name="connsiteX0" fmla="*/ 0 w 12192000"/>
              <a:gd name="connsiteY0" fmla="*/ 0 h 3339480"/>
              <a:gd name="connsiteX1" fmla="*/ 12192000 w 12192000"/>
              <a:gd name="connsiteY1" fmla="*/ 0 h 3339480"/>
              <a:gd name="connsiteX2" fmla="*/ 12192000 w 12192000"/>
              <a:gd name="connsiteY2" fmla="*/ 3339480 h 3339480"/>
              <a:gd name="connsiteX3" fmla="*/ 0 w 12192000"/>
              <a:gd name="connsiteY3" fmla="*/ 1364906 h 3339480"/>
              <a:gd name="connsiteX4" fmla="*/ 0 w 12192000"/>
              <a:gd name="connsiteY4" fmla="*/ 0 h 333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39480">
                <a:moveTo>
                  <a:pt x="0" y="0"/>
                </a:moveTo>
                <a:lnTo>
                  <a:pt x="12192000" y="0"/>
                </a:lnTo>
                <a:lnTo>
                  <a:pt x="12192000" y="3339480"/>
                </a:lnTo>
                <a:lnTo>
                  <a:pt x="0" y="1364906"/>
                </a:lnTo>
                <a:lnTo>
                  <a:pt x="0" y="0"/>
                </a:lnTo>
                <a:close/>
              </a:path>
            </a:pathLst>
          </a:custGeom>
        </p:spPr>
        <p:txBody>
          <a:bodyPr>
            <a:normAutofit/>
          </a:bodyPr>
          <a:lstStyle>
            <a:lvl1pPr algn="ctr">
              <a:defRPr sz="2400">
                <a:solidFill>
                  <a:schemeClr val="bg1">
                    <a:lumMod val="50000"/>
                  </a:schemeClr>
                </a:solidFill>
              </a:defRPr>
            </a:lvl1pPr>
          </a:lstStyle>
          <a:p>
            <a:endParaRPr lang="en-US" dirty="0"/>
          </a:p>
          <a:p>
            <a:r>
              <a:rPr lang="en-US" dirty="0"/>
              <a:t>Click here to add photo</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hoto Top - Text Bottom -  PURPLE">
    <p:spTree>
      <p:nvGrpSpPr>
        <p:cNvPr id="1" name=""/>
        <p:cNvGrpSpPr/>
        <p:nvPr/>
      </p:nvGrpSpPr>
      <p:grpSpPr>
        <a:xfrm>
          <a:off x="0" y="0"/>
          <a:ext cx="0" cy="0"/>
          <a:chOff x="0" y="0"/>
          <a:chExt cx="0" cy="0"/>
        </a:xfrm>
      </p:grpSpPr>
      <p:grpSp>
        <p:nvGrpSpPr>
          <p:cNvPr id="18" name="Group 17"/>
          <p:cNvGrpSpPr/>
          <p:nvPr userDrawn="1"/>
        </p:nvGrpSpPr>
        <p:grpSpPr>
          <a:xfrm rot="5400000" flipH="1">
            <a:off x="3350513" y="-1970235"/>
            <a:ext cx="5496953" cy="12186020"/>
            <a:chOff x="-26505" y="-29327"/>
            <a:chExt cx="6096001" cy="6887327"/>
          </a:xfrm>
          <a:solidFill>
            <a:srgbClr val="BA0A94"/>
          </a:solidFill>
        </p:grpSpPr>
        <p:sp>
          <p:nvSpPr>
            <p:cNvPr id="23"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Connector 23"/>
          <p:cNvCxnSpPr/>
          <p:nvPr userDrawn="1"/>
        </p:nvCxnSpPr>
        <p:spPr>
          <a:xfrm flipH="1">
            <a:off x="332508" y="4442958"/>
            <a:ext cx="11628648" cy="0"/>
          </a:xfrm>
          <a:prstGeom prst="line">
            <a:avLst/>
          </a:prstGeom>
          <a:ln>
            <a:solidFill>
              <a:srgbClr val="A3CEC2"/>
            </a:solidFill>
          </a:ln>
        </p:spPr>
        <p:style>
          <a:lnRef idx="1">
            <a:schemeClr val="accent1"/>
          </a:lnRef>
          <a:fillRef idx="0">
            <a:schemeClr val="accent1"/>
          </a:fillRef>
          <a:effectRef idx="0">
            <a:schemeClr val="accent1"/>
          </a:effectRef>
          <a:fontRef idx="minor">
            <a:schemeClr val="tx1"/>
          </a:fontRef>
        </p:style>
      </p:cxnSp>
      <p:sp>
        <p:nvSpPr>
          <p:cNvPr id="26"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7"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28" name="テキスト プレースホルダー 36"/>
          <p:cNvSpPr txBox="1">
            <a:spLocks/>
          </p:cNvSpPr>
          <p:nvPr userDrawn="1"/>
        </p:nvSpPr>
        <p:spPr bwMode="auto">
          <a:xfrm>
            <a:off x="285884" y="6095999"/>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A3CEC2"/>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29" name="Picture 28"/>
          <p:cNvPicPr>
            <a:picLocks noChangeAspect="1"/>
          </p:cNvPicPr>
          <p:nvPr userDrawn="1"/>
        </p:nvPicPr>
        <p:blipFill rotWithShape="1">
          <a:blip r:embed="rId2" cstate="screen">
            <a:extLst>
              <a:ext uri="{28A0092B-C50C-407E-A947-70E740481C1C}">
                <a14:useLocalDpi xmlns:a14="http://schemas.microsoft.com/office/drawing/2010/main"/>
              </a:ext>
            </a:extLst>
          </a:blip>
          <a:srcRect t="-17244" r="-31306"/>
          <a:stretch/>
        </p:blipFill>
        <p:spPr>
          <a:xfrm rot="5400000" flipH="1">
            <a:off x="5463012" y="5456709"/>
            <a:ext cx="576538" cy="2252545"/>
          </a:xfrm>
          <a:prstGeom prst="rect">
            <a:avLst/>
          </a:prstGeom>
        </p:spPr>
      </p:pic>
      <p:pic>
        <p:nvPicPr>
          <p:cNvPr id="30" name="Picture 29"/>
          <p:cNvPicPr>
            <a:picLocks noChangeAspect="1"/>
          </p:cNvPicPr>
          <p:nvPr userDrawn="1"/>
        </p:nvPicPr>
        <p:blipFill rotWithShape="1">
          <a:blip r:embed="rId3" cstate="screen">
            <a:biLevel thresh="25000"/>
            <a:alphaModFix amt="10000"/>
            <a:extLst>
              <a:ext uri="{28A0092B-C50C-407E-A947-70E740481C1C}">
                <a14:useLocalDpi xmlns:a14="http://schemas.microsoft.com/office/drawing/2010/main"/>
              </a:ext>
            </a:extLst>
          </a:blip>
          <a:srcRect r="-11862" b="-7710"/>
          <a:stretch/>
        </p:blipFill>
        <p:spPr>
          <a:xfrm rot="6575874">
            <a:off x="2301" y="900890"/>
            <a:ext cx="3830722" cy="5250535"/>
          </a:xfrm>
          <a:prstGeom prst="rect">
            <a:avLst/>
          </a:prstGeom>
        </p:spPr>
      </p:pic>
      <p:sp>
        <p:nvSpPr>
          <p:cNvPr id="3" name="Picture Placeholder 2"/>
          <p:cNvSpPr>
            <a:spLocks noGrp="1"/>
          </p:cNvSpPr>
          <p:nvPr>
            <p:ph type="pic" sz="quarter" idx="26"/>
          </p:nvPr>
        </p:nvSpPr>
        <p:spPr>
          <a:xfrm>
            <a:off x="0" y="0"/>
            <a:ext cx="12192000" cy="3339480"/>
          </a:xfrm>
          <a:custGeom>
            <a:avLst/>
            <a:gdLst>
              <a:gd name="connsiteX0" fmla="*/ 0 w 12192000"/>
              <a:gd name="connsiteY0" fmla="*/ 0 h 3392488"/>
              <a:gd name="connsiteX1" fmla="*/ 12192000 w 12192000"/>
              <a:gd name="connsiteY1" fmla="*/ 0 h 3392488"/>
              <a:gd name="connsiteX2" fmla="*/ 12192000 w 12192000"/>
              <a:gd name="connsiteY2" fmla="*/ 3392488 h 3392488"/>
              <a:gd name="connsiteX3" fmla="*/ 0 w 12192000"/>
              <a:gd name="connsiteY3" fmla="*/ 3392488 h 3392488"/>
              <a:gd name="connsiteX4" fmla="*/ 0 w 12192000"/>
              <a:gd name="connsiteY4" fmla="*/ 0 h 3392488"/>
              <a:gd name="connsiteX0" fmla="*/ 0 w 12192000"/>
              <a:gd name="connsiteY0" fmla="*/ 0 h 3392488"/>
              <a:gd name="connsiteX1" fmla="*/ 12192000 w 12192000"/>
              <a:gd name="connsiteY1" fmla="*/ 0 h 3392488"/>
              <a:gd name="connsiteX2" fmla="*/ 12192000 w 12192000"/>
              <a:gd name="connsiteY2" fmla="*/ 3392488 h 3392488"/>
              <a:gd name="connsiteX3" fmla="*/ 0 w 12192000"/>
              <a:gd name="connsiteY3" fmla="*/ 1364906 h 3392488"/>
              <a:gd name="connsiteX4" fmla="*/ 0 w 12192000"/>
              <a:gd name="connsiteY4" fmla="*/ 0 h 3392488"/>
              <a:gd name="connsiteX0" fmla="*/ 0 w 12192000"/>
              <a:gd name="connsiteY0" fmla="*/ 0 h 3339480"/>
              <a:gd name="connsiteX1" fmla="*/ 12192000 w 12192000"/>
              <a:gd name="connsiteY1" fmla="*/ 0 h 3339480"/>
              <a:gd name="connsiteX2" fmla="*/ 12192000 w 12192000"/>
              <a:gd name="connsiteY2" fmla="*/ 3339480 h 3339480"/>
              <a:gd name="connsiteX3" fmla="*/ 0 w 12192000"/>
              <a:gd name="connsiteY3" fmla="*/ 1364906 h 3339480"/>
              <a:gd name="connsiteX4" fmla="*/ 0 w 12192000"/>
              <a:gd name="connsiteY4" fmla="*/ 0 h 333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39480">
                <a:moveTo>
                  <a:pt x="0" y="0"/>
                </a:moveTo>
                <a:lnTo>
                  <a:pt x="12192000" y="0"/>
                </a:lnTo>
                <a:lnTo>
                  <a:pt x="12192000" y="3339480"/>
                </a:lnTo>
                <a:lnTo>
                  <a:pt x="0" y="1364906"/>
                </a:lnTo>
                <a:lnTo>
                  <a:pt x="0" y="0"/>
                </a:lnTo>
                <a:close/>
              </a:path>
            </a:pathLst>
          </a:custGeom>
        </p:spPr>
        <p:txBody>
          <a:bodyPr>
            <a:normAutofit/>
          </a:bodyPr>
          <a:lstStyle>
            <a:lvl1pPr algn="ctr">
              <a:defRPr sz="2400">
                <a:solidFill>
                  <a:schemeClr val="bg1">
                    <a:lumMod val="50000"/>
                  </a:schemeClr>
                </a:solidFill>
              </a:defRPr>
            </a:lvl1pPr>
          </a:lstStyle>
          <a:p>
            <a:endParaRPr lang="en-US" dirty="0"/>
          </a:p>
          <a:p>
            <a:r>
              <a:rPr lang="en-US" dirty="0"/>
              <a:t>Click here to add photo</a:t>
            </a:r>
          </a:p>
        </p:txBody>
      </p:sp>
    </p:spTree>
    <p:extLst>
      <p:ext uri="{BB962C8B-B14F-4D97-AF65-F5344CB8AC3E}">
        <p14:creationId xmlns:p14="http://schemas.microsoft.com/office/powerpoint/2010/main" val="4066433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Photo Top - Text Bottom -  PURPLE">
    <p:spTree>
      <p:nvGrpSpPr>
        <p:cNvPr id="1" name=""/>
        <p:cNvGrpSpPr/>
        <p:nvPr/>
      </p:nvGrpSpPr>
      <p:grpSpPr>
        <a:xfrm>
          <a:off x="0" y="0"/>
          <a:ext cx="0" cy="0"/>
          <a:chOff x="0" y="0"/>
          <a:chExt cx="0" cy="0"/>
        </a:xfrm>
      </p:grpSpPr>
      <p:grpSp>
        <p:nvGrpSpPr>
          <p:cNvPr id="18" name="Group 17"/>
          <p:cNvGrpSpPr/>
          <p:nvPr userDrawn="1"/>
        </p:nvGrpSpPr>
        <p:grpSpPr>
          <a:xfrm rot="5400000" flipH="1">
            <a:off x="3350513" y="-1970235"/>
            <a:ext cx="5496953" cy="12186020"/>
            <a:chOff x="-26505" y="-29327"/>
            <a:chExt cx="6096001" cy="6887327"/>
          </a:xfrm>
          <a:solidFill>
            <a:srgbClr val="AB5AB0"/>
          </a:solidFill>
        </p:grpSpPr>
        <p:sp>
          <p:nvSpPr>
            <p:cNvPr id="23"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Connector 23"/>
          <p:cNvCxnSpPr/>
          <p:nvPr userDrawn="1"/>
        </p:nvCxnSpPr>
        <p:spPr>
          <a:xfrm flipH="1">
            <a:off x="332508" y="4442958"/>
            <a:ext cx="11628648" cy="0"/>
          </a:xfrm>
          <a:prstGeom prst="line">
            <a:avLst/>
          </a:prstGeom>
          <a:ln>
            <a:solidFill>
              <a:srgbClr val="A3CEC2"/>
            </a:solidFill>
          </a:ln>
        </p:spPr>
        <p:style>
          <a:lnRef idx="1">
            <a:schemeClr val="accent1"/>
          </a:lnRef>
          <a:fillRef idx="0">
            <a:schemeClr val="accent1"/>
          </a:fillRef>
          <a:effectRef idx="0">
            <a:schemeClr val="accent1"/>
          </a:effectRef>
          <a:fontRef idx="minor">
            <a:schemeClr val="tx1"/>
          </a:fontRef>
        </p:style>
      </p:cxnSp>
      <p:sp>
        <p:nvSpPr>
          <p:cNvPr id="26"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7"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28" name="テキスト プレースホルダー 36"/>
          <p:cNvSpPr txBox="1">
            <a:spLocks/>
          </p:cNvSpPr>
          <p:nvPr userDrawn="1"/>
        </p:nvSpPr>
        <p:spPr bwMode="auto">
          <a:xfrm>
            <a:off x="285884" y="6095999"/>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A3CEC2"/>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29" name="Picture 28"/>
          <p:cNvPicPr>
            <a:picLocks noChangeAspect="1"/>
          </p:cNvPicPr>
          <p:nvPr userDrawn="1"/>
        </p:nvPicPr>
        <p:blipFill rotWithShape="1">
          <a:blip r:embed="rId2" cstate="screen">
            <a:extLst>
              <a:ext uri="{28A0092B-C50C-407E-A947-70E740481C1C}">
                <a14:useLocalDpi xmlns:a14="http://schemas.microsoft.com/office/drawing/2010/main"/>
              </a:ext>
            </a:extLst>
          </a:blip>
          <a:srcRect t="-17244" r="-31306"/>
          <a:stretch/>
        </p:blipFill>
        <p:spPr>
          <a:xfrm rot="5400000" flipH="1">
            <a:off x="5463012" y="5456709"/>
            <a:ext cx="576538" cy="2252545"/>
          </a:xfrm>
          <a:prstGeom prst="rect">
            <a:avLst/>
          </a:prstGeom>
        </p:spPr>
      </p:pic>
      <p:pic>
        <p:nvPicPr>
          <p:cNvPr id="30" name="Picture 29"/>
          <p:cNvPicPr>
            <a:picLocks noChangeAspect="1"/>
          </p:cNvPicPr>
          <p:nvPr userDrawn="1"/>
        </p:nvPicPr>
        <p:blipFill rotWithShape="1">
          <a:blip r:embed="rId3" cstate="screen">
            <a:biLevel thresh="25000"/>
            <a:alphaModFix amt="10000"/>
            <a:extLst>
              <a:ext uri="{28A0092B-C50C-407E-A947-70E740481C1C}">
                <a14:useLocalDpi xmlns:a14="http://schemas.microsoft.com/office/drawing/2010/main"/>
              </a:ext>
            </a:extLst>
          </a:blip>
          <a:srcRect r="-11862" b="-7710"/>
          <a:stretch/>
        </p:blipFill>
        <p:spPr>
          <a:xfrm rot="6575874">
            <a:off x="2301" y="900890"/>
            <a:ext cx="3830722" cy="5250535"/>
          </a:xfrm>
          <a:prstGeom prst="rect">
            <a:avLst/>
          </a:prstGeom>
        </p:spPr>
      </p:pic>
      <p:sp>
        <p:nvSpPr>
          <p:cNvPr id="3" name="Picture Placeholder 2"/>
          <p:cNvSpPr>
            <a:spLocks noGrp="1"/>
          </p:cNvSpPr>
          <p:nvPr>
            <p:ph type="pic" sz="quarter" idx="26"/>
          </p:nvPr>
        </p:nvSpPr>
        <p:spPr>
          <a:xfrm>
            <a:off x="0" y="0"/>
            <a:ext cx="12192000" cy="3339480"/>
          </a:xfrm>
          <a:custGeom>
            <a:avLst/>
            <a:gdLst>
              <a:gd name="connsiteX0" fmla="*/ 0 w 12192000"/>
              <a:gd name="connsiteY0" fmla="*/ 0 h 3392488"/>
              <a:gd name="connsiteX1" fmla="*/ 12192000 w 12192000"/>
              <a:gd name="connsiteY1" fmla="*/ 0 h 3392488"/>
              <a:gd name="connsiteX2" fmla="*/ 12192000 w 12192000"/>
              <a:gd name="connsiteY2" fmla="*/ 3392488 h 3392488"/>
              <a:gd name="connsiteX3" fmla="*/ 0 w 12192000"/>
              <a:gd name="connsiteY3" fmla="*/ 3392488 h 3392488"/>
              <a:gd name="connsiteX4" fmla="*/ 0 w 12192000"/>
              <a:gd name="connsiteY4" fmla="*/ 0 h 3392488"/>
              <a:gd name="connsiteX0" fmla="*/ 0 w 12192000"/>
              <a:gd name="connsiteY0" fmla="*/ 0 h 3392488"/>
              <a:gd name="connsiteX1" fmla="*/ 12192000 w 12192000"/>
              <a:gd name="connsiteY1" fmla="*/ 0 h 3392488"/>
              <a:gd name="connsiteX2" fmla="*/ 12192000 w 12192000"/>
              <a:gd name="connsiteY2" fmla="*/ 3392488 h 3392488"/>
              <a:gd name="connsiteX3" fmla="*/ 0 w 12192000"/>
              <a:gd name="connsiteY3" fmla="*/ 1364906 h 3392488"/>
              <a:gd name="connsiteX4" fmla="*/ 0 w 12192000"/>
              <a:gd name="connsiteY4" fmla="*/ 0 h 3392488"/>
              <a:gd name="connsiteX0" fmla="*/ 0 w 12192000"/>
              <a:gd name="connsiteY0" fmla="*/ 0 h 3339480"/>
              <a:gd name="connsiteX1" fmla="*/ 12192000 w 12192000"/>
              <a:gd name="connsiteY1" fmla="*/ 0 h 3339480"/>
              <a:gd name="connsiteX2" fmla="*/ 12192000 w 12192000"/>
              <a:gd name="connsiteY2" fmla="*/ 3339480 h 3339480"/>
              <a:gd name="connsiteX3" fmla="*/ 0 w 12192000"/>
              <a:gd name="connsiteY3" fmla="*/ 1364906 h 3339480"/>
              <a:gd name="connsiteX4" fmla="*/ 0 w 12192000"/>
              <a:gd name="connsiteY4" fmla="*/ 0 h 333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39480">
                <a:moveTo>
                  <a:pt x="0" y="0"/>
                </a:moveTo>
                <a:lnTo>
                  <a:pt x="12192000" y="0"/>
                </a:lnTo>
                <a:lnTo>
                  <a:pt x="12192000" y="3339480"/>
                </a:lnTo>
                <a:lnTo>
                  <a:pt x="0" y="1364906"/>
                </a:lnTo>
                <a:lnTo>
                  <a:pt x="0" y="0"/>
                </a:lnTo>
                <a:close/>
              </a:path>
            </a:pathLst>
          </a:custGeom>
        </p:spPr>
        <p:txBody>
          <a:bodyPr>
            <a:normAutofit/>
          </a:bodyPr>
          <a:lstStyle>
            <a:lvl1pPr algn="ctr">
              <a:defRPr sz="2400">
                <a:solidFill>
                  <a:schemeClr val="bg1">
                    <a:lumMod val="50000"/>
                  </a:schemeClr>
                </a:solidFill>
              </a:defRPr>
            </a:lvl1pPr>
          </a:lstStyle>
          <a:p>
            <a:endParaRPr lang="en-US" dirty="0"/>
          </a:p>
          <a:p>
            <a:r>
              <a:rPr lang="en-US" dirty="0"/>
              <a:t>Click here to add photo</a:t>
            </a:r>
          </a:p>
        </p:txBody>
      </p:sp>
    </p:spTree>
    <p:extLst>
      <p:ext uri="{BB962C8B-B14F-4D97-AF65-F5344CB8AC3E}">
        <p14:creationId xmlns:p14="http://schemas.microsoft.com/office/powerpoint/2010/main" val="2285437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Photo Top - Text Bottom -  PURPLE">
    <p:spTree>
      <p:nvGrpSpPr>
        <p:cNvPr id="1" name=""/>
        <p:cNvGrpSpPr/>
        <p:nvPr/>
      </p:nvGrpSpPr>
      <p:grpSpPr>
        <a:xfrm>
          <a:off x="0" y="0"/>
          <a:ext cx="0" cy="0"/>
          <a:chOff x="0" y="0"/>
          <a:chExt cx="0" cy="0"/>
        </a:xfrm>
      </p:grpSpPr>
      <p:grpSp>
        <p:nvGrpSpPr>
          <p:cNvPr id="18" name="Group 17"/>
          <p:cNvGrpSpPr/>
          <p:nvPr userDrawn="1"/>
        </p:nvGrpSpPr>
        <p:grpSpPr>
          <a:xfrm rot="5400000" flipH="1">
            <a:off x="3350513" y="-1970235"/>
            <a:ext cx="5496953" cy="12186020"/>
            <a:chOff x="-26505" y="-29327"/>
            <a:chExt cx="6096001" cy="6887327"/>
          </a:xfrm>
          <a:solidFill>
            <a:srgbClr val="68BBAF"/>
          </a:solidFill>
        </p:grpSpPr>
        <p:sp>
          <p:nvSpPr>
            <p:cNvPr id="23"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Connector 23"/>
          <p:cNvCxnSpPr/>
          <p:nvPr userDrawn="1"/>
        </p:nvCxnSpPr>
        <p:spPr>
          <a:xfrm flipH="1">
            <a:off x="332508" y="4442958"/>
            <a:ext cx="11628648" cy="0"/>
          </a:xfrm>
          <a:prstGeom prst="line">
            <a:avLst/>
          </a:prstGeom>
          <a:ln>
            <a:solidFill>
              <a:srgbClr val="A3CEC2"/>
            </a:solidFill>
          </a:ln>
        </p:spPr>
        <p:style>
          <a:lnRef idx="1">
            <a:schemeClr val="accent1"/>
          </a:lnRef>
          <a:fillRef idx="0">
            <a:schemeClr val="accent1"/>
          </a:fillRef>
          <a:effectRef idx="0">
            <a:schemeClr val="accent1"/>
          </a:effectRef>
          <a:fontRef idx="minor">
            <a:schemeClr val="tx1"/>
          </a:fontRef>
        </p:style>
      </p:cxnSp>
      <p:sp>
        <p:nvSpPr>
          <p:cNvPr id="26"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7"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28" name="テキスト プレースホルダー 36"/>
          <p:cNvSpPr txBox="1">
            <a:spLocks/>
          </p:cNvSpPr>
          <p:nvPr userDrawn="1"/>
        </p:nvSpPr>
        <p:spPr bwMode="auto">
          <a:xfrm>
            <a:off x="285884" y="6095999"/>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A3CEC2"/>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29" name="Picture 28"/>
          <p:cNvPicPr>
            <a:picLocks noChangeAspect="1"/>
          </p:cNvPicPr>
          <p:nvPr userDrawn="1"/>
        </p:nvPicPr>
        <p:blipFill rotWithShape="1">
          <a:blip r:embed="rId2" cstate="screen">
            <a:extLst>
              <a:ext uri="{28A0092B-C50C-407E-A947-70E740481C1C}">
                <a14:useLocalDpi xmlns:a14="http://schemas.microsoft.com/office/drawing/2010/main"/>
              </a:ext>
            </a:extLst>
          </a:blip>
          <a:srcRect t="-17244" r="-31306"/>
          <a:stretch/>
        </p:blipFill>
        <p:spPr>
          <a:xfrm rot="5400000" flipH="1">
            <a:off x="5463012" y="5456709"/>
            <a:ext cx="576538" cy="2252545"/>
          </a:xfrm>
          <a:prstGeom prst="rect">
            <a:avLst/>
          </a:prstGeom>
        </p:spPr>
      </p:pic>
      <p:pic>
        <p:nvPicPr>
          <p:cNvPr id="30" name="Picture 29"/>
          <p:cNvPicPr>
            <a:picLocks noChangeAspect="1"/>
          </p:cNvPicPr>
          <p:nvPr userDrawn="1"/>
        </p:nvPicPr>
        <p:blipFill rotWithShape="1">
          <a:blip r:embed="rId3" cstate="screen">
            <a:biLevel thresh="25000"/>
            <a:alphaModFix amt="10000"/>
            <a:extLst>
              <a:ext uri="{28A0092B-C50C-407E-A947-70E740481C1C}">
                <a14:useLocalDpi xmlns:a14="http://schemas.microsoft.com/office/drawing/2010/main"/>
              </a:ext>
            </a:extLst>
          </a:blip>
          <a:srcRect r="-11862" b="-7710"/>
          <a:stretch/>
        </p:blipFill>
        <p:spPr>
          <a:xfrm rot="6575874">
            <a:off x="2301" y="900890"/>
            <a:ext cx="3830722" cy="5250535"/>
          </a:xfrm>
          <a:prstGeom prst="rect">
            <a:avLst/>
          </a:prstGeom>
        </p:spPr>
      </p:pic>
      <p:sp>
        <p:nvSpPr>
          <p:cNvPr id="3" name="Picture Placeholder 2"/>
          <p:cNvSpPr>
            <a:spLocks noGrp="1"/>
          </p:cNvSpPr>
          <p:nvPr>
            <p:ph type="pic" sz="quarter" idx="26"/>
          </p:nvPr>
        </p:nvSpPr>
        <p:spPr>
          <a:xfrm>
            <a:off x="0" y="0"/>
            <a:ext cx="12192000" cy="3339480"/>
          </a:xfrm>
          <a:custGeom>
            <a:avLst/>
            <a:gdLst>
              <a:gd name="connsiteX0" fmla="*/ 0 w 12192000"/>
              <a:gd name="connsiteY0" fmla="*/ 0 h 3392488"/>
              <a:gd name="connsiteX1" fmla="*/ 12192000 w 12192000"/>
              <a:gd name="connsiteY1" fmla="*/ 0 h 3392488"/>
              <a:gd name="connsiteX2" fmla="*/ 12192000 w 12192000"/>
              <a:gd name="connsiteY2" fmla="*/ 3392488 h 3392488"/>
              <a:gd name="connsiteX3" fmla="*/ 0 w 12192000"/>
              <a:gd name="connsiteY3" fmla="*/ 3392488 h 3392488"/>
              <a:gd name="connsiteX4" fmla="*/ 0 w 12192000"/>
              <a:gd name="connsiteY4" fmla="*/ 0 h 3392488"/>
              <a:gd name="connsiteX0" fmla="*/ 0 w 12192000"/>
              <a:gd name="connsiteY0" fmla="*/ 0 h 3392488"/>
              <a:gd name="connsiteX1" fmla="*/ 12192000 w 12192000"/>
              <a:gd name="connsiteY1" fmla="*/ 0 h 3392488"/>
              <a:gd name="connsiteX2" fmla="*/ 12192000 w 12192000"/>
              <a:gd name="connsiteY2" fmla="*/ 3392488 h 3392488"/>
              <a:gd name="connsiteX3" fmla="*/ 0 w 12192000"/>
              <a:gd name="connsiteY3" fmla="*/ 1364906 h 3392488"/>
              <a:gd name="connsiteX4" fmla="*/ 0 w 12192000"/>
              <a:gd name="connsiteY4" fmla="*/ 0 h 3392488"/>
              <a:gd name="connsiteX0" fmla="*/ 0 w 12192000"/>
              <a:gd name="connsiteY0" fmla="*/ 0 h 3339480"/>
              <a:gd name="connsiteX1" fmla="*/ 12192000 w 12192000"/>
              <a:gd name="connsiteY1" fmla="*/ 0 h 3339480"/>
              <a:gd name="connsiteX2" fmla="*/ 12192000 w 12192000"/>
              <a:gd name="connsiteY2" fmla="*/ 3339480 h 3339480"/>
              <a:gd name="connsiteX3" fmla="*/ 0 w 12192000"/>
              <a:gd name="connsiteY3" fmla="*/ 1364906 h 3339480"/>
              <a:gd name="connsiteX4" fmla="*/ 0 w 12192000"/>
              <a:gd name="connsiteY4" fmla="*/ 0 h 333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39480">
                <a:moveTo>
                  <a:pt x="0" y="0"/>
                </a:moveTo>
                <a:lnTo>
                  <a:pt x="12192000" y="0"/>
                </a:lnTo>
                <a:lnTo>
                  <a:pt x="12192000" y="3339480"/>
                </a:lnTo>
                <a:lnTo>
                  <a:pt x="0" y="1364906"/>
                </a:lnTo>
                <a:lnTo>
                  <a:pt x="0" y="0"/>
                </a:lnTo>
                <a:close/>
              </a:path>
            </a:pathLst>
          </a:custGeom>
        </p:spPr>
        <p:txBody>
          <a:bodyPr>
            <a:normAutofit/>
          </a:bodyPr>
          <a:lstStyle>
            <a:lvl1pPr algn="ctr">
              <a:defRPr sz="2400">
                <a:solidFill>
                  <a:schemeClr val="bg1">
                    <a:lumMod val="50000"/>
                  </a:schemeClr>
                </a:solidFill>
              </a:defRPr>
            </a:lvl1pPr>
          </a:lstStyle>
          <a:p>
            <a:endParaRPr lang="en-US" dirty="0"/>
          </a:p>
          <a:p>
            <a:r>
              <a:rPr lang="en-US" dirty="0"/>
              <a:t>Click here to add photo</a:t>
            </a:r>
          </a:p>
        </p:txBody>
      </p:sp>
    </p:spTree>
    <p:extLst>
      <p:ext uri="{BB962C8B-B14F-4D97-AF65-F5344CB8AC3E}">
        <p14:creationId xmlns:p14="http://schemas.microsoft.com/office/powerpoint/2010/main" val="3911377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URPLE ICON CIRCLE - with text">
    <p:spTree>
      <p:nvGrpSpPr>
        <p:cNvPr id="1" name=""/>
        <p:cNvGrpSpPr/>
        <p:nvPr/>
      </p:nvGrpSpPr>
      <p:grpSpPr>
        <a:xfrm>
          <a:off x="0" y="0"/>
          <a:ext cx="0" cy="0"/>
          <a:chOff x="0" y="0"/>
          <a:chExt cx="0" cy="0"/>
        </a:xfrm>
      </p:grpSpPr>
      <p:sp>
        <p:nvSpPr>
          <p:cNvPr id="16" name="Text Placeholder 25"/>
          <p:cNvSpPr>
            <a:spLocks noGrp="1"/>
          </p:cNvSpPr>
          <p:nvPr>
            <p:ph type="body" sz="quarter" idx="20" hasCustomPrompt="1"/>
          </p:nvPr>
        </p:nvSpPr>
        <p:spPr>
          <a:xfrm>
            <a:off x="2495266" y="1754551"/>
            <a:ext cx="8403792" cy="3872188"/>
          </a:xfrm>
        </p:spPr>
        <p:txBody>
          <a:bodyPr>
            <a:noAutofit/>
          </a:bodyPr>
          <a:lstStyle>
            <a:lvl1pPr marL="342900" indent="-342900" algn="l">
              <a:buClr>
                <a:srgbClr val="68BBAF"/>
              </a:buClr>
              <a:buFont typeface="Arial" charset="0"/>
              <a:buChar char="•"/>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7" name="Straight Connector 16"/>
          <p:cNvCxnSpPr/>
          <p:nvPr userDrawn="1"/>
        </p:nvCxnSpPr>
        <p:spPr>
          <a:xfrm flipH="1">
            <a:off x="0" y="1150377"/>
            <a:ext cx="12192000"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19" name="Text Placeholder 23"/>
          <p:cNvSpPr>
            <a:spLocks noGrp="1"/>
          </p:cNvSpPr>
          <p:nvPr>
            <p:ph type="body" sz="quarter" idx="21" hasCustomPrompt="1"/>
          </p:nvPr>
        </p:nvSpPr>
        <p:spPr>
          <a:xfrm>
            <a:off x="2495266" y="751297"/>
            <a:ext cx="8403792" cy="857158"/>
          </a:xfrm>
          <a:solidFill>
            <a:schemeClr val="bg1"/>
          </a:solidFill>
        </p:spPr>
        <p:txBody>
          <a:bodyPr anchor="t">
            <a:normAutofit/>
          </a:bodyPr>
          <a:lstStyle>
            <a:lvl1pPr marL="0" indent="0" algn="l">
              <a:buNone/>
              <a:defRPr sz="3600" i="0">
                <a:solidFill>
                  <a:srgbClr val="6D6E6C"/>
                </a:solidFill>
                <a:latin typeface="+mn-lt"/>
              </a:defRPr>
            </a:lvl1pPr>
          </a:lstStyle>
          <a:p>
            <a:pPr lvl="0"/>
            <a:r>
              <a:rPr lang="en-US" dirty="0"/>
              <a:t>TITLE</a:t>
            </a:r>
          </a:p>
        </p:txBody>
      </p:sp>
      <p:sp>
        <p:nvSpPr>
          <p:cNvPr id="10" name="Oval 9"/>
          <p:cNvSpPr/>
          <p:nvPr userDrawn="1"/>
        </p:nvSpPr>
        <p:spPr>
          <a:xfrm>
            <a:off x="965473" y="641886"/>
            <a:ext cx="1025560" cy="1025560"/>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pic>
        <p:nvPicPr>
          <p:cNvPr id="14" name="Picture 13"/>
          <p:cNvPicPr>
            <a:picLocks noChangeAspect="1"/>
          </p:cNvPicPr>
          <p:nvPr userDrawn="1"/>
        </p:nvPicPr>
        <p:blipFill rotWithShape="1">
          <a:blip r:embed="rId3" cstate="screen">
            <a:extLst>
              <a:ext uri="{28A0092B-C50C-407E-A947-70E740481C1C}">
                <a14:useLocalDpi xmlns:a14="http://schemas.microsoft.com/office/drawing/2010/main"/>
              </a:ext>
            </a:extLst>
          </a:blip>
          <a:srcRect t="-6096" r="-13398"/>
          <a:stretch/>
        </p:blipFill>
        <p:spPr>
          <a:xfrm rot="10800000" flipH="1" flipV="1">
            <a:off x="-98027" y="3125920"/>
            <a:ext cx="2430901" cy="3750259"/>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EEN ICON CIRCLE - with text">
    <p:spTree>
      <p:nvGrpSpPr>
        <p:cNvPr id="1" name=""/>
        <p:cNvGrpSpPr/>
        <p:nvPr/>
      </p:nvGrpSpPr>
      <p:grpSpPr>
        <a:xfrm>
          <a:off x="0" y="0"/>
          <a:ext cx="0" cy="0"/>
          <a:chOff x="0" y="0"/>
          <a:chExt cx="0" cy="0"/>
        </a:xfrm>
      </p:grpSpPr>
      <p:sp>
        <p:nvSpPr>
          <p:cNvPr id="18" name="Text Placeholder 25"/>
          <p:cNvSpPr>
            <a:spLocks noGrp="1"/>
          </p:cNvSpPr>
          <p:nvPr>
            <p:ph type="body" sz="quarter" idx="20" hasCustomPrompt="1"/>
          </p:nvPr>
        </p:nvSpPr>
        <p:spPr>
          <a:xfrm>
            <a:off x="2495266" y="1754551"/>
            <a:ext cx="8403792" cy="3872188"/>
          </a:xfrm>
        </p:spPr>
        <p:txBody>
          <a:bodyPr>
            <a:noAutofit/>
          </a:bodyPr>
          <a:lstStyle>
            <a:lvl1pPr marL="342900" indent="-342900" algn="l">
              <a:buClr>
                <a:srgbClr val="68BBAF"/>
              </a:buClr>
              <a:buFont typeface="Arial" charset="0"/>
              <a:buChar char="•"/>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9" name="Straight Connector 18"/>
          <p:cNvCxnSpPr/>
          <p:nvPr userDrawn="1"/>
        </p:nvCxnSpPr>
        <p:spPr>
          <a:xfrm flipH="1">
            <a:off x="0" y="1150377"/>
            <a:ext cx="12192000" cy="0"/>
          </a:xfrm>
          <a:prstGeom prst="line">
            <a:avLst/>
          </a:prstGeom>
          <a:ln>
            <a:solidFill>
              <a:srgbClr val="68BBAF"/>
            </a:solidFill>
          </a:ln>
        </p:spPr>
        <p:style>
          <a:lnRef idx="1">
            <a:schemeClr val="accent1"/>
          </a:lnRef>
          <a:fillRef idx="0">
            <a:schemeClr val="accent1"/>
          </a:fillRef>
          <a:effectRef idx="0">
            <a:schemeClr val="accent1"/>
          </a:effectRef>
          <a:fontRef idx="minor">
            <a:schemeClr val="tx1"/>
          </a:fontRef>
        </p:style>
      </p:cxnSp>
      <p:sp>
        <p:nvSpPr>
          <p:cNvPr id="20" name="Oval 19"/>
          <p:cNvSpPr/>
          <p:nvPr userDrawn="1"/>
        </p:nvSpPr>
        <p:spPr>
          <a:xfrm>
            <a:off x="965473" y="641886"/>
            <a:ext cx="1025560" cy="1025560"/>
          </a:xfrm>
          <a:prstGeom prst="ellipse">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3"/>
          <p:cNvSpPr>
            <a:spLocks noGrp="1"/>
          </p:cNvSpPr>
          <p:nvPr>
            <p:ph type="body" sz="quarter" idx="21" hasCustomPrompt="1"/>
          </p:nvPr>
        </p:nvSpPr>
        <p:spPr>
          <a:xfrm>
            <a:off x="2495266" y="751297"/>
            <a:ext cx="8403792" cy="857158"/>
          </a:xfrm>
          <a:solidFill>
            <a:schemeClr val="bg1"/>
          </a:solidFill>
        </p:spPr>
        <p:txBody>
          <a:bodyPr anchor="t">
            <a:normAutofit/>
          </a:bodyPr>
          <a:lstStyle>
            <a:lvl1pPr marL="0" indent="0" algn="l">
              <a:buNone/>
              <a:defRPr sz="3600" i="0">
                <a:solidFill>
                  <a:srgbClr val="6D6E6C"/>
                </a:solidFill>
                <a:latin typeface="+mn-lt"/>
              </a:defRPr>
            </a:lvl1pPr>
          </a:lstStyle>
          <a:p>
            <a:pPr lvl="0"/>
            <a:r>
              <a:rPr lang="en-US" dirty="0"/>
              <a:t>TITLE</a:t>
            </a:r>
          </a:p>
        </p:txBody>
      </p:sp>
      <p:sp>
        <p:nvSpPr>
          <p:cNvPr id="10"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t="-6096" r="-13398"/>
          <a:stretch/>
        </p:blipFill>
        <p:spPr>
          <a:xfrm rot="10800000" flipH="1" flipV="1">
            <a:off x="-98027" y="3125920"/>
            <a:ext cx="2430901" cy="3750259"/>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URPLE ICON CIRCLE - with photo &amp; text">
    <p:spTree>
      <p:nvGrpSpPr>
        <p:cNvPr id="1" name=""/>
        <p:cNvGrpSpPr/>
        <p:nvPr/>
      </p:nvGrpSpPr>
      <p:grpSpPr>
        <a:xfrm>
          <a:off x="0" y="0"/>
          <a:ext cx="0" cy="0"/>
          <a:chOff x="0" y="0"/>
          <a:chExt cx="0" cy="0"/>
        </a:xfrm>
      </p:grpSpPr>
      <p:sp>
        <p:nvSpPr>
          <p:cNvPr id="20" name="Text Placeholder 25"/>
          <p:cNvSpPr>
            <a:spLocks noGrp="1"/>
          </p:cNvSpPr>
          <p:nvPr>
            <p:ph type="body" sz="quarter" idx="20" hasCustomPrompt="1"/>
          </p:nvPr>
        </p:nvSpPr>
        <p:spPr>
          <a:xfrm>
            <a:off x="6150077" y="2157413"/>
            <a:ext cx="5551386" cy="3631644"/>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1" name="Straight Connector 20"/>
          <p:cNvCxnSpPr/>
          <p:nvPr userDrawn="1"/>
        </p:nvCxnSpPr>
        <p:spPr>
          <a:xfrm flipH="1">
            <a:off x="-3076" y="1779018"/>
            <a:ext cx="12192000"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29" name="Picture Placeholder 2"/>
          <p:cNvSpPr>
            <a:spLocks noGrp="1"/>
          </p:cNvSpPr>
          <p:nvPr>
            <p:ph type="pic" sz="quarter" idx="21" hasCustomPrompt="1"/>
          </p:nvPr>
        </p:nvSpPr>
        <p:spPr>
          <a:xfrm>
            <a:off x="608086" y="1404496"/>
            <a:ext cx="4849824" cy="4879740"/>
          </a:xfrm>
          <a:custGeom>
            <a:avLst/>
            <a:gdLst>
              <a:gd name="connsiteX0" fmla="*/ 0 w 4904103"/>
              <a:gd name="connsiteY0" fmla="*/ 2452052 h 4904103"/>
              <a:gd name="connsiteX1" fmla="*/ 2452052 w 4904103"/>
              <a:gd name="connsiteY1" fmla="*/ 0 h 4904103"/>
              <a:gd name="connsiteX2" fmla="*/ 4904104 w 4904103"/>
              <a:gd name="connsiteY2" fmla="*/ 2452052 h 4904103"/>
              <a:gd name="connsiteX3" fmla="*/ 2452052 w 4904103"/>
              <a:gd name="connsiteY3" fmla="*/ 4904104 h 4904103"/>
              <a:gd name="connsiteX4" fmla="*/ 0 w 4904103"/>
              <a:gd name="connsiteY4" fmla="*/ 2452052 h 4904103"/>
              <a:gd name="connsiteX0" fmla="*/ 7934 w 4912038"/>
              <a:gd name="connsiteY0" fmla="*/ 2452052 h 4904104"/>
              <a:gd name="connsiteX1" fmla="*/ 2459986 w 4912038"/>
              <a:gd name="connsiteY1" fmla="*/ 0 h 4904104"/>
              <a:gd name="connsiteX2" fmla="*/ 4912038 w 4912038"/>
              <a:gd name="connsiteY2" fmla="*/ 2452052 h 4904104"/>
              <a:gd name="connsiteX3" fmla="*/ 2459986 w 4912038"/>
              <a:gd name="connsiteY3" fmla="*/ 4904104 h 4904104"/>
              <a:gd name="connsiteX4" fmla="*/ 7934 w 4912038"/>
              <a:gd name="connsiteY4" fmla="*/ 2452052 h 4904104"/>
              <a:gd name="connsiteX0" fmla="*/ 46476 w 4950580"/>
              <a:gd name="connsiteY0" fmla="*/ 2544376 h 4996428"/>
              <a:gd name="connsiteX1" fmla="*/ 1011755 w 4950580"/>
              <a:gd name="connsiteY1" fmla="*/ 711790 h 4996428"/>
              <a:gd name="connsiteX2" fmla="*/ 2498528 w 4950580"/>
              <a:gd name="connsiteY2" fmla="*/ 92324 h 4996428"/>
              <a:gd name="connsiteX3" fmla="*/ 4950580 w 4950580"/>
              <a:gd name="connsiteY3" fmla="*/ 2544376 h 4996428"/>
              <a:gd name="connsiteX4" fmla="*/ 2498528 w 4950580"/>
              <a:gd name="connsiteY4" fmla="*/ 4996428 h 4996428"/>
              <a:gd name="connsiteX5" fmla="*/ 46476 w 4950580"/>
              <a:gd name="connsiteY5" fmla="*/ 2544376 h 4996428"/>
              <a:gd name="connsiteX0" fmla="*/ 45841 w 4949945"/>
              <a:gd name="connsiteY0" fmla="*/ 2544376 h 4996428"/>
              <a:gd name="connsiteX1" fmla="*/ 1011120 w 4949945"/>
              <a:gd name="connsiteY1" fmla="*/ 711790 h 4996428"/>
              <a:gd name="connsiteX2" fmla="*/ 2497893 w 4949945"/>
              <a:gd name="connsiteY2" fmla="*/ 92324 h 4996428"/>
              <a:gd name="connsiteX3" fmla="*/ 4949945 w 4949945"/>
              <a:gd name="connsiteY3" fmla="*/ 2544376 h 4996428"/>
              <a:gd name="connsiteX4" fmla="*/ 2497893 w 4949945"/>
              <a:gd name="connsiteY4" fmla="*/ 4996428 h 4996428"/>
              <a:gd name="connsiteX5" fmla="*/ 45841 w 4949945"/>
              <a:gd name="connsiteY5" fmla="*/ 2544376 h 4996428"/>
              <a:gd name="connsiteX0" fmla="*/ 26997 w 4931101"/>
              <a:gd name="connsiteY0" fmla="*/ 2513559 h 4965611"/>
              <a:gd name="connsiteX1" fmla="*/ 1242999 w 4931101"/>
              <a:gd name="connsiteY1" fmla="*/ 887451 h 4965611"/>
              <a:gd name="connsiteX2" fmla="*/ 2479049 w 4931101"/>
              <a:gd name="connsiteY2" fmla="*/ 61507 h 4965611"/>
              <a:gd name="connsiteX3" fmla="*/ 4931101 w 4931101"/>
              <a:gd name="connsiteY3" fmla="*/ 2513559 h 4965611"/>
              <a:gd name="connsiteX4" fmla="*/ 2479049 w 4931101"/>
              <a:gd name="connsiteY4" fmla="*/ 4965611 h 4965611"/>
              <a:gd name="connsiteX5" fmla="*/ 26997 w 4931101"/>
              <a:gd name="connsiteY5" fmla="*/ 2513559 h 4965611"/>
              <a:gd name="connsiteX0" fmla="*/ 46172 w 4950276"/>
              <a:gd name="connsiteY0" fmla="*/ 2513559 h 4965611"/>
              <a:gd name="connsiteX1" fmla="*/ 1262174 w 4950276"/>
              <a:gd name="connsiteY1" fmla="*/ 887451 h 4965611"/>
              <a:gd name="connsiteX2" fmla="*/ 2498224 w 4950276"/>
              <a:gd name="connsiteY2" fmla="*/ 61507 h 4965611"/>
              <a:gd name="connsiteX3" fmla="*/ 4950276 w 4950276"/>
              <a:gd name="connsiteY3" fmla="*/ 2513559 h 4965611"/>
              <a:gd name="connsiteX4" fmla="*/ 2498224 w 4950276"/>
              <a:gd name="connsiteY4" fmla="*/ 4965611 h 4965611"/>
              <a:gd name="connsiteX5" fmla="*/ 46172 w 4950276"/>
              <a:gd name="connsiteY5" fmla="*/ 2513559 h 4965611"/>
              <a:gd name="connsiteX0" fmla="*/ 48053 w 4922660"/>
              <a:gd name="connsiteY0" fmla="*/ 2720036 h 4966157"/>
              <a:gd name="connsiteX1" fmla="*/ 1234558 w 4922660"/>
              <a:gd name="connsiteY1" fmla="*/ 887451 h 4966157"/>
              <a:gd name="connsiteX2" fmla="*/ 2470608 w 4922660"/>
              <a:gd name="connsiteY2" fmla="*/ 61507 h 4966157"/>
              <a:gd name="connsiteX3" fmla="*/ 4922660 w 4922660"/>
              <a:gd name="connsiteY3" fmla="*/ 2513559 h 4966157"/>
              <a:gd name="connsiteX4" fmla="*/ 2470608 w 4922660"/>
              <a:gd name="connsiteY4" fmla="*/ 4965611 h 4966157"/>
              <a:gd name="connsiteX5" fmla="*/ 48053 w 4922660"/>
              <a:gd name="connsiteY5" fmla="*/ 2720036 h 4966157"/>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61473 h 5008581"/>
              <a:gd name="connsiteX1" fmla="*/ 1215769 w 4903871"/>
              <a:gd name="connsiteY1" fmla="*/ 928888 h 5008581"/>
              <a:gd name="connsiteX2" fmla="*/ 2599303 w 4903871"/>
              <a:gd name="connsiteY2" fmla="*/ 58698 h 5008581"/>
              <a:gd name="connsiteX3" fmla="*/ 4903871 w 4903871"/>
              <a:gd name="connsiteY3" fmla="*/ 2554996 h 5008581"/>
              <a:gd name="connsiteX4" fmla="*/ 2451819 w 4903871"/>
              <a:gd name="connsiteY4" fmla="*/ 5007048 h 5008581"/>
              <a:gd name="connsiteX5" fmla="*/ 29264 w 4903871"/>
              <a:gd name="connsiteY5" fmla="*/ 2761473 h 5008581"/>
              <a:gd name="connsiteX0" fmla="*/ 29264 w 4903871"/>
              <a:gd name="connsiteY0" fmla="*/ 2775833 h 5022941"/>
              <a:gd name="connsiteX1" fmla="*/ 1215769 w 4903871"/>
              <a:gd name="connsiteY1" fmla="*/ 943248 h 5022941"/>
              <a:gd name="connsiteX2" fmla="*/ 2599303 w 4903871"/>
              <a:gd name="connsiteY2" fmla="*/ 73058 h 5022941"/>
              <a:gd name="connsiteX3" fmla="*/ 4903871 w 4903871"/>
              <a:gd name="connsiteY3" fmla="*/ 2569356 h 5022941"/>
              <a:gd name="connsiteX4" fmla="*/ 2451819 w 4903871"/>
              <a:gd name="connsiteY4" fmla="*/ 5021408 h 5022941"/>
              <a:gd name="connsiteX5" fmla="*/ 29264 w 4903871"/>
              <a:gd name="connsiteY5" fmla="*/ 2775833 h 5022941"/>
              <a:gd name="connsiteX0" fmla="*/ 15925 w 4890532"/>
              <a:gd name="connsiteY0" fmla="*/ 2765410 h 5011527"/>
              <a:gd name="connsiteX1" fmla="*/ 1600637 w 4890532"/>
              <a:gd name="connsiteY1" fmla="*/ 1006567 h 5011527"/>
              <a:gd name="connsiteX2" fmla="*/ 2585964 w 4890532"/>
              <a:gd name="connsiteY2" fmla="*/ 62635 h 5011527"/>
              <a:gd name="connsiteX3" fmla="*/ 4890532 w 4890532"/>
              <a:gd name="connsiteY3" fmla="*/ 2558933 h 5011527"/>
              <a:gd name="connsiteX4" fmla="*/ 2438480 w 4890532"/>
              <a:gd name="connsiteY4" fmla="*/ 5010985 h 5011527"/>
              <a:gd name="connsiteX5" fmla="*/ 15925 w 4890532"/>
              <a:gd name="connsiteY5" fmla="*/ 2765410 h 5011527"/>
              <a:gd name="connsiteX0" fmla="*/ 194654 w 5069261"/>
              <a:gd name="connsiteY0" fmla="*/ 2763498 h 5009614"/>
              <a:gd name="connsiteX1" fmla="*/ 776475 w 5069261"/>
              <a:gd name="connsiteY1" fmla="*/ 1019403 h 5009614"/>
              <a:gd name="connsiteX2" fmla="*/ 2764693 w 5069261"/>
              <a:gd name="connsiteY2" fmla="*/ 60723 h 5009614"/>
              <a:gd name="connsiteX3" fmla="*/ 5069261 w 5069261"/>
              <a:gd name="connsiteY3" fmla="*/ 2557021 h 5009614"/>
              <a:gd name="connsiteX4" fmla="*/ 2617209 w 5069261"/>
              <a:gd name="connsiteY4" fmla="*/ 5009073 h 5009614"/>
              <a:gd name="connsiteX5" fmla="*/ 194654 w 5069261"/>
              <a:gd name="connsiteY5" fmla="*/ 2763498 h 5009614"/>
              <a:gd name="connsiteX0" fmla="*/ 194654 w 5069261"/>
              <a:gd name="connsiteY0" fmla="*/ 2793721 h 5039837"/>
              <a:gd name="connsiteX1" fmla="*/ 776475 w 5069261"/>
              <a:gd name="connsiteY1" fmla="*/ 1049626 h 5039837"/>
              <a:gd name="connsiteX2" fmla="*/ 1218926 w 5069261"/>
              <a:gd name="connsiteY2" fmla="*/ 592426 h 5039837"/>
              <a:gd name="connsiteX3" fmla="*/ 2764693 w 5069261"/>
              <a:gd name="connsiteY3" fmla="*/ 90946 h 5039837"/>
              <a:gd name="connsiteX4" fmla="*/ 5069261 w 5069261"/>
              <a:gd name="connsiteY4" fmla="*/ 2587244 h 5039837"/>
              <a:gd name="connsiteX5" fmla="*/ 2617209 w 5069261"/>
              <a:gd name="connsiteY5" fmla="*/ 5039296 h 5039837"/>
              <a:gd name="connsiteX6" fmla="*/ 194654 w 5069261"/>
              <a:gd name="connsiteY6" fmla="*/ 2793721 h 5039837"/>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704662 h 4950778"/>
              <a:gd name="connsiteX1" fmla="*/ 776475 w 5069261"/>
              <a:gd name="connsiteY1" fmla="*/ 960567 h 4950778"/>
              <a:gd name="connsiteX2" fmla="*/ 1513894 w 5069261"/>
              <a:gd name="connsiteY2" fmla="*/ 326386 h 4950778"/>
              <a:gd name="connsiteX3" fmla="*/ 2764693 w 5069261"/>
              <a:gd name="connsiteY3" fmla="*/ 1887 h 4950778"/>
              <a:gd name="connsiteX4" fmla="*/ 5069261 w 5069261"/>
              <a:gd name="connsiteY4" fmla="*/ 2498185 h 4950778"/>
              <a:gd name="connsiteX5" fmla="*/ 2617209 w 5069261"/>
              <a:gd name="connsiteY5" fmla="*/ 4950237 h 4950778"/>
              <a:gd name="connsiteX6" fmla="*/ 194654 w 5069261"/>
              <a:gd name="connsiteY6" fmla="*/ 2704662 h 4950778"/>
              <a:gd name="connsiteX0" fmla="*/ 194654 w 5069261"/>
              <a:gd name="connsiteY0" fmla="*/ 2617527 h 4863643"/>
              <a:gd name="connsiteX1" fmla="*/ 776475 w 5069261"/>
              <a:gd name="connsiteY1" fmla="*/ 873432 h 4863643"/>
              <a:gd name="connsiteX2" fmla="*/ 1513894 w 5069261"/>
              <a:gd name="connsiteY2" fmla="*/ 239251 h 4863643"/>
              <a:gd name="connsiteX3" fmla="*/ 2823686 w 5069261"/>
              <a:gd name="connsiteY3" fmla="*/ 3242 h 4863643"/>
              <a:gd name="connsiteX4" fmla="*/ 5069261 w 5069261"/>
              <a:gd name="connsiteY4" fmla="*/ 2411050 h 4863643"/>
              <a:gd name="connsiteX5" fmla="*/ 2617209 w 5069261"/>
              <a:gd name="connsiteY5" fmla="*/ 4863102 h 4863643"/>
              <a:gd name="connsiteX6" fmla="*/ 194654 w 5069261"/>
              <a:gd name="connsiteY6" fmla="*/ 2617527 h 4863643"/>
              <a:gd name="connsiteX0" fmla="*/ 194654 w 5069261"/>
              <a:gd name="connsiteY0" fmla="*/ 2631933 h 4878049"/>
              <a:gd name="connsiteX1" fmla="*/ 776475 w 5069261"/>
              <a:gd name="connsiteY1" fmla="*/ 887838 h 4878049"/>
              <a:gd name="connsiteX2" fmla="*/ 1513894 w 5069261"/>
              <a:gd name="connsiteY2" fmla="*/ 253657 h 4878049"/>
              <a:gd name="connsiteX3" fmla="*/ 2823686 w 5069261"/>
              <a:gd name="connsiteY3" fmla="*/ 2899 h 4878049"/>
              <a:gd name="connsiteX4" fmla="*/ 5069261 w 5069261"/>
              <a:gd name="connsiteY4" fmla="*/ 2425456 h 4878049"/>
              <a:gd name="connsiteX5" fmla="*/ 2617209 w 5069261"/>
              <a:gd name="connsiteY5" fmla="*/ 4877508 h 4878049"/>
              <a:gd name="connsiteX6" fmla="*/ 194654 w 5069261"/>
              <a:gd name="connsiteY6" fmla="*/ 2631933 h 4878049"/>
              <a:gd name="connsiteX0" fmla="*/ 16653 w 4891260"/>
              <a:gd name="connsiteY0" fmla="*/ 2631933 h 4878213"/>
              <a:gd name="connsiteX1" fmla="*/ 598474 w 4891260"/>
              <a:gd name="connsiteY1" fmla="*/ 887838 h 4878213"/>
              <a:gd name="connsiteX2" fmla="*/ 1335893 w 4891260"/>
              <a:gd name="connsiteY2" fmla="*/ 253657 h 4878213"/>
              <a:gd name="connsiteX3" fmla="*/ 2645685 w 4891260"/>
              <a:gd name="connsiteY3" fmla="*/ 2899 h 4878213"/>
              <a:gd name="connsiteX4" fmla="*/ 4891260 w 4891260"/>
              <a:gd name="connsiteY4" fmla="*/ 2425456 h 4878213"/>
              <a:gd name="connsiteX5" fmla="*/ 2439208 w 4891260"/>
              <a:gd name="connsiteY5" fmla="*/ 4877508 h 4878213"/>
              <a:gd name="connsiteX6" fmla="*/ 16653 w 4891260"/>
              <a:gd name="connsiteY6" fmla="*/ 2631933 h 4878213"/>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859 w 4845221"/>
              <a:gd name="connsiteY0" fmla="*/ 2572939 h 4877951"/>
              <a:gd name="connsiteX1" fmla="*/ 552435 w 4845221"/>
              <a:gd name="connsiteY1" fmla="*/ 887838 h 4877951"/>
              <a:gd name="connsiteX2" fmla="*/ 1289854 w 4845221"/>
              <a:gd name="connsiteY2" fmla="*/ 253657 h 4877951"/>
              <a:gd name="connsiteX3" fmla="*/ 2599646 w 4845221"/>
              <a:gd name="connsiteY3" fmla="*/ 2899 h 4877951"/>
              <a:gd name="connsiteX4" fmla="*/ 4845221 w 4845221"/>
              <a:gd name="connsiteY4" fmla="*/ 2425456 h 4877951"/>
              <a:gd name="connsiteX5" fmla="*/ 2393169 w 4845221"/>
              <a:gd name="connsiteY5" fmla="*/ 4877508 h 4877951"/>
              <a:gd name="connsiteX6" fmla="*/ 14859 w 4845221"/>
              <a:gd name="connsiteY6" fmla="*/ 2572939 h 4877951"/>
              <a:gd name="connsiteX0" fmla="*/ 2508 w 4832870"/>
              <a:gd name="connsiteY0" fmla="*/ 2572939 h 4877927"/>
              <a:gd name="connsiteX1" fmla="*/ 540084 w 4832870"/>
              <a:gd name="connsiteY1" fmla="*/ 887838 h 4877927"/>
              <a:gd name="connsiteX2" fmla="*/ 1277503 w 4832870"/>
              <a:gd name="connsiteY2" fmla="*/ 253657 h 4877927"/>
              <a:gd name="connsiteX3" fmla="*/ 2587295 w 4832870"/>
              <a:gd name="connsiteY3" fmla="*/ 2899 h 4877927"/>
              <a:gd name="connsiteX4" fmla="*/ 4832870 w 4832870"/>
              <a:gd name="connsiteY4" fmla="*/ 2425456 h 4877927"/>
              <a:gd name="connsiteX5" fmla="*/ 2380818 w 4832870"/>
              <a:gd name="connsiteY5" fmla="*/ 4877508 h 4877927"/>
              <a:gd name="connsiteX6" fmla="*/ 2508 w 4832870"/>
              <a:gd name="connsiteY6" fmla="*/ 2572939 h 4877927"/>
              <a:gd name="connsiteX0" fmla="*/ 2349 w 4847459"/>
              <a:gd name="connsiteY0" fmla="*/ 2587687 h 4878020"/>
              <a:gd name="connsiteX1" fmla="*/ 554673 w 4847459"/>
              <a:gd name="connsiteY1" fmla="*/ 887838 h 4878020"/>
              <a:gd name="connsiteX2" fmla="*/ 1292092 w 4847459"/>
              <a:gd name="connsiteY2" fmla="*/ 253657 h 4878020"/>
              <a:gd name="connsiteX3" fmla="*/ 2601884 w 4847459"/>
              <a:gd name="connsiteY3" fmla="*/ 2899 h 4878020"/>
              <a:gd name="connsiteX4" fmla="*/ 4847459 w 4847459"/>
              <a:gd name="connsiteY4" fmla="*/ 2425456 h 4878020"/>
              <a:gd name="connsiteX5" fmla="*/ 2395407 w 4847459"/>
              <a:gd name="connsiteY5" fmla="*/ 4877508 h 4878020"/>
              <a:gd name="connsiteX6" fmla="*/ 2349 w 4847459"/>
              <a:gd name="connsiteY6" fmla="*/ 2587687 h 4878020"/>
              <a:gd name="connsiteX0" fmla="*/ 2349 w 4847459"/>
              <a:gd name="connsiteY0" fmla="*/ 2587687 h 4879638"/>
              <a:gd name="connsiteX1" fmla="*/ 554673 w 4847459"/>
              <a:gd name="connsiteY1" fmla="*/ 887838 h 4879638"/>
              <a:gd name="connsiteX2" fmla="*/ 1292092 w 4847459"/>
              <a:gd name="connsiteY2" fmla="*/ 253657 h 4879638"/>
              <a:gd name="connsiteX3" fmla="*/ 2601884 w 4847459"/>
              <a:gd name="connsiteY3" fmla="*/ 2899 h 4879638"/>
              <a:gd name="connsiteX4" fmla="*/ 4847459 w 4847459"/>
              <a:gd name="connsiteY4" fmla="*/ 2425456 h 4879638"/>
              <a:gd name="connsiteX5" fmla="*/ 2395407 w 4847459"/>
              <a:gd name="connsiteY5" fmla="*/ 4877508 h 4879638"/>
              <a:gd name="connsiteX6" fmla="*/ 2349 w 4847459"/>
              <a:gd name="connsiteY6" fmla="*/ 2587687 h 4879638"/>
              <a:gd name="connsiteX0" fmla="*/ 2349 w 4847459"/>
              <a:gd name="connsiteY0" fmla="*/ 2587687 h 4880814"/>
              <a:gd name="connsiteX1" fmla="*/ 554673 w 4847459"/>
              <a:gd name="connsiteY1" fmla="*/ 887838 h 4880814"/>
              <a:gd name="connsiteX2" fmla="*/ 1292092 w 4847459"/>
              <a:gd name="connsiteY2" fmla="*/ 253657 h 4880814"/>
              <a:gd name="connsiteX3" fmla="*/ 2601884 w 4847459"/>
              <a:gd name="connsiteY3" fmla="*/ 2899 h 4880814"/>
              <a:gd name="connsiteX4" fmla="*/ 4847459 w 4847459"/>
              <a:gd name="connsiteY4" fmla="*/ 2425456 h 4880814"/>
              <a:gd name="connsiteX5" fmla="*/ 2395407 w 4847459"/>
              <a:gd name="connsiteY5" fmla="*/ 4877508 h 4880814"/>
              <a:gd name="connsiteX6" fmla="*/ 2349 w 4847459"/>
              <a:gd name="connsiteY6" fmla="*/ 2587687 h 4880814"/>
              <a:gd name="connsiteX0" fmla="*/ 2349 w 4847459"/>
              <a:gd name="connsiteY0" fmla="*/ 2587687 h 4882213"/>
              <a:gd name="connsiteX1" fmla="*/ 554673 w 4847459"/>
              <a:gd name="connsiteY1" fmla="*/ 887838 h 4882213"/>
              <a:gd name="connsiteX2" fmla="*/ 1292092 w 4847459"/>
              <a:gd name="connsiteY2" fmla="*/ 253657 h 4882213"/>
              <a:gd name="connsiteX3" fmla="*/ 2601884 w 4847459"/>
              <a:gd name="connsiteY3" fmla="*/ 2899 h 4882213"/>
              <a:gd name="connsiteX4" fmla="*/ 4847459 w 4847459"/>
              <a:gd name="connsiteY4" fmla="*/ 2425456 h 4882213"/>
              <a:gd name="connsiteX5" fmla="*/ 2395407 w 4847459"/>
              <a:gd name="connsiteY5" fmla="*/ 4877508 h 4882213"/>
              <a:gd name="connsiteX6" fmla="*/ 2349 w 4847459"/>
              <a:gd name="connsiteY6" fmla="*/ 2587687 h 4882213"/>
              <a:gd name="connsiteX0" fmla="*/ 2349 w 4788465"/>
              <a:gd name="connsiteY0" fmla="*/ 2725837 h 5015868"/>
              <a:gd name="connsiteX1" fmla="*/ 554673 w 4788465"/>
              <a:gd name="connsiteY1" fmla="*/ 1025988 h 5015868"/>
              <a:gd name="connsiteX2" fmla="*/ 1292092 w 4788465"/>
              <a:gd name="connsiteY2" fmla="*/ 391807 h 5015868"/>
              <a:gd name="connsiteX3" fmla="*/ 2601884 w 4788465"/>
              <a:gd name="connsiteY3" fmla="*/ 141049 h 5015868"/>
              <a:gd name="connsiteX4" fmla="*/ 4788465 w 4788465"/>
              <a:gd name="connsiteY4" fmla="*/ 2622599 h 5015868"/>
              <a:gd name="connsiteX5" fmla="*/ 2395407 w 4788465"/>
              <a:gd name="connsiteY5" fmla="*/ 5015658 h 5015868"/>
              <a:gd name="connsiteX6" fmla="*/ 2349 w 4788465"/>
              <a:gd name="connsiteY6" fmla="*/ 2725837 h 5015868"/>
              <a:gd name="connsiteX0" fmla="*/ 2349 w 4817962"/>
              <a:gd name="connsiteY0" fmla="*/ 2726902 h 5016878"/>
              <a:gd name="connsiteX1" fmla="*/ 554673 w 4817962"/>
              <a:gd name="connsiteY1" fmla="*/ 1027053 h 5016878"/>
              <a:gd name="connsiteX2" fmla="*/ 1292092 w 4817962"/>
              <a:gd name="connsiteY2" fmla="*/ 392872 h 5016878"/>
              <a:gd name="connsiteX3" fmla="*/ 2601884 w 4817962"/>
              <a:gd name="connsiteY3" fmla="*/ 142114 h 5016878"/>
              <a:gd name="connsiteX4" fmla="*/ 4817962 w 4817962"/>
              <a:gd name="connsiteY4" fmla="*/ 2638412 h 5016878"/>
              <a:gd name="connsiteX5" fmla="*/ 2395407 w 4817962"/>
              <a:gd name="connsiteY5" fmla="*/ 5016723 h 5016878"/>
              <a:gd name="connsiteX6" fmla="*/ 2349 w 4817962"/>
              <a:gd name="connsiteY6" fmla="*/ 2726902 h 5016878"/>
              <a:gd name="connsiteX0" fmla="*/ 2349 w 4817962"/>
              <a:gd name="connsiteY0" fmla="*/ 2599752 h 4889728"/>
              <a:gd name="connsiteX1" fmla="*/ 554673 w 4817962"/>
              <a:gd name="connsiteY1" fmla="*/ 899903 h 4889728"/>
              <a:gd name="connsiteX2" fmla="*/ 1292092 w 4817962"/>
              <a:gd name="connsiteY2" fmla="*/ 265722 h 4889728"/>
              <a:gd name="connsiteX3" fmla="*/ 2601884 w 4817962"/>
              <a:gd name="connsiteY3" fmla="*/ 14964 h 4889728"/>
              <a:gd name="connsiteX4" fmla="*/ 4817962 w 4817962"/>
              <a:gd name="connsiteY4" fmla="*/ 2511262 h 4889728"/>
              <a:gd name="connsiteX5" fmla="*/ 2395407 w 4817962"/>
              <a:gd name="connsiteY5" fmla="*/ 4889573 h 4889728"/>
              <a:gd name="connsiteX6" fmla="*/ 2349 w 4817962"/>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1979 w 4817592"/>
              <a:gd name="connsiteY0" fmla="*/ 2599752 h 4889728"/>
              <a:gd name="connsiteX1" fmla="*/ 554303 w 4817592"/>
              <a:gd name="connsiteY1" fmla="*/ 899903 h 4889728"/>
              <a:gd name="connsiteX2" fmla="*/ 1291722 w 4817592"/>
              <a:gd name="connsiteY2" fmla="*/ 265722 h 4889728"/>
              <a:gd name="connsiteX3" fmla="*/ 2601514 w 4817592"/>
              <a:gd name="connsiteY3" fmla="*/ 14964 h 4889728"/>
              <a:gd name="connsiteX4" fmla="*/ 4817592 w 4817592"/>
              <a:gd name="connsiteY4" fmla="*/ 2511262 h 4889728"/>
              <a:gd name="connsiteX5" fmla="*/ 2395037 w 4817592"/>
              <a:gd name="connsiteY5" fmla="*/ 4889573 h 4889728"/>
              <a:gd name="connsiteX6" fmla="*/ 1979 w 4817592"/>
              <a:gd name="connsiteY6" fmla="*/ 2599752 h 4889728"/>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31422 h 4877357"/>
              <a:gd name="connsiteX1" fmla="*/ 583259 w 4846548"/>
              <a:gd name="connsiteY1" fmla="*/ 887327 h 4877357"/>
              <a:gd name="connsiteX2" fmla="*/ 1320678 w 4846548"/>
              <a:gd name="connsiteY2" fmla="*/ 253146 h 4877357"/>
              <a:gd name="connsiteX3" fmla="*/ 2630470 w 4846548"/>
              <a:gd name="connsiteY3" fmla="*/ 2388 h 4877357"/>
              <a:gd name="connsiteX4" fmla="*/ 4846548 w 4846548"/>
              <a:gd name="connsiteY4" fmla="*/ 2498686 h 4877357"/>
              <a:gd name="connsiteX5" fmla="*/ 2423993 w 4846548"/>
              <a:gd name="connsiteY5" fmla="*/ 4876997 h 4877357"/>
              <a:gd name="connsiteX6" fmla="*/ 1438 w 4846548"/>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774250 h 5020185"/>
              <a:gd name="connsiteX1" fmla="*/ 583524 w 4846813"/>
              <a:gd name="connsiteY1" fmla="*/ 1030155 h 5020185"/>
              <a:gd name="connsiteX2" fmla="*/ 1362778 w 4846813"/>
              <a:gd name="connsiteY2" fmla="*/ 384021 h 5020185"/>
              <a:gd name="connsiteX3" fmla="*/ 2630735 w 4846813"/>
              <a:gd name="connsiteY3" fmla="*/ 145216 h 5020185"/>
              <a:gd name="connsiteX4" fmla="*/ 4846813 w 4846813"/>
              <a:gd name="connsiteY4" fmla="*/ 2641514 h 5020185"/>
              <a:gd name="connsiteX5" fmla="*/ 2424258 w 4846813"/>
              <a:gd name="connsiteY5" fmla="*/ 5019825 h 5020185"/>
              <a:gd name="connsiteX6" fmla="*/ 1703 w 4846813"/>
              <a:gd name="connsiteY6" fmla="*/ 2774250 h 5020185"/>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9824" h="4879740">
                <a:moveTo>
                  <a:pt x="4714" y="2633904"/>
                </a:moveTo>
                <a:cubicBezTo>
                  <a:pt x="-41102" y="1753807"/>
                  <a:pt x="254397" y="1247878"/>
                  <a:pt x="574582" y="853951"/>
                </a:cubicBezTo>
                <a:cubicBezTo>
                  <a:pt x="743953" y="976126"/>
                  <a:pt x="1488382" y="955180"/>
                  <a:pt x="1365789" y="243675"/>
                </a:cubicBezTo>
                <a:cubicBezTo>
                  <a:pt x="1697159" y="83895"/>
                  <a:pt x="2172603" y="-24744"/>
                  <a:pt x="2633746" y="4870"/>
                </a:cubicBezTo>
                <a:cubicBezTo>
                  <a:pt x="3094889" y="34484"/>
                  <a:pt x="4770877" y="249696"/>
                  <a:pt x="4849824" y="2501168"/>
                </a:cubicBezTo>
                <a:cubicBezTo>
                  <a:pt x="4823509" y="3714086"/>
                  <a:pt x="4013078" y="4857356"/>
                  <a:pt x="2427269" y="4879479"/>
                </a:cubicBezTo>
                <a:cubicBezTo>
                  <a:pt x="841460" y="4901602"/>
                  <a:pt x="50530" y="3514001"/>
                  <a:pt x="4714" y="2633904"/>
                </a:cubicBezTo>
                <a:close/>
              </a:path>
            </a:pathLst>
          </a:custGeom>
          <a:ln>
            <a:noFill/>
          </a:ln>
        </p:spPr>
        <p:txBody>
          <a:bodyPr anchor="ctr">
            <a:normAutofit/>
          </a:bodyPr>
          <a:lstStyle>
            <a:lvl1pPr algn="ctr">
              <a:defRPr sz="3200" baseline="0">
                <a:solidFill>
                  <a:srgbClr val="6D6E6C"/>
                </a:solidFill>
              </a:defRPr>
            </a:lvl1pPr>
          </a:lstStyle>
          <a:p>
            <a:r>
              <a:rPr lang="en-US" dirty="0"/>
              <a:t>Click here to add photo</a:t>
            </a:r>
          </a:p>
        </p:txBody>
      </p:sp>
      <p:sp>
        <p:nvSpPr>
          <p:cNvPr id="30" name="Text Placeholder 23"/>
          <p:cNvSpPr>
            <a:spLocks noGrp="1"/>
          </p:cNvSpPr>
          <p:nvPr>
            <p:ph type="body" sz="quarter" idx="22" hasCustomPrompt="1"/>
          </p:nvPr>
        </p:nvSpPr>
        <p:spPr>
          <a:xfrm>
            <a:off x="6121565" y="767883"/>
            <a:ext cx="5579898" cy="857158"/>
          </a:xfrm>
          <a:noFill/>
        </p:spPr>
        <p:txBody>
          <a:bodyPr anchor="t">
            <a:normAutofit/>
          </a:bodyPr>
          <a:lstStyle>
            <a:lvl1pPr marL="0" indent="0" algn="l">
              <a:buNone/>
              <a:defRPr sz="3600" i="0">
                <a:solidFill>
                  <a:srgbClr val="68BBAF"/>
                </a:solidFill>
                <a:latin typeface="+mn-lt"/>
              </a:defRPr>
            </a:lvl1pPr>
          </a:lstStyle>
          <a:p>
            <a:pPr lvl="0"/>
            <a:r>
              <a:rPr lang="en-US" dirty="0"/>
              <a:t>TITLE</a:t>
            </a:r>
          </a:p>
        </p:txBody>
      </p:sp>
      <p:sp>
        <p:nvSpPr>
          <p:cNvPr id="9" name="Oval 8"/>
          <p:cNvSpPr/>
          <p:nvPr userDrawn="1"/>
        </p:nvSpPr>
        <p:spPr>
          <a:xfrm>
            <a:off x="881389" y="1278097"/>
            <a:ext cx="1115575" cy="1045025"/>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t="-107248" r="-104868"/>
          <a:stretch/>
        </p:blipFill>
        <p:spPr>
          <a:xfrm rot="16200000" flipH="1" flipV="1">
            <a:off x="656603" y="-660422"/>
            <a:ext cx="2430901" cy="3750259"/>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URPLE ICON CIRCLE - with photo &amp; text">
    <p:spTree>
      <p:nvGrpSpPr>
        <p:cNvPr id="1" name=""/>
        <p:cNvGrpSpPr/>
        <p:nvPr/>
      </p:nvGrpSpPr>
      <p:grpSpPr>
        <a:xfrm>
          <a:off x="0" y="0"/>
          <a:ext cx="0" cy="0"/>
          <a:chOff x="0" y="0"/>
          <a:chExt cx="0" cy="0"/>
        </a:xfrm>
      </p:grpSpPr>
      <p:sp>
        <p:nvSpPr>
          <p:cNvPr id="20" name="Text Placeholder 25"/>
          <p:cNvSpPr>
            <a:spLocks noGrp="1"/>
          </p:cNvSpPr>
          <p:nvPr>
            <p:ph type="body" sz="quarter" idx="20" hasCustomPrompt="1"/>
          </p:nvPr>
        </p:nvSpPr>
        <p:spPr>
          <a:xfrm>
            <a:off x="6150077" y="2157413"/>
            <a:ext cx="5551386" cy="3631644"/>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1" name="Straight Connector 20"/>
          <p:cNvCxnSpPr/>
          <p:nvPr userDrawn="1"/>
        </p:nvCxnSpPr>
        <p:spPr>
          <a:xfrm flipH="1">
            <a:off x="-3076" y="1779018"/>
            <a:ext cx="12192000"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30" name="Text Placeholder 23"/>
          <p:cNvSpPr>
            <a:spLocks noGrp="1"/>
          </p:cNvSpPr>
          <p:nvPr>
            <p:ph type="body" sz="quarter" idx="22" hasCustomPrompt="1"/>
          </p:nvPr>
        </p:nvSpPr>
        <p:spPr>
          <a:xfrm>
            <a:off x="6121565" y="767883"/>
            <a:ext cx="5579898" cy="857158"/>
          </a:xfrm>
          <a:noFill/>
        </p:spPr>
        <p:txBody>
          <a:bodyPr anchor="t">
            <a:normAutofit/>
          </a:bodyPr>
          <a:lstStyle>
            <a:lvl1pPr marL="0" indent="0" algn="l">
              <a:buNone/>
              <a:defRPr sz="3600" i="0">
                <a:solidFill>
                  <a:srgbClr val="68BBAF"/>
                </a:solidFill>
                <a:latin typeface="+mn-lt"/>
              </a:defRPr>
            </a:lvl1pPr>
          </a:lstStyle>
          <a:p>
            <a:pPr lvl="0"/>
            <a:r>
              <a:rPr lang="en-US" dirty="0"/>
              <a:t>TITLE</a:t>
            </a:r>
          </a:p>
        </p:txBody>
      </p:sp>
      <p:sp>
        <p:nvSpPr>
          <p:cNvPr id="13"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t="-107248" r="-104868"/>
          <a:stretch/>
        </p:blipFill>
        <p:spPr>
          <a:xfrm rot="16200000" flipH="1" flipV="1">
            <a:off x="2177003" y="-2180823"/>
            <a:ext cx="8033550" cy="12393711"/>
          </a:xfrm>
          <a:prstGeom prst="rect">
            <a:avLst/>
          </a:prstGeom>
        </p:spPr>
      </p:pic>
    </p:spTree>
    <p:extLst>
      <p:ext uri="{BB962C8B-B14F-4D97-AF65-F5344CB8AC3E}">
        <p14:creationId xmlns:p14="http://schemas.microsoft.com/office/powerpoint/2010/main" val="21888432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PURPLE ICON CIRCLE - with photo &amp; text">
    <p:spTree>
      <p:nvGrpSpPr>
        <p:cNvPr id="1" name=""/>
        <p:cNvGrpSpPr/>
        <p:nvPr/>
      </p:nvGrpSpPr>
      <p:grpSpPr>
        <a:xfrm>
          <a:off x="0" y="0"/>
          <a:ext cx="0" cy="0"/>
          <a:chOff x="0" y="0"/>
          <a:chExt cx="0" cy="0"/>
        </a:xfrm>
      </p:grpSpPr>
      <p:sp>
        <p:nvSpPr>
          <p:cNvPr id="20" name="Text Placeholder 25"/>
          <p:cNvSpPr>
            <a:spLocks noGrp="1"/>
          </p:cNvSpPr>
          <p:nvPr>
            <p:ph type="body" sz="quarter" idx="20" hasCustomPrompt="1"/>
          </p:nvPr>
        </p:nvSpPr>
        <p:spPr>
          <a:xfrm>
            <a:off x="437631" y="2157413"/>
            <a:ext cx="5551386" cy="3631644"/>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1" name="Straight Connector 20"/>
          <p:cNvCxnSpPr/>
          <p:nvPr userDrawn="1"/>
        </p:nvCxnSpPr>
        <p:spPr>
          <a:xfrm flipH="1">
            <a:off x="-3076" y="1779018"/>
            <a:ext cx="12192000"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30" name="Text Placeholder 23"/>
          <p:cNvSpPr>
            <a:spLocks noGrp="1"/>
          </p:cNvSpPr>
          <p:nvPr>
            <p:ph type="body" sz="quarter" idx="22" hasCustomPrompt="1"/>
          </p:nvPr>
        </p:nvSpPr>
        <p:spPr>
          <a:xfrm>
            <a:off x="409126" y="767883"/>
            <a:ext cx="5579898" cy="857158"/>
          </a:xfrm>
          <a:noFill/>
        </p:spPr>
        <p:txBody>
          <a:bodyPr anchor="t">
            <a:normAutofit/>
          </a:bodyPr>
          <a:lstStyle>
            <a:lvl1pPr marL="0" indent="0" algn="l">
              <a:buNone/>
              <a:defRPr sz="3600" i="0">
                <a:solidFill>
                  <a:srgbClr val="68BBAF"/>
                </a:solidFill>
                <a:latin typeface="+mn-lt"/>
              </a:defRPr>
            </a:lvl1pPr>
          </a:lstStyle>
          <a:p>
            <a:pPr lvl="0"/>
            <a:r>
              <a:rPr lang="en-US" dirty="0"/>
              <a:t>TITLE</a:t>
            </a:r>
          </a:p>
        </p:txBody>
      </p:sp>
      <p:sp>
        <p:nvSpPr>
          <p:cNvPr id="13"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t="-107248" r="-104868"/>
          <a:stretch/>
        </p:blipFill>
        <p:spPr>
          <a:xfrm rot="5400000" flipV="1">
            <a:off x="3425670" y="-1870501"/>
            <a:ext cx="6892753" cy="10633754"/>
          </a:xfrm>
          <a:prstGeom prst="rect">
            <a:avLst/>
          </a:prstGeom>
        </p:spPr>
      </p:pic>
    </p:spTree>
    <p:extLst>
      <p:ext uri="{BB962C8B-B14F-4D97-AF65-F5344CB8AC3E}">
        <p14:creationId xmlns:p14="http://schemas.microsoft.com/office/powerpoint/2010/main" val="4022995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EEN ICON CIRCLE - with photo &amp; text">
    <p:spTree>
      <p:nvGrpSpPr>
        <p:cNvPr id="1" name=""/>
        <p:cNvGrpSpPr/>
        <p:nvPr/>
      </p:nvGrpSpPr>
      <p:grpSpPr>
        <a:xfrm>
          <a:off x="0" y="0"/>
          <a:ext cx="0" cy="0"/>
          <a:chOff x="0" y="0"/>
          <a:chExt cx="0" cy="0"/>
        </a:xfrm>
      </p:grpSpPr>
      <p:sp>
        <p:nvSpPr>
          <p:cNvPr id="27" name="Text Placeholder 25"/>
          <p:cNvSpPr>
            <a:spLocks noGrp="1"/>
          </p:cNvSpPr>
          <p:nvPr>
            <p:ph type="body" sz="quarter" idx="20" hasCustomPrompt="1"/>
          </p:nvPr>
        </p:nvSpPr>
        <p:spPr>
          <a:xfrm>
            <a:off x="6150077" y="2157413"/>
            <a:ext cx="5551386" cy="3631644"/>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0" name="Straight Connector 29"/>
          <p:cNvCxnSpPr/>
          <p:nvPr userDrawn="1"/>
        </p:nvCxnSpPr>
        <p:spPr>
          <a:xfrm flipH="1">
            <a:off x="-3076" y="1779018"/>
            <a:ext cx="12192000" cy="0"/>
          </a:xfrm>
          <a:prstGeom prst="line">
            <a:avLst/>
          </a:prstGeom>
          <a:ln>
            <a:solidFill>
              <a:srgbClr val="68BBAF"/>
            </a:solidFill>
          </a:ln>
        </p:spPr>
        <p:style>
          <a:lnRef idx="1">
            <a:schemeClr val="accent1"/>
          </a:lnRef>
          <a:fillRef idx="0">
            <a:schemeClr val="accent1"/>
          </a:fillRef>
          <a:effectRef idx="0">
            <a:schemeClr val="accent1"/>
          </a:effectRef>
          <a:fontRef idx="minor">
            <a:schemeClr val="tx1"/>
          </a:fontRef>
        </p:style>
      </p:cxnSp>
      <p:sp>
        <p:nvSpPr>
          <p:cNvPr id="34" name="Oval 33"/>
          <p:cNvSpPr/>
          <p:nvPr userDrawn="1"/>
        </p:nvSpPr>
        <p:spPr>
          <a:xfrm>
            <a:off x="881389" y="1278097"/>
            <a:ext cx="1115575" cy="1045025"/>
          </a:xfrm>
          <a:prstGeom prst="ellipse">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icture Placeholder 2"/>
          <p:cNvSpPr>
            <a:spLocks noGrp="1"/>
          </p:cNvSpPr>
          <p:nvPr>
            <p:ph type="pic" sz="quarter" idx="21" hasCustomPrompt="1"/>
          </p:nvPr>
        </p:nvSpPr>
        <p:spPr>
          <a:xfrm>
            <a:off x="608086" y="1404496"/>
            <a:ext cx="4849824" cy="4879740"/>
          </a:xfrm>
          <a:custGeom>
            <a:avLst/>
            <a:gdLst>
              <a:gd name="connsiteX0" fmla="*/ 0 w 4904103"/>
              <a:gd name="connsiteY0" fmla="*/ 2452052 h 4904103"/>
              <a:gd name="connsiteX1" fmla="*/ 2452052 w 4904103"/>
              <a:gd name="connsiteY1" fmla="*/ 0 h 4904103"/>
              <a:gd name="connsiteX2" fmla="*/ 4904104 w 4904103"/>
              <a:gd name="connsiteY2" fmla="*/ 2452052 h 4904103"/>
              <a:gd name="connsiteX3" fmla="*/ 2452052 w 4904103"/>
              <a:gd name="connsiteY3" fmla="*/ 4904104 h 4904103"/>
              <a:gd name="connsiteX4" fmla="*/ 0 w 4904103"/>
              <a:gd name="connsiteY4" fmla="*/ 2452052 h 4904103"/>
              <a:gd name="connsiteX0" fmla="*/ 7934 w 4912038"/>
              <a:gd name="connsiteY0" fmla="*/ 2452052 h 4904104"/>
              <a:gd name="connsiteX1" fmla="*/ 2459986 w 4912038"/>
              <a:gd name="connsiteY1" fmla="*/ 0 h 4904104"/>
              <a:gd name="connsiteX2" fmla="*/ 4912038 w 4912038"/>
              <a:gd name="connsiteY2" fmla="*/ 2452052 h 4904104"/>
              <a:gd name="connsiteX3" fmla="*/ 2459986 w 4912038"/>
              <a:gd name="connsiteY3" fmla="*/ 4904104 h 4904104"/>
              <a:gd name="connsiteX4" fmla="*/ 7934 w 4912038"/>
              <a:gd name="connsiteY4" fmla="*/ 2452052 h 4904104"/>
              <a:gd name="connsiteX0" fmla="*/ 46476 w 4950580"/>
              <a:gd name="connsiteY0" fmla="*/ 2544376 h 4996428"/>
              <a:gd name="connsiteX1" fmla="*/ 1011755 w 4950580"/>
              <a:gd name="connsiteY1" fmla="*/ 711790 h 4996428"/>
              <a:gd name="connsiteX2" fmla="*/ 2498528 w 4950580"/>
              <a:gd name="connsiteY2" fmla="*/ 92324 h 4996428"/>
              <a:gd name="connsiteX3" fmla="*/ 4950580 w 4950580"/>
              <a:gd name="connsiteY3" fmla="*/ 2544376 h 4996428"/>
              <a:gd name="connsiteX4" fmla="*/ 2498528 w 4950580"/>
              <a:gd name="connsiteY4" fmla="*/ 4996428 h 4996428"/>
              <a:gd name="connsiteX5" fmla="*/ 46476 w 4950580"/>
              <a:gd name="connsiteY5" fmla="*/ 2544376 h 4996428"/>
              <a:gd name="connsiteX0" fmla="*/ 45841 w 4949945"/>
              <a:gd name="connsiteY0" fmla="*/ 2544376 h 4996428"/>
              <a:gd name="connsiteX1" fmla="*/ 1011120 w 4949945"/>
              <a:gd name="connsiteY1" fmla="*/ 711790 h 4996428"/>
              <a:gd name="connsiteX2" fmla="*/ 2497893 w 4949945"/>
              <a:gd name="connsiteY2" fmla="*/ 92324 h 4996428"/>
              <a:gd name="connsiteX3" fmla="*/ 4949945 w 4949945"/>
              <a:gd name="connsiteY3" fmla="*/ 2544376 h 4996428"/>
              <a:gd name="connsiteX4" fmla="*/ 2497893 w 4949945"/>
              <a:gd name="connsiteY4" fmla="*/ 4996428 h 4996428"/>
              <a:gd name="connsiteX5" fmla="*/ 45841 w 4949945"/>
              <a:gd name="connsiteY5" fmla="*/ 2544376 h 4996428"/>
              <a:gd name="connsiteX0" fmla="*/ 26997 w 4931101"/>
              <a:gd name="connsiteY0" fmla="*/ 2513559 h 4965611"/>
              <a:gd name="connsiteX1" fmla="*/ 1242999 w 4931101"/>
              <a:gd name="connsiteY1" fmla="*/ 887451 h 4965611"/>
              <a:gd name="connsiteX2" fmla="*/ 2479049 w 4931101"/>
              <a:gd name="connsiteY2" fmla="*/ 61507 h 4965611"/>
              <a:gd name="connsiteX3" fmla="*/ 4931101 w 4931101"/>
              <a:gd name="connsiteY3" fmla="*/ 2513559 h 4965611"/>
              <a:gd name="connsiteX4" fmla="*/ 2479049 w 4931101"/>
              <a:gd name="connsiteY4" fmla="*/ 4965611 h 4965611"/>
              <a:gd name="connsiteX5" fmla="*/ 26997 w 4931101"/>
              <a:gd name="connsiteY5" fmla="*/ 2513559 h 4965611"/>
              <a:gd name="connsiteX0" fmla="*/ 46172 w 4950276"/>
              <a:gd name="connsiteY0" fmla="*/ 2513559 h 4965611"/>
              <a:gd name="connsiteX1" fmla="*/ 1262174 w 4950276"/>
              <a:gd name="connsiteY1" fmla="*/ 887451 h 4965611"/>
              <a:gd name="connsiteX2" fmla="*/ 2498224 w 4950276"/>
              <a:gd name="connsiteY2" fmla="*/ 61507 h 4965611"/>
              <a:gd name="connsiteX3" fmla="*/ 4950276 w 4950276"/>
              <a:gd name="connsiteY3" fmla="*/ 2513559 h 4965611"/>
              <a:gd name="connsiteX4" fmla="*/ 2498224 w 4950276"/>
              <a:gd name="connsiteY4" fmla="*/ 4965611 h 4965611"/>
              <a:gd name="connsiteX5" fmla="*/ 46172 w 4950276"/>
              <a:gd name="connsiteY5" fmla="*/ 2513559 h 4965611"/>
              <a:gd name="connsiteX0" fmla="*/ 48053 w 4922660"/>
              <a:gd name="connsiteY0" fmla="*/ 2720036 h 4966157"/>
              <a:gd name="connsiteX1" fmla="*/ 1234558 w 4922660"/>
              <a:gd name="connsiteY1" fmla="*/ 887451 h 4966157"/>
              <a:gd name="connsiteX2" fmla="*/ 2470608 w 4922660"/>
              <a:gd name="connsiteY2" fmla="*/ 61507 h 4966157"/>
              <a:gd name="connsiteX3" fmla="*/ 4922660 w 4922660"/>
              <a:gd name="connsiteY3" fmla="*/ 2513559 h 4966157"/>
              <a:gd name="connsiteX4" fmla="*/ 2470608 w 4922660"/>
              <a:gd name="connsiteY4" fmla="*/ 4965611 h 4966157"/>
              <a:gd name="connsiteX5" fmla="*/ 48053 w 4922660"/>
              <a:gd name="connsiteY5" fmla="*/ 2720036 h 4966157"/>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61473 h 5008581"/>
              <a:gd name="connsiteX1" fmla="*/ 1215769 w 4903871"/>
              <a:gd name="connsiteY1" fmla="*/ 928888 h 5008581"/>
              <a:gd name="connsiteX2" fmla="*/ 2599303 w 4903871"/>
              <a:gd name="connsiteY2" fmla="*/ 58698 h 5008581"/>
              <a:gd name="connsiteX3" fmla="*/ 4903871 w 4903871"/>
              <a:gd name="connsiteY3" fmla="*/ 2554996 h 5008581"/>
              <a:gd name="connsiteX4" fmla="*/ 2451819 w 4903871"/>
              <a:gd name="connsiteY4" fmla="*/ 5007048 h 5008581"/>
              <a:gd name="connsiteX5" fmla="*/ 29264 w 4903871"/>
              <a:gd name="connsiteY5" fmla="*/ 2761473 h 5008581"/>
              <a:gd name="connsiteX0" fmla="*/ 29264 w 4903871"/>
              <a:gd name="connsiteY0" fmla="*/ 2775833 h 5022941"/>
              <a:gd name="connsiteX1" fmla="*/ 1215769 w 4903871"/>
              <a:gd name="connsiteY1" fmla="*/ 943248 h 5022941"/>
              <a:gd name="connsiteX2" fmla="*/ 2599303 w 4903871"/>
              <a:gd name="connsiteY2" fmla="*/ 73058 h 5022941"/>
              <a:gd name="connsiteX3" fmla="*/ 4903871 w 4903871"/>
              <a:gd name="connsiteY3" fmla="*/ 2569356 h 5022941"/>
              <a:gd name="connsiteX4" fmla="*/ 2451819 w 4903871"/>
              <a:gd name="connsiteY4" fmla="*/ 5021408 h 5022941"/>
              <a:gd name="connsiteX5" fmla="*/ 29264 w 4903871"/>
              <a:gd name="connsiteY5" fmla="*/ 2775833 h 5022941"/>
              <a:gd name="connsiteX0" fmla="*/ 15925 w 4890532"/>
              <a:gd name="connsiteY0" fmla="*/ 2765410 h 5011527"/>
              <a:gd name="connsiteX1" fmla="*/ 1600637 w 4890532"/>
              <a:gd name="connsiteY1" fmla="*/ 1006567 h 5011527"/>
              <a:gd name="connsiteX2" fmla="*/ 2585964 w 4890532"/>
              <a:gd name="connsiteY2" fmla="*/ 62635 h 5011527"/>
              <a:gd name="connsiteX3" fmla="*/ 4890532 w 4890532"/>
              <a:gd name="connsiteY3" fmla="*/ 2558933 h 5011527"/>
              <a:gd name="connsiteX4" fmla="*/ 2438480 w 4890532"/>
              <a:gd name="connsiteY4" fmla="*/ 5010985 h 5011527"/>
              <a:gd name="connsiteX5" fmla="*/ 15925 w 4890532"/>
              <a:gd name="connsiteY5" fmla="*/ 2765410 h 5011527"/>
              <a:gd name="connsiteX0" fmla="*/ 194654 w 5069261"/>
              <a:gd name="connsiteY0" fmla="*/ 2763498 h 5009614"/>
              <a:gd name="connsiteX1" fmla="*/ 776475 w 5069261"/>
              <a:gd name="connsiteY1" fmla="*/ 1019403 h 5009614"/>
              <a:gd name="connsiteX2" fmla="*/ 2764693 w 5069261"/>
              <a:gd name="connsiteY2" fmla="*/ 60723 h 5009614"/>
              <a:gd name="connsiteX3" fmla="*/ 5069261 w 5069261"/>
              <a:gd name="connsiteY3" fmla="*/ 2557021 h 5009614"/>
              <a:gd name="connsiteX4" fmla="*/ 2617209 w 5069261"/>
              <a:gd name="connsiteY4" fmla="*/ 5009073 h 5009614"/>
              <a:gd name="connsiteX5" fmla="*/ 194654 w 5069261"/>
              <a:gd name="connsiteY5" fmla="*/ 2763498 h 5009614"/>
              <a:gd name="connsiteX0" fmla="*/ 194654 w 5069261"/>
              <a:gd name="connsiteY0" fmla="*/ 2793721 h 5039837"/>
              <a:gd name="connsiteX1" fmla="*/ 776475 w 5069261"/>
              <a:gd name="connsiteY1" fmla="*/ 1049626 h 5039837"/>
              <a:gd name="connsiteX2" fmla="*/ 1218926 w 5069261"/>
              <a:gd name="connsiteY2" fmla="*/ 592426 h 5039837"/>
              <a:gd name="connsiteX3" fmla="*/ 2764693 w 5069261"/>
              <a:gd name="connsiteY3" fmla="*/ 90946 h 5039837"/>
              <a:gd name="connsiteX4" fmla="*/ 5069261 w 5069261"/>
              <a:gd name="connsiteY4" fmla="*/ 2587244 h 5039837"/>
              <a:gd name="connsiteX5" fmla="*/ 2617209 w 5069261"/>
              <a:gd name="connsiteY5" fmla="*/ 5039296 h 5039837"/>
              <a:gd name="connsiteX6" fmla="*/ 194654 w 5069261"/>
              <a:gd name="connsiteY6" fmla="*/ 2793721 h 5039837"/>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704662 h 4950778"/>
              <a:gd name="connsiteX1" fmla="*/ 776475 w 5069261"/>
              <a:gd name="connsiteY1" fmla="*/ 960567 h 4950778"/>
              <a:gd name="connsiteX2" fmla="*/ 1513894 w 5069261"/>
              <a:gd name="connsiteY2" fmla="*/ 326386 h 4950778"/>
              <a:gd name="connsiteX3" fmla="*/ 2764693 w 5069261"/>
              <a:gd name="connsiteY3" fmla="*/ 1887 h 4950778"/>
              <a:gd name="connsiteX4" fmla="*/ 5069261 w 5069261"/>
              <a:gd name="connsiteY4" fmla="*/ 2498185 h 4950778"/>
              <a:gd name="connsiteX5" fmla="*/ 2617209 w 5069261"/>
              <a:gd name="connsiteY5" fmla="*/ 4950237 h 4950778"/>
              <a:gd name="connsiteX6" fmla="*/ 194654 w 5069261"/>
              <a:gd name="connsiteY6" fmla="*/ 2704662 h 4950778"/>
              <a:gd name="connsiteX0" fmla="*/ 194654 w 5069261"/>
              <a:gd name="connsiteY0" fmla="*/ 2617527 h 4863643"/>
              <a:gd name="connsiteX1" fmla="*/ 776475 w 5069261"/>
              <a:gd name="connsiteY1" fmla="*/ 873432 h 4863643"/>
              <a:gd name="connsiteX2" fmla="*/ 1513894 w 5069261"/>
              <a:gd name="connsiteY2" fmla="*/ 239251 h 4863643"/>
              <a:gd name="connsiteX3" fmla="*/ 2823686 w 5069261"/>
              <a:gd name="connsiteY3" fmla="*/ 3242 h 4863643"/>
              <a:gd name="connsiteX4" fmla="*/ 5069261 w 5069261"/>
              <a:gd name="connsiteY4" fmla="*/ 2411050 h 4863643"/>
              <a:gd name="connsiteX5" fmla="*/ 2617209 w 5069261"/>
              <a:gd name="connsiteY5" fmla="*/ 4863102 h 4863643"/>
              <a:gd name="connsiteX6" fmla="*/ 194654 w 5069261"/>
              <a:gd name="connsiteY6" fmla="*/ 2617527 h 4863643"/>
              <a:gd name="connsiteX0" fmla="*/ 194654 w 5069261"/>
              <a:gd name="connsiteY0" fmla="*/ 2631933 h 4878049"/>
              <a:gd name="connsiteX1" fmla="*/ 776475 w 5069261"/>
              <a:gd name="connsiteY1" fmla="*/ 887838 h 4878049"/>
              <a:gd name="connsiteX2" fmla="*/ 1513894 w 5069261"/>
              <a:gd name="connsiteY2" fmla="*/ 253657 h 4878049"/>
              <a:gd name="connsiteX3" fmla="*/ 2823686 w 5069261"/>
              <a:gd name="connsiteY3" fmla="*/ 2899 h 4878049"/>
              <a:gd name="connsiteX4" fmla="*/ 5069261 w 5069261"/>
              <a:gd name="connsiteY4" fmla="*/ 2425456 h 4878049"/>
              <a:gd name="connsiteX5" fmla="*/ 2617209 w 5069261"/>
              <a:gd name="connsiteY5" fmla="*/ 4877508 h 4878049"/>
              <a:gd name="connsiteX6" fmla="*/ 194654 w 5069261"/>
              <a:gd name="connsiteY6" fmla="*/ 2631933 h 4878049"/>
              <a:gd name="connsiteX0" fmla="*/ 16653 w 4891260"/>
              <a:gd name="connsiteY0" fmla="*/ 2631933 h 4878213"/>
              <a:gd name="connsiteX1" fmla="*/ 598474 w 4891260"/>
              <a:gd name="connsiteY1" fmla="*/ 887838 h 4878213"/>
              <a:gd name="connsiteX2" fmla="*/ 1335893 w 4891260"/>
              <a:gd name="connsiteY2" fmla="*/ 253657 h 4878213"/>
              <a:gd name="connsiteX3" fmla="*/ 2645685 w 4891260"/>
              <a:gd name="connsiteY3" fmla="*/ 2899 h 4878213"/>
              <a:gd name="connsiteX4" fmla="*/ 4891260 w 4891260"/>
              <a:gd name="connsiteY4" fmla="*/ 2425456 h 4878213"/>
              <a:gd name="connsiteX5" fmla="*/ 2439208 w 4891260"/>
              <a:gd name="connsiteY5" fmla="*/ 4877508 h 4878213"/>
              <a:gd name="connsiteX6" fmla="*/ 16653 w 4891260"/>
              <a:gd name="connsiteY6" fmla="*/ 2631933 h 4878213"/>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859 w 4845221"/>
              <a:gd name="connsiteY0" fmla="*/ 2572939 h 4877951"/>
              <a:gd name="connsiteX1" fmla="*/ 552435 w 4845221"/>
              <a:gd name="connsiteY1" fmla="*/ 887838 h 4877951"/>
              <a:gd name="connsiteX2" fmla="*/ 1289854 w 4845221"/>
              <a:gd name="connsiteY2" fmla="*/ 253657 h 4877951"/>
              <a:gd name="connsiteX3" fmla="*/ 2599646 w 4845221"/>
              <a:gd name="connsiteY3" fmla="*/ 2899 h 4877951"/>
              <a:gd name="connsiteX4" fmla="*/ 4845221 w 4845221"/>
              <a:gd name="connsiteY4" fmla="*/ 2425456 h 4877951"/>
              <a:gd name="connsiteX5" fmla="*/ 2393169 w 4845221"/>
              <a:gd name="connsiteY5" fmla="*/ 4877508 h 4877951"/>
              <a:gd name="connsiteX6" fmla="*/ 14859 w 4845221"/>
              <a:gd name="connsiteY6" fmla="*/ 2572939 h 4877951"/>
              <a:gd name="connsiteX0" fmla="*/ 2508 w 4832870"/>
              <a:gd name="connsiteY0" fmla="*/ 2572939 h 4877927"/>
              <a:gd name="connsiteX1" fmla="*/ 540084 w 4832870"/>
              <a:gd name="connsiteY1" fmla="*/ 887838 h 4877927"/>
              <a:gd name="connsiteX2" fmla="*/ 1277503 w 4832870"/>
              <a:gd name="connsiteY2" fmla="*/ 253657 h 4877927"/>
              <a:gd name="connsiteX3" fmla="*/ 2587295 w 4832870"/>
              <a:gd name="connsiteY3" fmla="*/ 2899 h 4877927"/>
              <a:gd name="connsiteX4" fmla="*/ 4832870 w 4832870"/>
              <a:gd name="connsiteY4" fmla="*/ 2425456 h 4877927"/>
              <a:gd name="connsiteX5" fmla="*/ 2380818 w 4832870"/>
              <a:gd name="connsiteY5" fmla="*/ 4877508 h 4877927"/>
              <a:gd name="connsiteX6" fmla="*/ 2508 w 4832870"/>
              <a:gd name="connsiteY6" fmla="*/ 2572939 h 4877927"/>
              <a:gd name="connsiteX0" fmla="*/ 2349 w 4847459"/>
              <a:gd name="connsiteY0" fmla="*/ 2587687 h 4878020"/>
              <a:gd name="connsiteX1" fmla="*/ 554673 w 4847459"/>
              <a:gd name="connsiteY1" fmla="*/ 887838 h 4878020"/>
              <a:gd name="connsiteX2" fmla="*/ 1292092 w 4847459"/>
              <a:gd name="connsiteY2" fmla="*/ 253657 h 4878020"/>
              <a:gd name="connsiteX3" fmla="*/ 2601884 w 4847459"/>
              <a:gd name="connsiteY3" fmla="*/ 2899 h 4878020"/>
              <a:gd name="connsiteX4" fmla="*/ 4847459 w 4847459"/>
              <a:gd name="connsiteY4" fmla="*/ 2425456 h 4878020"/>
              <a:gd name="connsiteX5" fmla="*/ 2395407 w 4847459"/>
              <a:gd name="connsiteY5" fmla="*/ 4877508 h 4878020"/>
              <a:gd name="connsiteX6" fmla="*/ 2349 w 4847459"/>
              <a:gd name="connsiteY6" fmla="*/ 2587687 h 4878020"/>
              <a:gd name="connsiteX0" fmla="*/ 2349 w 4847459"/>
              <a:gd name="connsiteY0" fmla="*/ 2587687 h 4879638"/>
              <a:gd name="connsiteX1" fmla="*/ 554673 w 4847459"/>
              <a:gd name="connsiteY1" fmla="*/ 887838 h 4879638"/>
              <a:gd name="connsiteX2" fmla="*/ 1292092 w 4847459"/>
              <a:gd name="connsiteY2" fmla="*/ 253657 h 4879638"/>
              <a:gd name="connsiteX3" fmla="*/ 2601884 w 4847459"/>
              <a:gd name="connsiteY3" fmla="*/ 2899 h 4879638"/>
              <a:gd name="connsiteX4" fmla="*/ 4847459 w 4847459"/>
              <a:gd name="connsiteY4" fmla="*/ 2425456 h 4879638"/>
              <a:gd name="connsiteX5" fmla="*/ 2395407 w 4847459"/>
              <a:gd name="connsiteY5" fmla="*/ 4877508 h 4879638"/>
              <a:gd name="connsiteX6" fmla="*/ 2349 w 4847459"/>
              <a:gd name="connsiteY6" fmla="*/ 2587687 h 4879638"/>
              <a:gd name="connsiteX0" fmla="*/ 2349 w 4847459"/>
              <a:gd name="connsiteY0" fmla="*/ 2587687 h 4880814"/>
              <a:gd name="connsiteX1" fmla="*/ 554673 w 4847459"/>
              <a:gd name="connsiteY1" fmla="*/ 887838 h 4880814"/>
              <a:gd name="connsiteX2" fmla="*/ 1292092 w 4847459"/>
              <a:gd name="connsiteY2" fmla="*/ 253657 h 4880814"/>
              <a:gd name="connsiteX3" fmla="*/ 2601884 w 4847459"/>
              <a:gd name="connsiteY3" fmla="*/ 2899 h 4880814"/>
              <a:gd name="connsiteX4" fmla="*/ 4847459 w 4847459"/>
              <a:gd name="connsiteY4" fmla="*/ 2425456 h 4880814"/>
              <a:gd name="connsiteX5" fmla="*/ 2395407 w 4847459"/>
              <a:gd name="connsiteY5" fmla="*/ 4877508 h 4880814"/>
              <a:gd name="connsiteX6" fmla="*/ 2349 w 4847459"/>
              <a:gd name="connsiteY6" fmla="*/ 2587687 h 4880814"/>
              <a:gd name="connsiteX0" fmla="*/ 2349 w 4847459"/>
              <a:gd name="connsiteY0" fmla="*/ 2587687 h 4882213"/>
              <a:gd name="connsiteX1" fmla="*/ 554673 w 4847459"/>
              <a:gd name="connsiteY1" fmla="*/ 887838 h 4882213"/>
              <a:gd name="connsiteX2" fmla="*/ 1292092 w 4847459"/>
              <a:gd name="connsiteY2" fmla="*/ 253657 h 4882213"/>
              <a:gd name="connsiteX3" fmla="*/ 2601884 w 4847459"/>
              <a:gd name="connsiteY3" fmla="*/ 2899 h 4882213"/>
              <a:gd name="connsiteX4" fmla="*/ 4847459 w 4847459"/>
              <a:gd name="connsiteY4" fmla="*/ 2425456 h 4882213"/>
              <a:gd name="connsiteX5" fmla="*/ 2395407 w 4847459"/>
              <a:gd name="connsiteY5" fmla="*/ 4877508 h 4882213"/>
              <a:gd name="connsiteX6" fmla="*/ 2349 w 4847459"/>
              <a:gd name="connsiteY6" fmla="*/ 2587687 h 4882213"/>
              <a:gd name="connsiteX0" fmla="*/ 2349 w 4788465"/>
              <a:gd name="connsiteY0" fmla="*/ 2725837 h 5015868"/>
              <a:gd name="connsiteX1" fmla="*/ 554673 w 4788465"/>
              <a:gd name="connsiteY1" fmla="*/ 1025988 h 5015868"/>
              <a:gd name="connsiteX2" fmla="*/ 1292092 w 4788465"/>
              <a:gd name="connsiteY2" fmla="*/ 391807 h 5015868"/>
              <a:gd name="connsiteX3" fmla="*/ 2601884 w 4788465"/>
              <a:gd name="connsiteY3" fmla="*/ 141049 h 5015868"/>
              <a:gd name="connsiteX4" fmla="*/ 4788465 w 4788465"/>
              <a:gd name="connsiteY4" fmla="*/ 2622599 h 5015868"/>
              <a:gd name="connsiteX5" fmla="*/ 2395407 w 4788465"/>
              <a:gd name="connsiteY5" fmla="*/ 5015658 h 5015868"/>
              <a:gd name="connsiteX6" fmla="*/ 2349 w 4788465"/>
              <a:gd name="connsiteY6" fmla="*/ 2725837 h 5015868"/>
              <a:gd name="connsiteX0" fmla="*/ 2349 w 4817962"/>
              <a:gd name="connsiteY0" fmla="*/ 2726902 h 5016878"/>
              <a:gd name="connsiteX1" fmla="*/ 554673 w 4817962"/>
              <a:gd name="connsiteY1" fmla="*/ 1027053 h 5016878"/>
              <a:gd name="connsiteX2" fmla="*/ 1292092 w 4817962"/>
              <a:gd name="connsiteY2" fmla="*/ 392872 h 5016878"/>
              <a:gd name="connsiteX3" fmla="*/ 2601884 w 4817962"/>
              <a:gd name="connsiteY3" fmla="*/ 142114 h 5016878"/>
              <a:gd name="connsiteX4" fmla="*/ 4817962 w 4817962"/>
              <a:gd name="connsiteY4" fmla="*/ 2638412 h 5016878"/>
              <a:gd name="connsiteX5" fmla="*/ 2395407 w 4817962"/>
              <a:gd name="connsiteY5" fmla="*/ 5016723 h 5016878"/>
              <a:gd name="connsiteX6" fmla="*/ 2349 w 4817962"/>
              <a:gd name="connsiteY6" fmla="*/ 2726902 h 5016878"/>
              <a:gd name="connsiteX0" fmla="*/ 2349 w 4817962"/>
              <a:gd name="connsiteY0" fmla="*/ 2599752 h 4889728"/>
              <a:gd name="connsiteX1" fmla="*/ 554673 w 4817962"/>
              <a:gd name="connsiteY1" fmla="*/ 899903 h 4889728"/>
              <a:gd name="connsiteX2" fmla="*/ 1292092 w 4817962"/>
              <a:gd name="connsiteY2" fmla="*/ 265722 h 4889728"/>
              <a:gd name="connsiteX3" fmla="*/ 2601884 w 4817962"/>
              <a:gd name="connsiteY3" fmla="*/ 14964 h 4889728"/>
              <a:gd name="connsiteX4" fmla="*/ 4817962 w 4817962"/>
              <a:gd name="connsiteY4" fmla="*/ 2511262 h 4889728"/>
              <a:gd name="connsiteX5" fmla="*/ 2395407 w 4817962"/>
              <a:gd name="connsiteY5" fmla="*/ 4889573 h 4889728"/>
              <a:gd name="connsiteX6" fmla="*/ 2349 w 4817962"/>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1979 w 4817592"/>
              <a:gd name="connsiteY0" fmla="*/ 2599752 h 4889728"/>
              <a:gd name="connsiteX1" fmla="*/ 554303 w 4817592"/>
              <a:gd name="connsiteY1" fmla="*/ 899903 h 4889728"/>
              <a:gd name="connsiteX2" fmla="*/ 1291722 w 4817592"/>
              <a:gd name="connsiteY2" fmla="*/ 265722 h 4889728"/>
              <a:gd name="connsiteX3" fmla="*/ 2601514 w 4817592"/>
              <a:gd name="connsiteY3" fmla="*/ 14964 h 4889728"/>
              <a:gd name="connsiteX4" fmla="*/ 4817592 w 4817592"/>
              <a:gd name="connsiteY4" fmla="*/ 2511262 h 4889728"/>
              <a:gd name="connsiteX5" fmla="*/ 2395037 w 4817592"/>
              <a:gd name="connsiteY5" fmla="*/ 4889573 h 4889728"/>
              <a:gd name="connsiteX6" fmla="*/ 1979 w 4817592"/>
              <a:gd name="connsiteY6" fmla="*/ 2599752 h 4889728"/>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31422 h 4877357"/>
              <a:gd name="connsiteX1" fmla="*/ 583259 w 4846548"/>
              <a:gd name="connsiteY1" fmla="*/ 887327 h 4877357"/>
              <a:gd name="connsiteX2" fmla="*/ 1320678 w 4846548"/>
              <a:gd name="connsiteY2" fmla="*/ 253146 h 4877357"/>
              <a:gd name="connsiteX3" fmla="*/ 2630470 w 4846548"/>
              <a:gd name="connsiteY3" fmla="*/ 2388 h 4877357"/>
              <a:gd name="connsiteX4" fmla="*/ 4846548 w 4846548"/>
              <a:gd name="connsiteY4" fmla="*/ 2498686 h 4877357"/>
              <a:gd name="connsiteX5" fmla="*/ 2423993 w 4846548"/>
              <a:gd name="connsiteY5" fmla="*/ 4876997 h 4877357"/>
              <a:gd name="connsiteX6" fmla="*/ 1438 w 4846548"/>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774250 h 5020185"/>
              <a:gd name="connsiteX1" fmla="*/ 583524 w 4846813"/>
              <a:gd name="connsiteY1" fmla="*/ 1030155 h 5020185"/>
              <a:gd name="connsiteX2" fmla="*/ 1362778 w 4846813"/>
              <a:gd name="connsiteY2" fmla="*/ 384021 h 5020185"/>
              <a:gd name="connsiteX3" fmla="*/ 2630735 w 4846813"/>
              <a:gd name="connsiteY3" fmla="*/ 145216 h 5020185"/>
              <a:gd name="connsiteX4" fmla="*/ 4846813 w 4846813"/>
              <a:gd name="connsiteY4" fmla="*/ 2641514 h 5020185"/>
              <a:gd name="connsiteX5" fmla="*/ 2424258 w 4846813"/>
              <a:gd name="connsiteY5" fmla="*/ 5019825 h 5020185"/>
              <a:gd name="connsiteX6" fmla="*/ 1703 w 4846813"/>
              <a:gd name="connsiteY6" fmla="*/ 2774250 h 5020185"/>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9824" h="4879740">
                <a:moveTo>
                  <a:pt x="4714" y="2633904"/>
                </a:moveTo>
                <a:cubicBezTo>
                  <a:pt x="-41102" y="1753807"/>
                  <a:pt x="254397" y="1247878"/>
                  <a:pt x="574582" y="853951"/>
                </a:cubicBezTo>
                <a:cubicBezTo>
                  <a:pt x="743953" y="976126"/>
                  <a:pt x="1488382" y="955180"/>
                  <a:pt x="1365789" y="243675"/>
                </a:cubicBezTo>
                <a:cubicBezTo>
                  <a:pt x="1697159" y="83895"/>
                  <a:pt x="2172603" y="-24744"/>
                  <a:pt x="2633746" y="4870"/>
                </a:cubicBezTo>
                <a:cubicBezTo>
                  <a:pt x="3094889" y="34484"/>
                  <a:pt x="4770877" y="249696"/>
                  <a:pt x="4849824" y="2501168"/>
                </a:cubicBezTo>
                <a:cubicBezTo>
                  <a:pt x="4823509" y="3714086"/>
                  <a:pt x="4013078" y="4857356"/>
                  <a:pt x="2427269" y="4879479"/>
                </a:cubicBezTo>
                <a:cubicBezTo>
                  <a:pt x="841460" y="4901602"/>
                  <a:pt x="50530" y="3514001"/>
                  <a:pt x="4714" y="2633904"/>
                </a:cubicBezTo>
                <a:close/>
              </a:path>
            </a:pathLst>
          </a:custGeom>
          <a:ln>
            <a:noFill/>
          </a:ln>
        </p:spPr>
        <p:txBody>
          <a:bodyPr anchor="ctr">
            <a:normAutofit/>
          </a:bodyPr>
          <a:lstStyle>
            <a:lvl1pPr algn="ctr">
              <a:defRPr sz="3200" baseline="0">
                <a:solidFill>
                  <a:srgbClr val="6D6E6C"/>
                </a:solidFill>
              </a:defRPr>
            </a:lvl1pPr>
          </a:lstStyle>
          <a:p>
            <a:r>
              <a:rPr lang="en-US" dirty="0"/>
              <a:t>Click here to add photo</a:t>
            </a:r>
          </a:p>
        </p:txBody>
      </p:sp>
      <p:sp>
        <p:nvSpPr>
          <p:cNvPr id="36" name="Text Placeholder 23"/>
          <p:cNvSpPr>
            <a:spLocks noGrp="1"/>
          </p:cNvSpPr>
          <p:nvPr>
            <p:ph type="body" sz="quarter" idx="22" hasCustomPrompt="1"/>
          </p:nvPr>
        </p:nvSpPr>
        <p:spPr>
          <a:xfrm>
            <a:off x="6121565" y="767883"/>
            <a:ext cx="5579898" cy="857158"/>
          </a:xfrm>
          <a:noFill/>
        </p:spPr>
        <p:txBody>
          <a:bodyPr anchor="t">
            <a:normAutofit/>
          </a:bodyPr>
          <a:lstStyle>
            <a:lvl1pPr marL="0" indent="0" algn="l">
              <a:buNone/>
              <a:defRPr sz="3600" i="0">
                <a:solidFill>
                  <a:srgbClr val="7F4182"/>
                </a:solidFill>
                <a:latin typeface="+mn-lt"/>
              </a:defRPr>
            </a:lvl1pPr>
          </a:lstStyle>
          <a:p>
            <a:pPr lvl="0"/>
            <a:r>
              <a:rPr lang="en-US" dirty="0"/>
              <a:t>TITLE</a:t>
            </a:r>
          </a:p>
        </p:txBody>
      </p:sp>
      <p:sp>
        <p:nvSpPr>
          <p:cNvPr id="10"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107248" r="-104868"/>
          <a:stretch/>
        </p:blipFill>
        <p:spPr>
          <a:xfrm rot="16200000" flipH="1" flipV="1">
            <a:off x="656603" y="-660422"/>
            <a:ext cx="2430901" cy="375025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2" name="Rectangle 1"/>
          <p:cNvSpPr/>
          <p:nvPr userDrawn="1"/>
        </p:nvSpPr>
        <p:spPr>
          <a:xfrm>
            <a:off x="0" y="1"/>
            <a:ext cx="12192000" cy="6858000"/>
          </a:xfrm>
          <a:prstGeom prst="rect">
            <a:avLst/>
          </a:prstGeom>
          <a:solidFill>
            <a:srgbClr val="AB5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01176" y="505425"/>
            <a:ext cx="3740169" cy="4893647"/>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RESTART + </a:t>
            </a: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0" lvl="0" indent="0" algn="l" rtl="0">
              <a:spcBef>
                <a:spcPts val="0"/>
              </a:spcBef>
              <a:spcAft>
                <a:spcPts val="0"/>
              </a:spcAft>
              <a:buClr>
                <a:schemeClr val="dk1"/>
              </a:buClr>
              <a:buSzPts val="1100"/>
              <a:buFont typeface="Arial"/>
              <a:buNone/>
            </a:pPr>
            <a:endParaRPr lang="en" sz="3600" dirty="0">
              <a:solidFill>
                <a:schemeClr val="bg1"/>
              </a:solidFill>
              <a:latin typeface="+mn-lt"/>
              <a:ea typeface="Quattrocento Sans"/>
              <a:cs typeface="Quattrocento Sans"/>
              <a:sym typeface="Quattrocento Sans"/>
            </a:endParaRPr>
          </a:p>
          <a:p>
            <a:pPr marL="0" lvl="0" indent="0" algn="l" rtl="0">
              <a:spcBef>
                <a:spcPts val="0"/>
              </a:spcBef>
              <a:spcAft>
                <a:spcPts val="0"/>
              </a:spcAft>
              <a:buFont typeface="Arial" charset="0"/>
              <a:buNone/>
            </a:pPr>
            <a:r>
              <a:rPr lang="en" sz="2400" dirty="0">
                <a:solidFill>
                  <a:schemeClr val="bg1"/>
                </a:solidFill>
                <a:latin typeface="+mn-lt"/>
                <a:ea typeface="Quattrocento Sans"/>
                <a:cs typeface="Quattrocento Sans"/>
                <a:sym typeface="Quattrocento Sans"/>
              </a:rPr>
              <a:t>Isn’t that nice? :)</a:t>
            </a:r>
          </a:p>
        </p:txBody>
      </p:sp>
      <p:cxnSp>
        <p:nvCxnSpPr>
          <p:cNvPr id="5" name="Straight Connector 4"/>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49267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lain Quote Slide - PURPLE">
    <p:spTree>
      <p:nvGrpSpPr>
        <p:cNvPr id="1" name=""/>
        <p:cNvGrpSpPr/>
        <p:nvPr/>
      </p:nvGrpSpPr>
      <p:grpSpPr>
        <a:xfrm>
          <a:off x="0" y="0"/>
          <a:ext cx="0" cy="0"/>
          <a:chOff x="0" y="0"/>
          <a:chExt cx="0" cy="0"/>
        </a:xfrm>
      </p:grpSpPr>
      <p:cxnSp>
        <p:nvCxnSpPr>
          <p:cNvPr id="11" name="Straight Connector 10"/>
          <p:cNvCxnSpPr/>
          <p:nvPr userDrawn="1"/>
        </p:nvCxnSpPr>
        <p:spPr>
          <a:xfrm flipV="1">
            <a:off x="6099983" y="-14288"/>
            <a:ext cx="0" cy="1008418"/>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12" name="Oval 11"/>
          <p:cNvSpPr/>
          <p:nvPr userDrawn="1"/>
        </p:nvSpPr>
        <p:spPr>
          <a:xfrm>
            <a:off x="5570770" y="994130"/>
            <a:ext cx="1115575" cy="1045025"/>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3"/>
          <p:cNvSpPr>
            <a:spLocks noGrp="1"/>
          </p:cNvSpPr>
          <p:nvPr>
            <p:ph type="body" sz="quarter" idx="14" hasCustomPrompt="1"/>
          </p:nvPr>
        </p:nvSpPr>
        <p:spPr>
          <a:xfrm>
            <a:off x="5775656" y="1074336"/>
            <a:ext cx="785328" cy="964819"/>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Text Placeholder 23"/>
          <p:cNvSpPr>
            <a:spLocks noGrp="1"/>
          </p:cNvSpPr>
          <p:nvPr>
            <p:ph type="body" sz="quarter" idx="22" hasCustomPrompt="1"/>
          </p:nvPr>
        </p:nvSpPr>
        <p:spPr>
          <a:xfrm>
            <a:off x="0" y="2119361"/>
            <a:ext cx="12192000" cy="3995690"/>
          </a:xfrm>
        </p:spPr>
        <p:txBody>
          <a:bodyPr anchor="ctr">
            <a:normAutofit/>
          </a:bodyPr>
          <a:lstStyle>
            <a:lvl1pPr marL="0" indent="0" algn="ctr">
              <a:buNone/>
              <a:defRPr sz="3000" i="1" baseline="0">
                <a:solidFill>
                  <a:srgbClr val="6D6E6C"/>
                </a:solidFill>
                <a:latin typeface="+mn-lt"/>
              </a:defRPr>
            </a:lvl1pPr>
          </a:lstStyle>
          <a:p>
            <a:pPr lvl="0"/>
            <a:r>
              <a:rPr lang="en-US" dirty="0"/>
              <a:t>Quote Here</a:t>
            </a:r>
          </a:p>
        </p:txBody>
      </p:sp>
      <p:sp>
        <p:nvSpPr>
          <p:cNvPr id="15" name="テキスト プレースホルダー 36"/>
          <p:cNvSpPr txBox="1">
            <a:spLocks/>
          </p:cNvSpPr>
          <p:nvPr userDrawn="1"/>
        </p:nvSpPr>
        <p:spPr bwMode="auto">
          <a:xfrm>
            <a:off x="285884" y="6095999"/>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t="-17244" r="-31306"/>
          <a:stretch/>
        </p:blipFill>
        <p:spPr>
          <a:xfrm rot="5400000" flipH="1">
            <a:off x="5463012" y="5456709"/>
            <a:ext cx="576538" cy="2252545"/>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lain Quote Slide - GREEN">
    <p:spTree>
      <p:nvGrpSpPr>
        <p:cNvPr id="1" name=""/>
        <p:cNvGrpSpPr/>
        <p:nvPr/>
      </p:nvGrpSpPr>
      <p:grpSpPr>
        <a:xfrm>
          <a:off x="0" y="0"/>
          <a:ext cx="0" cy="0"/>
          <a:chOff x="0" y="0"/>
          <a:chExt cx="0" cy="0"/>
        </a:xfrm>
      </p:grpSpPr>
      <p:cxnSp>
        <p:nvCxnSpPr>
          <p:cNvPr id="17" name="Straight Connector 16"/>
          <p:cNvCxnSpPr/>
          <p:nvPr userDrawn="1"/>
        </p:nvCxnSpPr>
        <p:spPr>
          <a:xfrm flipV="1">
            <a:off x="6099983" y="-14288"/>
            <a:ext cx="0" cy="1008418"/>
          </a:xfrm>
          <a:prstGeom prst="line">
            <a:avLst/>
          </a:prstGeom>
          <a:ln>
            <a:solidFill>
              <a:srgbClr val="68BBAF"/>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5570770" y="994130"/>
            <a:ext cx="1115575" cy="1045025"/>
          </a:xfrm>
          <a:prstGeom prst="ellipse">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3"/>
          <p:cNvSpPr>
            <a:spLocks noGrp="1"/>
          </p:cNvSpPr>
          <p:nvPr>
            <p:ph type="body" sz="quarter" idx="14" hasCustomPrompt="1"/>
          </p:nvPr>
        </p:nvSpPr>
        <p:spPr>
          <a:xfrm>
            <a:off x="5775656" y="1074336"/>
            <a:ext cx="785328" cy="964819"/>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1" name="Text Placeholder 23"/>
          <p:cNvSpPr>
            <a:spLocks noGrp="1"/>
          </p:cNvSpPr>
          <p:nvPr>
            <p:ph type="body" sz="quarter" idx="22" hasCustomPrompt="1"/>
          </p:nvPr>
        </p:nvSpPr>
        <p:spPr>
          <a:xfrm>
            <a:off x="0" y="2119361"/>
            <a:ext cx="12192000" cy="3995690"/>
          </a:xfrm>
        </p:spPr>
        <p:txBody>
          <a:bodyPr anchor="ctr">
            <a:normAutofit/>
          </a:bodyPr>
          <a:lstStyle>
            <a:lvl1pPr marL="0" indent="0" algn="ctr">
              <a:buNone/>
              <a:defRPr sz="3000" i="1" baseline="0">
                <a:solidFill>
                  <a:srgbClr val="6D6E6C"/>
                </a:solidFill>
                <a:latin typeface="+mn-lt"/>
              </a:defRPr>
            </a:lvl1pPr>
          </a:lstStyle>
          <a:p>
            <a:pPr lvl="0"/>
            <a:r>
              <a:rPr lang="en-US" dirty="0"/>
              <a:t>Quote Here</a:t>
            </a:r>
          </a:p>
        </p:txBody>
      </p:sp>
      <p:sp>
        <p:nvSpPr>
          <p:cNvPr id="10" name="テキスト プレースホルダー 36"/>
          <p:cNvSpPr txBox="1">
            <a:spLocks/>
          </p:cNvSpPr>
          <p:nvPr userDrawn="1"/>
        </p:nvSpPr>
        <p:spPr bwMode="auto">
          <a:xfrm>
            <a:off x="285884" y="6095999"/>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t="-17244" r="-31306"/>
          <a:stretch/>
        </p:blipFill>
        <p:spPr>
          <a:xfrm rot="5400000" flipH="1">
            <a:off x="5463012" y="5456709"/>
            <a:ext cx="576538" cy="2252545"/>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column with icons slide - layout 1">
    <p:spTree>
      <p:nvGrpSpPr>
        <p:cNvPr id="1" name=""/>
        <p:cNvGrpSpPr/>
        <p:nvPr/>
      </p:nvGrpSpPr>
      <p:grpSpPr>
        <a:xfrm>
          <a:off x="0" y="0"/>
          <a:ext cx="0" cy="0"/>
          <a:chOff x="0" y="0"/>
          <a:chExt cx="0" cy="0"/>
        </a:xfrm>
      </p:grpSpPr>
      <p:cxnSp>
        <p:nvCxnSpPr>
          <p:cNvPr id="21" name="Straight Connector 20"/>
          <p:cNvCxnSpPr/>
          <p:nvPr userDrawn="1"/>
        </p:nvCxnSpPr>
        <p:spPr>
          <a:xfrm>
            <a:off x="-36415" y="2997017"/>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hasCustomPrompt="1"/>
          </p:nvPr>
        </p:nvSpPr>
        <p:spPr>
          <a:xfrm>
            <a:off x="303467" y="3845751"/>
            <a:ext cx="2672815" cy="1878334"/>
          </a:xfrm>
        </p:spPr>
        <p:txBody>
          <a:bodyPr>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32" name="Text Placeholder 2"/>
          <p:cNvSpPr>
            <a:spLocks noGrp="1"/>
          </p:cNvSpPr>
          <p:nvPr>
            <p:ph type="body" sz="quarter" idx="11" hasCustomPrompt="1"/>
          </p:nvPr>
        </p:nvSpPr>
        <p:spPr>
          <a:xfrm>
            <a:off x="3243611" y="383455"/>
            <a:ext cx="2672815" cy="1779573"/>
          </a:xfrm>
        </p:spPr>
        <p:txBody>
          <a:bodyPr anchor="b">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34" name="Text Placeholder 2"/>
          <p:cNvSpPr>
            <a:spLocks noGrp="1"/>
          </p:cNvSpPr>
          <p:nvPr>
            <p:ph type="body" sz="quarter" idx="12" hasCustomPrompt="1"/>
          </p:nvPr>
        </p:nvSpPr>
        <p:spPr>
          <a:xfrm>
            <a:off x="6115112" y="3845751"/>
            <a:ext cx="2672815" cy="1922578"/>
          </a:xfrm>
        </p:spPr>
        <p:txBody>
          <a:bodyPr>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36" name="Text Placeholder 2"/>
          <p:cNvSpPr>
            <a:spLocks noGrp="1"/>
          </p:cNvSpPr>
          <p:nvPr>
            <p:ph type="body" sz="quarter" idx="13" hasCustomPrompt="1"/>
          </p:nvPr>
        </p:nvSpPr>
        <p:spPr>
          <a:xfrm>
            <a:off x="9068395" y="383458"/>
            <a:ext cx="2672815" cy="1779573"/>
          </a:xfrm>
        </p:spPr>
        <p:txBody>
          <a:bodyPr anchor="b">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 name="Oval 1"/>
          <p:cNvSpPr/>
          <p:nvPr userDrawn="1"/>
        </p:nvSpPr>
        <p:spPr>
          <a:xfrm>
            <a:off x="985917" y="2341774"/>
            <a:ext cx="1327355" cy="1327355"/>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userDrawn="1"/>
        </p:nvSpPr>
        <p:spPr>
          <a:xfrm>
            <a:off x="3936550" y="2357577"/>
            <a:ext cx="1327355" cy="1327355"/>
          </a:xfrm>
          <a:prstGeom prst="ellipse">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userDrawn="1"/>
        </p:nvSpPr>
        <p:spPr>
          <a:xfrm>
            <a:off x="6751909" y="2313333"/>
            <a:ext cx="1327355" cy="1327355"/>
          </a:xfrm>
          <a:prstGeom prst="ellipse">
            <a:avLst/>
          </a:prstGeom>
          <a:solidFill>
            <a:srgbClr val="AB5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userDrawn="1"/>
        </p:nvSpPr>
        <p:spPr>
          <a:xfrm>
            <a:off x="9765418" y="2342845"/>
            <a:ext cx="1327355" cy="1327355"/>
          </a:xfrm>
          <a:prstGeom prst="ellipse">
            <a:avLst/>
          </a:prstGeom>
          <a:solidFill>
            <a:srgbClr val="A3C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テキスト プレースホルダー 36"/>
          <p:cNvSpPr txBox="1">
            <a:spLocks/>
          </p:cNvSpPr>
          <p:nvPr userDrawn="1"/>
        </p:nvSpPr>
        <p:spPr bwMode="auto">
          <a:xfrm>
            <a:off x="285884" y="6095999"/>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9" name="Picture 18"/>
          <p:cNvPicPr>
            <a:picLocks noChangeAspect="1"/>
          </p:cNvPicPr>
          <p:nvPr userDrawn="1"/>
        </p:nvPicPr>
        <p:blipFill rotWithShape="1">
          <a:blip r:embed="rId2" cstate="screen">
            <a:extLst>
              <a:ext uri="{28A0092B-C50C-407E-A947-70E740481C1C}">
                <a14:useLocalDpi xmlns:a14="http://schemas.microsoft.com/office/drawing/2010/main"/>
              </a:ext>
            </a:extLst>
          </a:blip>
          <a:srcRect t="-17244" r="-31306"/>
          <a:stretch/>
        </p:blipFill>
        <p:spPr>
          <a:xfrm rot="5400000" flipH="1">
            <a:off x="5463012" y="5456709"/>
            <a:ext cx="576538" cy="2252545"/>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column with icons slide - layout 2">
    <p:spTree>
      <p:nvGrpSpPr>
        <p:cNvPr id="1" name=""/>
        <p:cNvGrpSpPr/>
        <p:nvPr/>
      </p:nvGrpSpPr>
      <p:grpSpPr>
        <a:xfrm>
          <a:off x="0" y="0"/>
          <a:ext cx="0" cy="0"/>
          <a:chOff x="0" y="0"/>
          <a:chExt cx="0" cy="0"/>
        </a:xfrm>
      </p:grpSpPr>
      <p:cxnSp>
        <p:nvCxnSpPr>
          <p:cNvPr id="18" name="Straight Connector 17"/>
          <p:cNvCxnSpPr/>
          <p:nvPr userDrawn="1"/>
        </p:nvCxnSpPr>
        <p:spPr>
          <a:xfrm>
            <a:off x="-6261" y="1227211"/>
            <a:ext cx="12192000" cy="0"/>
          </a:xfrm>
          <a:prstGeom prst="line">
            <a:avLst/>
          </a:prstGeom>
          <a:ln>
            <a:solidFill>
              <a:srgbClr val="353E47"/>
            </a:solidFill>
          </a:ln>
        </p:spPr>
        <p:style>
          <a:lnRef idx="1">
            <a:schemeClr val="accent1"/>
          </a:lnRef>
          <a:fillRef idx="0">
            <a:schemeClr val="accent1"/>
          </a:fillRef>
          <a:effectRef idx="0">
            <a:schemeClr val="accent1"/>
          </a:effectRef>
          <a:fontRef idx="minor">
            <a:schemeClr val="tx1"/>
          </a:fontRef>
        </p:style>
      </p:cxnSp>
      <p:sp>
        <p:nvSpPr>
          <p:cNvPr id="19" name="Text Placeholder 2"/>
          <p:cNvSpPr>
            <a:spLocks noGrp="1"/>
          </p:cNvSpPr>
          <p:nvPr>
            <p:ph type="body" sz="quarter" idx="10" hasCustomPrompt="1"/>
          </p:nvPr>
        </p:nvSpPr>
        <p:spPr>
          <a:xfrm>
            <a:off x="333621" y="2090693"/>
            <a:ext cx="2672815" cy="3712088"/>
          </a:xfrm>
        </p:spPr>
        <p:txBody>
          <a:bodyPr>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0" name="Text Placeholder 2"/>
          <p:cNvSpPr>
            <a:spLocks noGrp="1"/>
          </p:cNvSpPr>
          <p:nvPr>
            <p:ph type="body" sz="quarter" idx="11" hasCustomPrompt="1"/>
          </p:nvPr>
        </p:nvSpPr>
        <p:spPr>
          <a:xfrm>
            <a:off x="3273765" y="2090693"/>
            <a:ext cx="2672815" cy="3712088"/>
          </a:xfrm>
        </p:spPr>
        <p:txBody>
          <a:bodyPr anchor="t">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1" name="Text Placeholder 2"/>
          <p:cNvSpPr>
            <a:spLocks noGrp="1"/>
          </p:cNvSpPr>
          <p:nvPr>
            <p:ph type="body" sz="quarter" idx="12" hasCustomPrompt="1"/>
          </p:nvPr>
        </p:nvSpPr>
        <p:spPr>
          <a:xfrm>
            <a:off x="6145266" y="2090693"/>
            <a:ext cx="2672815" cy="3712088"/>
          </a:xfrm>
        </p:spPr>
        <p:txBody>
          <a:bodyPr>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2" name="Text Placeholder 2"/>
          <p:cNvSpPr>
            <a:spLocks noGrp="1"/>
          </p:cNvSpPr>
          <p:nvPr>
            <p:ph type="body" sz="quarter" idx="13" hasCustomPrompt="1"/>
          </p:nvPr>
        </p:nvSpPr>
        <p:spPr>
          <a:xfrm>
            <a:off x="9098549" y="2090693"/>
            <a:ext cx="2672815" cy="3712088"/>
          </a:xfrm>
        </p:spPr>
        <p:txBody>
          <a:bodyPr anchor="t">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3" name="Oval 22"/>
          <p:cNvSpPr/>
          <p:nvPr userDrawn="1"/>
        </p:nvSpPr>
        <p:spPr>
          <a:xfrm>
            <a:off x="1016071" y="571968"/>
            <a:ext cx="1327355" cy="1327355"/>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userDrawn="1"/>
        </p:nvSpPr>
        <p:spPr>
          <a:xfrm>
            <a:off x="3966704" y="587771"/>
            <a:ext cx="1327355" cy="1327355"/>
          </a:xfrm>
          <a:prstGeom prst="ellipse">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6782063" y="543527"/>
            <a:ext cx="1327355" cy="1327355"/>
          </a:xfrm>
          <a:prstGeom prst="ellipse">
            <a:avLst/>
          </a:prstGeom>
          <a:solidFill>
            <a:srgbClr val="AB5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9795572" y="573039"/>
            <a:ext cx="1327355" cy="1327355"/>
          </a:xfrm>
          <a:prstGeom prst="ellipse">
            <a:avLst/>
          </a:prstGeom>
          <a:solidFill>
            <a:srgbClr val="A3C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t="-17244" r="-31306"/>
          <a:stretch/>
        </p:blipFill>
        <p:spPr>
          <a:xfrm rot="5400000" flipH="1">
            <a:off x="5463012" y="5456709"/>
            <a:ext cx="576538" cy="2252545"/>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bullets slide">
    <p:spTree>
      <p:nvGrpSpPr>
        <p:cNvPr id="1" name=""/>
        <p:cNvGrpSpPr/>
        <p:nvPr/>
      </p:nvGrpSpPr>
      <p:grpSpPr>
        <a:xfrm>
          <a:off x="0" y="0"/>
          <a:ext cx="0" cy="0"/>
          <a:chOff x="0" y="0"/>
          <a:chExt cx="0" cy="0"/>
        </a:xfrm>
      </p:grpSpPr>
      <p:sp>
        <p:nvSpPr>
          <p:cNvPr id="34" name="Rectangle 33"/>
          <p:cNvSpPr/>
          <p:nvPr userDrawn="1"/>
        </p:nvSpPr>
        <p:spPr>
          <a:xfrm>
            <a:off x="4903304" y="1126433"/>
            <a:ext cx="7288696" cy="1302295"/>
          </a:xfrm>
          <a:prstGeom prst="rect">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4903304" y="2749824"/>
            <a:ext cx="7288696" cy="1302295"/>
          </a:xfrm>
          <a:prstGeom prst="rect">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a:off x="4903304" y="4373215"/>
            <a:ext cx="7288696" cy="1302295"/>
          </a:xfrm>
          <a:prstGeom prst="rect">
            <a:avLst/>
          </a:prstGeom>
          <a:solidFill>
            <a:srgbClr val="AB5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p:cNvCxnSpPr/>
          <p:nvPr userDrawn="1"/>
        </p:nvCxnSpPr>
        <p:spPr>
          <a:xfrm>
            <a:off x="6175512" y="1223543"/>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175512" y="285205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6175512" y="449638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54456" y="677649"/>
            <a:ext cx="1176669" cy="5446643"/>
          </a:xfrm>
          <a:prstGeom prst="rect">
            <a:avLst/>
          </a:prstGeom>
        </p:spPr>
      </p:pic>
      <p:sp>
        <p:nvSpPr>
          <p:cNvPr id="42" name="Text Placeholder 23"/>
          <p:cNvSpPr>
            <a:spLocks noGrp="1"/>
          </p:cNvSpPr>
          <p:nvPr>
            <p:ph type="body" sz="quarter" idx="13" hasCustomPrompt="1"/>
          </p:nvPr>
        </p:nvSpPr>
        <p:spPr>
          <a:xfrm>
            <a:off x="643223" y="1079254"/>
            <a:ext cx="3821205"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43" name="Text Placeholder 25"/>
          <p:cNvSpPr>
            <a:spLocks noGrp="1"/>
          </p:cNvSpPr>
          <p:nvPr>
            <p:ph type="body" sz="quarter" idx="14" hasCustomPrompt="1"/>
          </p:nvPr>
        </p:nvSpPr>
        <p:spPr>
          <a:xfrm>
            <a:off x="643223" y="2087287"/>
            <a:ext cx="3821205" cy="3642009"/>
          </a:xfrm>
        </p:spPr>
        <p:txBody>
          <a:bodyPr>
            <a:noAutofit/>
          </a:bodyPr>
          <a:lstStyle>
            <a:lvl1pPr marL="0" indent="0" algn="l">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44" name="Text Placeholder 23"/>
          <p:cNvSpPr>
            <a:spLocks noGrp="1"/>
          </p:cNvSpPr>
          <p:nvPr>
            <p:ph type="body" sz="quarter" idx="15" hasCustomPrompt="1"/>
          </p:nvPr>
        </p:nvSpPr>
        <p:spPr>
          <a:xfrm>
            <a:off x="4975024" y="1126433"/>
            <a:ext cx="1176670" cy="1292995"/>
          </a:xfrm>
        </p:spPr>
        <p:txBody>
          <a:bodyPr anchor="ctr">
            <a:normAutofit/>
          </a:bodyPr>
          <a:lstStyle>
            <a:lvl1pPr marL="0" indent="0" algn="ctr">
              <a:buNone/>
              <a:defRPr sz="4800">
                <a:solidFill>
                  <a:schemeClr val="bg1"/>
                </a:solidFill>
                <a:latin typeface="+mn-lt"/>
              </a:defRPr>
            </a:lvl1pPr>
          </a:lstStyle>
          <a:p>
            <a:pPr lvl="0"/>
            <a:r>
              <a:rPr lang="en-US" dirty="0"/>
              <a:t>01</a:t>
            </a:r>
          </a:p>
        </p:txBody>
      </p:sp>
      <p:sp>
        <p:nvSpPr>
          <p:cNvPr id="45" name="Text Placeholder 2"/>
          <p:cNvSpPr>
            <a:spLocks noGrp="1"/>
          </p:cNvSpPr>
          <p:nvPr>
            <p:ph type="body" sz="quarter" idx="12" hasCustomPrompt="1"/>
          </p:nvPr>
        </p:nvSpPr>
        <p:spPr>
          <a:xfrm>
            <a:off x="6271051" y="1126433"/>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cxnSp>
        <p:nvCxnSpPr>
          <p:cNvPr id="51" name="Straight Connector 50"/>
          <p:cNvCxnSpPr/>
          <p:nvPr userDrawn="1"/>
        </p:nvCxnSpPr>
        <p:spPr>
          <a:xfrm>
            <a:off x="417209" y="1920386"/>
            <a:ext cx="4287526"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52" name="Text Placeholder 23"/>
          <p:cNvSpPr>
            <a:spLocks noGrp="1"/>
          </p:cNvSpPr>
          <p:nvPr>
            <p:ph type="body" sz="quarter" idx="16" hasCustomPrompt="1"/>
          </p:nvPr>
        </p:nvSpPr>
        <p:spPr>
          <a:xfrm>
            <a:off x="4998842" y="2740524"/>
            <a:ext cx="1176670" cy="1292995"/>
          </a:xfrm>
        </p:spPr>
        <p:txBody>
          <a:bodyPr anchor="ctr">
            <a:normAutofit/>
          </a:bodyPr>
          <a:lstStyle>
            <a:lvl1pPr marL="0" indent="0" algn="ctr">
              <a:buNone/>
              <a:defRPr sz="4800">
                <a:solidFill>
                  <a:schemeClr val="bg1"/>
                </a:solidFill>
                <a:latin typeface="+mn-lt"/>
              </a:defRPr>
            </a:lvl1pPr>
          </a:lstStyle>
          <a:p>
            <a:pPr lvl="0"/>
            <a:r>
              <a:rPr lang="en-US" dirty="0"/>
              <a:t>02</a:t>
            </a:r>
          </a:p>
        </p:txBody>
      </p:sp>
      <p:sp>
        <p:nvSpPr>
          <p:cNvPr id="53" name="Text Placeholder 2"/>
          <p:cNvSpPr>
            <a:spLocks noGrp="1"/>
          </p:cNvSpPr>
          <p:nvPr>
            <p:ph type="body" sz="quarter" idx="17" hasCustomPrompt="1"/>
          </p:nvPr>
        </p:nvSpPr>
        <p:spPr>
          <a:xfrm>
            <a:off x="6294869" y="2740524"/>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54" name="Text Placeholder 23"/>
          <p:cNvSpPr>
            <a:spLocks noGrp="1"/>
          </p:cNvSpPr>
          <p:nvPr>
            <p:ph type="body" sz="quarter" idx="18" hasCustomPrompt="1"/>
          </p:nvPr>
        </p:nvSpPr>
        <p:spPr>
          <a:xfrm>
            <a:off x="4968894" y="4387646"/>
            <a:ext cx="1176670" cy="1292995"/>
          </a:xfrm>
        </p:spPr>
        <p:txBody>
          <a:bodyPr anchor="ctr">
            <a:normAutofit/>
          </a:bodyPr>
          <a:lstStyle>
            <a:lvl1pPr marL="0" indent="0" algn="ctr">
              <a:buNone/>
              <a:defRPr sz="4800">
                <a:solidFill>
                  <a:schemeClr val="bg1"/>
                </a:solidFill>
                <a:latin typeface="+mn-lt"/>
              </a:defRPr>
            </a:lvl1pPr>
          </a:lstStyle>
          <a:p>
            <a:pPr lvl="0"/>
            <a:r>
              <a:rPr lang="en-US" dirty="0"/>
              <a:t>03</a:t>
            </a:r>
          </a:p>
        </p:txBody>
      </p:sp>
      <p:sp>
        <p:nvSpPr>
          <p:cNvPr id="55" name="Text Placeholder 2"/>
          <p:cNvSpPr>
            <a:spLocks noGrp="1"/>
          </p:cNvSpPr>
          <p:nvPr>
            <p:ph type="body" sz="quarter" idx="19" hasCustomPrompt="1"/>
          </p:nvPr>
        </p:nvSpPr>
        <p:spPr>
          <a:xfrm>
            <a:off x="6264921" y="4387646"/>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0"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23" name="Picture 2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3 bullets slide">
    <p:spTree>
      <p:nvGrpSpPr>
        <p:cNvPr id="1" name=""/>
        <p:cNvGrpSpPr/>
        <p:nvPr/>
      </p:nvGrpSpPr>
      <p:grpSpPr>
        <a:xfrm>
          <a:off x="0" y="0"/>
          <a:ext cx="0" cy="0"/>
          <a:chOff x="0" y="0"/>
          <a:chExt cx="0" cy="0"/>
        </a:xfrm>
      </p:grpSpPr>
      <p:sp>
        <p:nvSpPr>
          <p:cNvPr id="34" name="Rectangle 33"/>
          <p:cNvSpPr/>
          <p:nvPr userDrawn="1"/>
        </p:nvSpPr>
        <p:spPr>
          <a:xfrm>
            <a:off x="4903304" y="-3718"/>
            <a:ext cx="7288696" cy="1042579"/>
          </a:xfrm>
          <a:prstGeom prst="rect">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4897248" y="1125403"/>
            <a:ext cx="7288696" cy="1042578"/>
          </a:xfrm>
          <a:prstGeom prst="rect">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a:off x="4903304" y="2267018"/>
            <a:ext cx="7288696" cy="1126602"/>
          </a:xfrm>
          <a:prstGeom prst="rect">
            <a:avLst/>
          </a:prstGeom>
          <a:solidFill>
            <a:srgbClr val="AB5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p:cNvCxnSpPr>
            <a:cxnSpLocks/>
          </p:cNvCxnSpPr>
          <p:nvPr userDrawn="1"/>
        </p:nvCxnSpPr>
        <p:spPr>
          <a:xfrm>
            <a:off x="6206334" y="103665"/>
            <a:ext cx="0" cy="7799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891068" y="392046"/>
            <a:ext cx="1176669" cy="5446643"/>
          </a:xfrm>
          <a:prstGeom prst="rect">
            <a:avLst/>
          </a:prstGeom>
        </p:spPr>
      </p:pic>
      <p:sp>
        <p:nvSpPr>
          <p:cNvPr id="42" name="Text Placeholder 23"/>
          <p:cNvSpPr>
            <a:spLocks noGrp="1"/>
          </p:cNvSpPr>
          <p:nvPr>
            <p:ph type="body" sz="quarter" idx="13" hasCustomPrompt="1"/>
          </p:nvPr>
        </p:nvSpPr>
        <p:spPr>
          <a:xfrm>
            <a:off x="643223" y="1079254"/>
            <a:ext cx="3821205"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43" name="Text Placeholder 25"/>
          <p:cNvSpPr>
            <a:spLocks noGrp="1"/>
          </p:cNvSpPr>
          <p:nvPr>
            <p:ph type="body" sz="quarter" idx="14" hasCustomPrompt="1"/>
          </p:nvPr>
        </p:nvSpPr>
        <p:spPr>
          <a:xfrm>
            <a:off x="643223" y="2087287"/>
            <a:ext cx="3821205" cy="3642009"/>
          </a:xfrm>
        </p:spPr>
        <p:txBody>
          <a:bodyPr>
            <a:noAutofit/>
          </a:bodyPr>
          <a:lstStyle>
            <a:lvl1pPr marL="0" indent="0" algn="l">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44" name="Text Placeholder 23"/>
          <p:cNvSpPr>
            <a:spLocks noGrp="1"/>
          </p:cNvSpPr>
          <p:nvPr>
            <p:ph type="body" sz="quarter" idx="15" hasCustomPrompt="1"/>
          </p:nvPr>
        </p:nvSpPr>
        <p:spPr>
          <a:xfrm>
            <a:off x="4951073" y="49019"/>
            <a:ext cx="1176670" cy="927495"/>
          </a:xfrm>
        </p:spPr>
        <p:txBody>
          <a:bodyPr anchor="ctr">
            <a:normAutofit/>
          </a:bodyPr>
          <a:lstStyle>
            <a:lvl1pPr marL="0" indent="0" algn="ctr">
              <a:buNone/>
              <a:defRPr sz="3600">
                <a:solidFill>
                  <a:schemeClr val="bg1"/>
                </a:solidFill>
                <a:latin typeface="+mn-lt"/>
              </a:defRPr>
            </a:lvl1pPr>
          </a:lstStyle>
          <a:p>
            <a:pPr lvl="0"/>
            <a:r>
              <a:rPr lang="en-US" dirty="0"/>
              <a:t>01</a:t>
            </a:r>
          </a:p>
        </p:txBody>
      </p:sp>
      <p:sp>
        <p:nvSpPr>
          <p:cNvPr id="45" name="Text Placeholder 2"/>
          <p:cNvSpPr>
            <a:spLocks noGrp="1"/>
          </p:cNvSpPr>
          <p:nvPr>
            <p:ph type="body" sz="quarter" idx="12" hasCustomPrompt="1"/>
          </p:nvPr>
        </p:nvSpPr>
        <p:spPr>
          <a:xfrm>
            <a:off x="6271051" y="68201"/>
            <a:ext cx="5353929" cy="89804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cxnSp>
        <p:nvCxnSpPr>
          <p:cNvPr id="51" name="Straight Connector 50"/>
          <p:cNvCxnSpPr/>
          <p:nvPr userDrawn="1"/>
        </p:nvCxnSpPr>
        <p:spPr>
          <a:xfrm>
            <a:off x="417209" y="1920386"/>
            <a:ext cx="4287526"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
        <p:nvSpPr>
          <p:cNvPr id="21" name="Text Placeholder 23">
            <a:extLst>
              <a:ext uri="{FF2B5EF4-FFF2-40B4-BE49-F238E27FC236}">
                <a16:creationId xmlns:a16="http://schemas.microsoft.com/office/drawing/2014/main" id="{21DCCF5C-63BA-4991-A642-D39E2A02978B}"/>
              </a:ext>
            </a:extLst>
          </p:cNvPr>
          <p:cNvSpPr>
            <a:spLocks noGrp="1"/>
          </p:cNvSpPr>
          <p:nvPr>
            <p:ph type="body" sz="quarter" idx="16" hasCustomPrompt="1"/>
          </p:nvPr>
        </p:nvSpPr>
        <p:spPr>
          <a:xfrm>
            <a:off x="4981618" y="1198301"/>
            <a:ext cx="1176670" cy="927495"/>
          </a:xfrm>
        </p:spPr>
        <p:txBody>
          <a:bodyPr anchor="ctr">
            <a:normAutofit/>
          </a:bodyPr>
          <a:lstStyle>
            <a:lvl1pPr marL="0" indent="0" algn="ctr">
              <a:buNone/>
              <a:defRPr sz="3600">
                <a:solidFill>
                  <a:schemeClr val="bg1"/>
                </a:solidFill>
                <a:latin typeface="+mn-lt"/>
              </a:defRPr>
            </a:lvl1pPr>
          </a:lstStyle>
          <a:p>
            <a:pPr lvl="0"/>
            <a:r>
              <a:rPr lang="en-US" dirty="0"/>
              <a:t>02</a:t>
            </a:r>
          </a:p>
        </p:txBody>
      </p:sp>
      <p:sp>
        <p:nvSpPr>
          <p:cNvPr id="22" name="Text Placeholder 2">
            <a:extLst>
              <a:ext uri="{FF2B5EF4-FFF2-40B4-BE49-F238E27FC236}">
                <a16:creationId xmlns:a16="http://schemas.microsoft.com/office/drawing/2014/main" id="{79265CAB-35CA-4BAD-A378-7CAE426D02B5}"/>
              </a:ext>
            </a:extLst>
          </p:cNvPr>
          <p:cNvSpPr>
            <a:spLocks noGrp="1"/>
          </p:cNvSpPr>
          <p:nvPr>
            <p:ph type="body" sz="quarter" idx="17" hasCustomPrompt="1"/>
          </p:nvPr>
        </p:nvSpPr>
        <p:spPr>
          <a:xfrm>
            <a:off x="6320711" y="1196643"/>
            <a:ext cx="5353929" cy="89804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cxnSp>
        <p:nvCxnSpPr>
          <p:cNvPr id="25" name="Straight Connector 24">
            <a:extLst>
              <a:ext uri="{FF2B5EF4-FFF2-40B4-BE49-F238E27FC236}">
                <a16:creationId xmlns:a16="http://schemas.microsoft.com/office/drawing/2014/main" id="{25D98BAD-EADE-49DD-9C58-2868C51C7CE6}"/>
              </a:ext>
            </a:extLst>
          </p:cNvPr>
          <p:cNvCxnSpPr>
            <a:cxnSpLocks/>
          </p:cNvCxnSpPr>
          <p:nvPr userDrawn="1"/>
        </p:nvCxnSpPr>
        <p:spPr>
          <a:xfrm>
            <a:off x="6235446" y="1221833"/>
            <a:ext cx="0" cy="7799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23">
            <a:extLst>
              <a:ext uri="{FF2B5EF4-FFF2-40B4-BE49-F238E27FC236}">
                <a16:creationId xmlns:a16="http://schemas.microsoft.com/office/drawing/2014/main" id="{B11D4F74-E1AA-425A-B258-8C2BDCABC673}"/>
              </a:ext>
            </a:extLst>
          </p:cNvPr>
          <p:cNvSpPr>
            <a:spLocks noGrp="1"/>
          </p:cNvSpPr>
          <p:nvPr>
            <p:ph type="body" sz="quarter" idx="18" hasCustomPrompt="1"/>
          </p:nvPr>
        </p:nvSpPr>
        <p:spPr>
          <a:xfrm>
            <a:off x="5000456" y="2388388"/>
            <a:ext cx="1176670" cy="927495"/>
          </a:xfrm>
        </p:spPr>
        <p:txBody>
          <a:bodyPr anchor="ctr">
            <a:normAutofit/>
          </a:bodyPr>
          <a:lstStyle>
            <a:lvl1pPr marL="0" indent="0" algn="ctr">
              <a:buNone/>
              <a:defRPr sz="3600">
                <a:solidFill>
                  <a:schemeClr val="bg1"/>
                </a:solidFill>
                <a:latin typeface="+mn-lt"/>
              </a:defRPr>
            </a:lvl1pPr>
          </a:lstStyle>
          <a:p>
            <a:pPr lvl="0"/>
            <a:r>
              <a:rPr lang="en-US" dirty="0"/>
              <a:t>02</a:t>
            </a:r>
          </a:p>
        </p:txBody>
      </p:sp>
      <p:sp>
        <p:nvSpPr>
          <p:cNvPr id="3" name="Rectangle 2">
            <a:extLst>
              <a:ext uri="{FF2B5EF4-FFF2-40B4-BE49-F238E27FC236}">
                <a16:creationId xmlns:a16="http://schemas.microsoft.com/office/drawing/2014/main" id="{E630EDDD-0739-418B-B7AD-920C1269C69F}"/>
              </a:ext>
            </a:extLst>
          </p:cNvPr>
          <p:cNvSpPr/>
          <p:nvPr userDrawn="1"/>
        </p:nvSpPr>
        <p:spPr>
          <a:xfrm>
            <a:off x="4922142" y="3498210"/>
            <a:ext cx="7288696" cy="1042578"/>
          </a:xfrm>
          <a:prstGeom prst="rect">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CD62D4D-32E7-4098-87F9-1B0F0192DC77}"/>
              </a:ext>
            </a:extLst>
          </p:cNvPr>
          <p:cNvSpPr/>
          <p:nvPr userDrawn="1"/>
        </p:nvSpPr>
        <p:spPr>
          <a:xfrm>
            <a:off x="4897248" y="5808178"/>
            <a:ext cx="7288696" cy="1042578"/>
          </a:xfrm>
          <a:prstGeom prst="rect">
            <a:avLst/>
          </a:prstGeom>
          <a:solidFill>
            <a:srgbClr val="BA0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3">
            <a:extLst>
              <a:ext uri="{FF2B5EF4-FFF2-40B4-BE49-F238E27FC236}">
                <a16:creationId xmlns:a16="http://schemas.microsoft.com/office/drawing/2014/main" id="{542970D8-4011-4EC9-87EE-7B689C6412E6}"/>
              </a:ext>
            </a:extLst>
          </p:cNvPr>
          <p:cNvSpPr>
            <a:spLocks noGrp="1"/>
          </p:cNvSpPr>
          <p:nvPr>
            <p:ph type="body" sz="quarter" idx="19" hasCustomPrompt="1"/>
          </p:nvPr>
        </p:nvSpPr>
        <p:spPr>
          <a:xfrm>
            <a:off x="4979908" y="3569919"/>
            <a:ext cx="1176670" cy="927495"/>
          </a:xfrm>
        </p:spPr>
        <p:txBody>
          <a:bodyPr anchor="ctr">
            <a:normAutofit/>
          </a:bodyPr>
          <a:lstStyle>
            <a:lvl1pPr marL="0" indent="0" algn="ctr">
              <a:buNone/>
              <a:defRPr sz="3600">
                <a:solidFill>
                  <a:schemeClr val="bg1"/>
                </a:solidFill>
                <a:latin typeface="+mn-lt"/>
              </a:defRPr>
            </a:lvl1pPr>
          </a:lstStyle>
          <a:p>
            <a:pPr lvl="0"/>
            <a:r>
              <a:rPr lang="en-US" dirty="0"/>
              <a:t>02</a:t>
            </a:r>
          </a:p>
        </p:txBody>
      </p:sp>
      <p:sp>
        <p:nvSpPr>
          <p:cNvPr id="31" name="Text Placeholder 23">
            <a:extLst>
              <a:ext uri="{FF2B5EF4-FFF2-40B4-BE49-F238E27FC236}">
                <a16:creationId xmlns:a16="http://schemas.microsoft.com/office/drawing/2014/main" id="{97B788DA-19A1-48FB-B9CE-F2AE5EDBA985}"/>
              </a:ext>
            </a:extLst>
          </p:cNvPr>
          <p:cNvSpPr>
            <a:spLocks noGrp="1"/>
          </p:cNvSpPr>
          <p:nvPr>
            <p:ph type="body" sz="quarter" idx="20" hasCustomPrompt="1"/>
          </p:nvPr>
        </p:nvSpPr>
        <p:spPr>
          <a:xfrm>
            <a:off x="4959544" y="5810357"/>
            <a:ext cx="1176670" cy="927495"/>
          </a:xfrm>
        </p:spPr>
        <p:txBody>
          <a:bodyPr anchor="ctr">
            <a:normAutofit/>
          </a:bodyPr>
          <a:lstStyle>
            <a:lvl1pPr marL="0" indent="0" algn="ctr">
              <a:buNone/>
              <a:defRPr sz="3600">
                <a:solidFill>
                  <a:schemeClr val="bg1"/>
                </a:solidFill>
                <a:latin typeface="+mn-lt"/>
              </a:defRPr>
            </a:lvl1pPr>
          </a:lstStyle>
          <a:p>
            <a:pPr lvl="0"/>
            <a:r>
              <a:rPr lang="en-US" dirty="0"/>
              <a:t>02</a:t>
            </a:r>
          </a:p>
        </p:txBody>
      </p:sp>
      <p:cxnSp>
        <p:nvCxnSpPr>
          <p:cNvPr id="32" name="Straight Connector 31">
            <a:extLst>
              <a:ext uri="{FF2B5EF4-FFF2-40B4-BE49-F238E27FC236}">
                <a16:creationId xmlns:a16="http://schemas.microsoft.com/office/drawing/2014/main" id="{FF8CDD4B-6732-40D6-9EC0-B990490D5468}"/>
              </a:ext>
            </a:extLst>
          </p:cNvPr>
          <p:cNvCxnSpPr>
            <a:cxnSpLocks/>
          </p:cNvCxnSpPr>
          <p:nvPr userDrawn="1"/>
        </p:nvCxnSpPr>
        <p:spPr>
          <a:xfrm>
            <a:off x="6254284" y="2411919"/>
            <a:ext cx="0" cy="7799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1E292A3-3D27-42B2-B2A2-4F8115C013B4}"/>
              </a:ext>
            </a:extLst>
          </p:cNvPr>
          <p:cNvCxnSpPr>
            <a:cxnSpLocks/>
          </p:cNvCxnSpPr>
          <p:nvPr userDrawn="1"/>
        </p:nvCxnSpPr>
        <p:spPr>
          <a:xfrm>
            <a:off x="6244010" y="3603723"/>
            <a:ext cx="0" cy="7799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9BACB23-8394-4EFE-A7E6-BF718750A66C}"/>
              </a:ext>
            </a:extLst>
          </p:cNvPr>
          <p:cNvCxnSpPr>
            <a:cxnSpLocks/>
          </p:cNvCxnSpPr>
          <p:nvPr userDrawn="1"/>
        </p:nvCxnSpPr>
        <p:spPr>
          <a:xfrm>
            <a:off x="6244010" y="5915409"/>
            <a:ext cx="0" cy="7799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 Placeholder 2">
            <a:extLst>
              <a:ext uri="{FF2B5EF4-FFF2-40B4-BE49-F238E27FC236}">
                <a16:creationId xmlns:a16="http://schemas.microsoft.com/office/drawing/2014/main" id="{50750CC2-47E8-4E6C-A51C-2CF99A3B9462}"/>
              </a:ext>
            </a:extLst>
          </p:cNvPr>
          <p:cNvSpPr>
            <a:spLocks noGrp="1"/>
          </p:cNvSpPr>
          <p:nvPr>
            <p:ph type="body" sz="quarter" idx="21" hasCustomPrompt="1"/>
          </p:nvPr>
        </p:nvSpPr>
        <p:spPr>
          <a:xfrm>
            <a:off x="6360097" y="2376458"/>
            <a:ext cx="5353929" cy="89804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48" name="Text Placeholder 2">
            <a:extLst>
              <a:ext uri="{FF2B5EF4-FFF2-40B4-BE49-F238E27FC236}">
                <a16:creationId xmlns:a16="http://schemas.microsoft.com/office/drawing/2014/main" id="{651E6DC5-C539-40B8-BBF1-0E859882700E}"/>
              </a:ext>
            </a:extLst>
          </p:cNvPr>
          <p:cNvSpPr>
            <a:spLocks noGrp="1"/>
          </p:cNvSpPr>
          <p:nvPr>
            <p:ph type="body" sz="quarter" idx="22" hasCustomPrompt="1"/>
          </p:nvPr>
        </p:nvSpPr>
        <p:spPr>
          <a:xfrm>
            <a:off x="6339549" y="3568265"/>
            <a:ext cx="5353929" cy="89804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49" name="Text Placeholder 2">
            <a:extLst>
              <a:ext uri="{FF2B5EF4-FFF2-40B4-BE49-F238E27FC236}">
                <a16:creationId xmlns:a16="http://schemas.microsoft.com/office/drawing/2014/main" id="{3632AB8E-FDC0-4922-8B1A-6843FAF84EB6}"/>
              </a:ext>
            </a:extLst>
          </p:cNvPr>
          <p:cNvSpPr>
            <a:spLocks noGrp="1"/>
          </p:cNvSpPr>
          <p:nvPr>
            <p:ph type="body" sz="quarter" idx="23" hasCustomPrompt="1"/>
          </p:nvPr>
        </p:nvSpPr>
        <p:spPr>
          <a:xfrm>
            <a:off x="6370371" y="5859400"/>
            <a:ext cx="5353929" cy="89804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 name="Rectangle 1">
            <a:extLst>
              <a:ext uri="{FF2B5EF4-FFF2-40B4-BE49-F238E27FC236}">
                <a16:creationId xmlns:a16="http://schemas.microsoft.com/office/drawing/2014/main" id="{F0ACC96D-4607-4AC9-82B4-BC8F0C9F4CFF}"/>
              </a:ext>
            </a:extLst>
          </p:cNvPr>
          <p:cNvSpPr/>
          <p:nvPr userDrawn="1"/>
        </p:nvSpPr>
        <p:spPr>
          <a:xfrm>
            <a:off x="4897248" y="4646341"/>
            <a:ext cx="7288696" cy="1042579"/>
          </a:xfrm>
          <a:prstGeom prst="rect">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 name="Straight Connector 38">
            <a:extLst>
              <a:ext uri="{FF2B5EF4-FFF2-40B4-BE49-F238E27FC236}">
                <a16:creationId xmlns:a16="http://schemas.microsoft.com/office/drawing/2014/main" id="{E73F39BD-34D3-4650-99B1-1B54F7CDC217}"/>
              </a:ext>
            </a:extLst>
          </p:cNvPr>
          <p:cNvCxnSpPr>
            <a:cxnSpLocks/>
          </p:cNvCxnSpPr>
          <p:nvPr userDrawn="1"/>
        </p:nvCxnSpPr>
        <p:spPr>
          <a:xfrm>
            <a:off x="6262848" y="4762986"/>
            <a:ext cx="0" cy="7799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 Placeholder 23">
            <a:extLst>
              <a:ext uri="{FF2B5EF4-FFF2-40B4-BE49-F238E27FC236}">
                <a16:creationId xmlns:a16="http://schemas.microsoft.com/office/drawing/2014/main" id="{36773288-BCFF-4B58-84DD-CEFEB7B178BC}"/>
              </a:ext>
            </a:extLst>
          </p:cNvPr>
          <p:cNvSpPr>
            <a:spLocks noGrp="1"/>
          </p:cNvSpPr>
          <p:nvPr>
            <p:ph type="body" sz="quarter" idx="24" hasCustomPrompt="1"/>
          </p:nvPr>
        </p:nvSpPr>
        <p:spPr>
          <a:xfrm>
            <a:off x="4969283" y="4689195"/>
            <a:ext cx="1176670" cy="927495"/>
          </a:xfrm>
        </p:spPr>
        <p:txBody>
          <a:bodyPr anchor="ctr">
            <a:normAutofit/>
          </a:bodyPr>
          <a:lstStyle>
            <a:lvl1pPr marL="0" indent="0" algn="ctr">
              <a:buNone/>
              <a:defRPr sz="3600">
                <a:solidFill>
                  <a:schemeClr val="bg1"/>
                </a:solidFill>
                <a:latin typeface="+mn-lt"/>
              </a:defRPr>
            </a:lvl1pPr>
          </a:lstStyle>
          <a:p>
            <a:pPr lvl="0"/>
            <a:r>
              <a:rPr lang="en-US" dirty="0"/>
              <a:t>02</a:t>
            </a:r>
          </a:p>
        </p:txBody>
      </p:sp>
      <p:sp>
        <p:nvSpPr>
          <p:cNvPr id="50" name="Text Placeholder 2">
            <a:extLst>
              <a:ext uri="{FF2B5EF4-FFF2-40B4-BE49-F238E27FC236}">
                <a16:creationId xmlns:a16="http://schemas.microsoft.com/office/drawing/2014/main" id="{1F0873FD-C64B-4E2C-BD47-FA5A56C869EE}"/>
              </a:ext>
            </a:extLst>
          </p:cNvPr>
          <p:cNvSpPr>
            <a:spLocks noGrp="1"/>
          </p:cNvSpPr>
          <p:nvPr>
            <p:ph type="body" sz="quarter" idx="25" hasCustomPrompt="1"/>
          </p:nvPr>
        </p:nvSpPr>
        <p:spPr>
          <a:xfrm>
            <a:off x="6409757" y="4706983"/>
            <a:ext cx="5353929" cy="89804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Tree>
    <p:extLst>
      <p:ext uri="{BB962C8B-B14F-4D97-AF65-F5344CB8AC3E}">
        <p14:creationId xmlns:p14="http://schemas.microsoft.com/office/powerpoint/2010/main" val="31900781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ptop slide 1">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00190" y="1447737"/>
            <a:ext cx="7941283" cy="4839954"/>
          </a:xfrm>
          <a:prstGeom prst="rect">
            <a:avLst/>
          </a:prstGeom>
        </p:spPr>
      </p:pic>
      <p:sp>
        <p:nvSpPr>
          <p:cNvPr id="25" name="Text Placeholder 23"/>
          <p:cNvSpPr>
            <a:spLocks noGrp="1"/>
          </p:cNvSpPr>
          <p:nvPr>
            <p:ph type="body" sz="quarter" idx="13" hasCustomPrompt="1"/>
          </p:nvPr>
        </p:nvSpPr>
        <p:spPr>
          <a:xfrm>
            <a:off x="0" y="213464"/>
            <a:ext cx="12192000" cy="704485"/>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26" name="Text Placeholder 25"/>
          <p:cNvSpPr>
            <a:spLocks noGrp="1"/>
          </p:cNvSpPr>
          <p:nvPr>
            <p:ph type="body" sz="quarter" idx="14" hasCustomPrompt="1"/>
          </p:nvPr>
        </p:nvSpPr>
        <p:spPr>
          <a:xfrm>
            <a:off x="0" y="1045042"/>
            <a:ext cx="12192000" cy="590599"/>
          </a:xfrm>
        </p:spPr>
        <p:txBody>
          <a:bodyPr>
            <a:noAutofit/>
          </a:bodyPr>
          <a:lstStyle>
            <a:lvl1pPr marL="0" indent="0" algn="ctr">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cxnSp>
        <p:nvCxnSpPr>
          <p:cNvPr id="27" name="Straight Connector 26"/>
          <p:cNvCxnSpPr/>
          <p:nvPr userDrawn="1"/>
        </p:nvCxnSpPr>
        <p:spPr>
          <a:xfrm flipH="1">
            <a:off x="280404" y="945173"/>
            <a:ext cx="11623126"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11" name="テキスト プレースホルダー 36"/>
          <p:cNvSpPr txBox="1">
            <a:spLocks/>
          </p:cNvSpPr>
          <p:nvPr userDrawn="1"/>
        </p:nvSpPr>
        <p:spPr bwMode="auto">
          <a:xfrm>
            <a:off x="285884" y="6095999"/>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t="-17244" r="-31306"/>
          <a:stretch/>
        </p:blipFill>
        <p:spPr>
          <a:xfrm rot="5400000" flipH="1">
            <a:off x="5463012" y="5456709"/>
            <a:ext cx="576538" cy="2252545"/>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ptop slide 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29500" y="740153"/>
            <a:ext cx="4762500" cy="5612853"/>
          </a:xfrm>
          <a:prstGeom prst="rect">
            <a:avLst/>
          </a:prstGeom>
        </p:spPr>
      </p:pic>
      <p:cxnSp>
        <p:nvCxnSpPr>
          <p:cNvPr id="27" name="Straight Connector 26"/>
          <p:cNvCxnSpPr/>
          <p:nvPr userDrawn="1"/>
        </p:nvCxnSpPr>
        <p:spPr>
          <a:xfrm flipH="1">
            <a:off x="378379" y="1908558"/>
            <a:ext cx="6789867"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9" name="Text Placeholder 23"/>
          <p:cNvSpPr>
            <a:spLocks noGrp="1"/>
          </p:cNvSpPr>
          <p:nvPr>
            <p:ph type="body" sz="quarter" idx="16" hasCustomPrompt="1"/>
          </p:nvPr>
        </p:nvSpPr>
        <p:spPr>
          <a:xfrm>
            <a:off x="643223" y="1079254"/>
            <a:ext cx="6361734"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0" name="Text Placeholder 25"/>
          <p:cNvSpPr>
            <a:spLocks noGrp="1"/>
          </p:cNvSpPr>
          <p:nvPr>
            <p:ph type="body" sz="quarter" idx="17" hasCustomPrompt="1"/>
          </p:nvPr>
        </p:nvSpPr>
        <p:spPr>
          <a:xfrm>
            <a:off x="643223" y="2087287"/>
            <a:ext cx="6361734" cy="3642009"/>
          </a:xfrm>
        </p:spPr>
        <p:txBody>
          <a:bodyPr>
            <a:noAutofit/>
          </a:bodyPr>
          <a:lstStyle>
            <a:lvl1pPr marL="0" indent="0" algn="l">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3"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14" name="Picture 1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ne Slide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3666" t="-1339"/>
          <a:stretch/>
        </p:blipFill>
        <p:spPr>
          <a:xfrm>
            <a:off x="2449287" y="1355271"/>
            <a:ext cx="9742714" cy="5502729"/>
          </a:xfrm>
          <a:prstGeom prst="rect">
            <a:avLst/>
          </a:prstGeom>
        </p:spPr>
      </p:pic>
      <p:sp>
        <p:nvSpPr>
          <p:cNvPr id="6" name="Picture Placeholder 5"/>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14" name="Text Placeholder 23"/>
          <p:cNvSpPr>
            <a:spLocks noGrp="1"/>
          </p:cNvSpPr>
          <p:nvPr>
            <p:ph type="body" sz="quarter" idx="13" hasCustomPrompt="1"/>
          </p:nvPr>
        </p:nvSpPr>
        <p:spPr>
          <a:xfrm>
            <a:off x="0" y="213464"/>
            <a:ext cx="12192000" cy="704485"/>
          </a:xfrm>
        </p:spPr>
        <p:txBody>
          <a:bodyPr>
            <a:normAutofit/>
          </a:bodyPr>
          <a:lstStyle>
            <a:lvl1pPr marL="0" indent="0" algn="ctr">
              <a:buNone/>
              <a:defRPr sz="3600">
                <a:solidFill>
                  <a:srgbClr val="6D6E6C"/>
                </a:solidFill>
                <a:latin typeface="+mn-lt"/>
              </a:defRPr>
            </a:lvl1pPr>
          </a:lstStyle>
          <a:p>
            <a:pPr lvl="0"/>
            <a:r>
              <a:rPr lang="en-US" dirty="0"/>
              <a:t>TITLE</a:t>
            </a:r>
          </a:p>
        </p:txBody>
      </p:sp>
      <p:cxnSp>
        <p:nvCxnSpPr>
          <p:cNvPr id="15" name="Straight Connector 14"/>
          <p:cNvCxnSpPr/>
          <p:nvPr userDrawn="1"/>
        </p:nvCxnSpPr>
        <p:spPr>
          <a:xfrm flipH="1">
            <a:off x="280404" y="945173"/>
            <a:ext cx="11623126"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10"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ne Slide 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90657" y="550299"/>
            <a:ext cx="5479143" cy="6292294"/>
          </a:xfrm>
          <a:prstGeom prst="rect">
            <a:avLst/>
          </a:prstGeom>
        </p:spPr>
      </p:pic>
      <p:sp>
        <p:nvSpPr>
          <p:cNvPr id="7" name="Picture Placeholder 6"/>
          <p:cNvSpPr>
            <a:spLocks noGrp="1"/>
          </p:cNvSpPr>
          <p:nvPr>
            <p:ph type="pic" sz="quarter" idx="14" hasCustomPrompt="1"/>
          </p:nvPr>
        </p:nvSpPr>
        <p:spPr>
          <a:xfrm>
            <a:off x="7754938" y="1192681"/>
            <a:ext cx="2187575" cy="38862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cxnSp>
        <p:nvCxnSpPr>
          <p:cNvPr id="11" name="Straight Connector 10"/>
          <p:cNvCxnSpPr/>
          <p:nvPr userDrawn="1"/>
        </p:nvCxnSpPr>
        <p:spPr>
          <a:xfrm flipH="1">
            <a:off x="378380" y="1908558"/>
            <a:ext cx="6348991" cy="0"/>
          </a:xfrm>
          <a:prstGeom prst="line">
            <a:avLst/>
          </a:prstGeom>
          <a:ln>
            <a:solidFill>
              <a:srgbClr val="392E85"/>
            </a:solidFill>
          </a:ln>
        </p:spPr>
        <p:style>
          <a:lnRef idx="1">
            <a:schemeClr val="accent1"/>
          </a:lnRef>
          <a:fillRef idx="0">
            <a:schemeClr val="accent1"/>
          </a:fillRef>
          <a:effectRef idx="0">
            <a:schemeClr val="accent1"/>
          </a:effectRef>
          <a:fontRef idx="minor">
            <a:schemeClr val="tx1"/>
          </a:fontRef>
        </p:style>
      </p:cxnSp>
      <p:sp>
        <p:nvSpPr>
          <p:cNvPr id="12" name="Text Placeholder 23"/>
          <p:cNvSpPr>
            <a:spLocks noGrp="1"/>
          </p:cNvSpPr>
          <p:nvPr>
            <p:ph type="body" sz="quarter" idx="16" hasCustomPrompt="1"/>
          </p:nvPr>
        </p:nvSpPr>
        <p:spPr>
          <a:xfrm>
            <a:off x="643223" y="1079254"/>
            <a:ext cx="5839220"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3" name="Text Placeholder 25"/>
          <p:cNvSpPr>
            <a:spLocks noGrp="1"/>
          </p:cNvSpPr>
          <p:nvPr>
            <p:ph type="body" sz="quarter" idx="17" hasCustomPrompt="1"/>
          </p:nvPr>
        </p:nvSpPr>
        <p:spPr>
          <a:xfrm>
            <a:off x="643223" y="2087287"/>
            <a:ext cx="5839220" cy="3642009"/>
          </a:xfrm>
        </p:spPr>
        <p:txBody>
          <a:bodyPr>
            <a:noAutofit/>
          </a:bodyPr>
          <a:lstStyle>
            <a:lvl1pPr marL="0" indent="0" algn="l">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9"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page">
    <p:spTree>
      <p:nvGrpSpPr>
        <p:cNvPr id="1" name=""/>
        <p:cNvGrpSpPr/>
        <p:nvPr/>
      </p:nvGrpSpPr>
      <p:grpSpPr>
        <a:xfrm>
          <a:off x="0" y="0"/>
          <a:ext cx="0" cy="0"/>
          <a:chOff x="0" y="0"/>
          <a:chExt cx="0" cy="0"/>
        </a:xfrm>
      </p:grpSpPr>
      <p:sp>
        <p:nvSpPr>
          <p:cNvPr id="4" name="Rectangle 3"/>
          <p:cNvSpPr/>
          <p:nvPr userDrawn="1"/>
        </p:nvSpPr>
        <p:spPr>
          <a:xfrm>
            <a:off x="3600176" y="0"/>
            <a:ext cx="8627166" cy="6858000"/>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3366050" y="-13254"/>
            <a:ext cx="3644349"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4349" h="5107143">
                <a:moveTo>
                  <a:pt x="3101010" y="0"/>
                </a:moveTo>
                <a:lnTo>
                  <a:pt x="3644349" y="13252"/>
                </a:lnTo>
                <a:lnTo>
                  <a:pt x="569844" y="5107143"/>
                </a:lnTo>
                <a:lnTo>
                  <a:pt x="0" y="5103717"/>
                </a:lnTo>
                <a:lnTo>
                  <a:pt x="3101010" y="0"/>
                </a:lnTo>
                <a:close/>
              </a:path>
            </a:pathLst>
          </a:cu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rotWithShape="1">
          <a:blip r:embed="rId2" cstate="screen">
            <a:alphaModFix amt="11000"/>
            <a:extLst>
              <a:ext uri="{28A0092B-C50C-407E-A947-70E740481C1C}">
                <a14:useLocalDpi xmlns:a14="http://schemas.microsoft.com/office/drawing/2010/main"/>
              </a:ext>
            </a:extLst>
          </a:blip>
          <a:srcRect b="-4010"/>
          <a:stretch/>
        </p:blipFill>
        <p:spPr>
          <a:xfrm rot="10800000">
            <a:off x="-15032" y="-269520"/>
            <a:ext cx="3299791" cy="5090734"/>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0790" y="685529"/>
            <a:ext cx="4049163" cy="1476370"/>
          </a:xfrm>
          <a:prstGeom prst="rect">
            <a:avLst/>
          </a:prstGeom>
        </p:spPr>
      </p:pic>
      <p:sp>
        <p:nvSpPr>
          <p:cNvPr id="10" name="Oval 9"/>
          <p:cNvSpPr/>
          <p:nvPr userDrawn="1"/>
        </p:nvSpPr>
        <p:spPr>
          <a:xfrm>
            <a:off x="5597626" y="740090"/>
            <a:ext cx="1166683" cy="1166683"/>
          </a:xfrm>
          <a:prstGeom prst="ellipse">
            <a:avLst/>
          </a:prstGeom>
          <a:solidFill>
            <a:schemeClr val="bg1"/>
          </a:solidFill>
          <a:ln w="38100">
            <a:solidFill>
              <a:srgbClr val="68BB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702064" y="945481"/>
            <a:ext cx="885435" cy="786561"/>
          </a:xfrm>
          <a:prstGeom prst="rect">
            <a:avLst/>
          </a:prstGeom>
        </p:spPr>
      </p:pic>
      <p:sp>
        <p:nvSpPr>
          <p:cNvPr id="27" name="Oval 26"/>
          <p:cNvSpPr/>
          <p:nvPr userDrawn="1"/>
        </p:nvSpPr>
        <p:spPr>
          <a:xfrm>
            <a:off x="3600176" y="4942083"/>
            <a:ext cx="1166683" cy="1166683"/>
          </a:xfrm>
          <a:prstGeom prst="ellipse">
            <a:avLst/>
          </a:prstGeom>
          <a:solidFill>
            <a:schemeClr val="bg1"/>
          </a:solidFill>
          <a:ln w="38100">
            <a:solidFill>
              <a:srgbClr val="68BB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userDrawn="1"/>
        </p:nvPicPr>
        <p:blipFill rotWithShape="1">
          <a:blip r:embed="rId5" cstate="screen">
            <a:extLst>
              <a:ext uri="{28A0092B-C50C-407E-A947-70E740481C1C}">
                <a14:useLocalDpi xmlns:a14="http://schemas.microsoft.com/office/drawing/2010/main"/>
              </a:ext>
            </a:extLst>
          </a:blip>
          <a:srcRect l="-9165" b="-62"/>
          <a:stretch/>
        </p:blipFill>
        <p:spPr>
          <a:xfrm>
            <a:off x="3765028" y="5155653"/>
            <a:ext cx="885435" cy="786561"/>
          </a:xfrm>
          <a:prstGeom prst="rect">
            <a:avLst/>
          </a:prstGeom>
        </p:spPr>
      </p:pic>
      <p:sp>
        <p:nvSpPr>
          <p:cNvPr id="29" name="Oval 28"/>
          <p:cNvSpPr/>
          <p:nvPr userDrawn="1"/>
        </p:nvSpPr>
        <p:spPr>
          <a:xfrm>
            <a:off x="4600769" y="2867809"/>
            <a:ext cx="1166683" cy="1166683"/>
          </a:xfrm>
          <a:prstGeom prst="ellipse">
            <a:avLst/>
          </a:prstGeom>
          <a:solidFill>
            <a:schemeClr val="bg1"/>
          </a:solidFill>
          <a:ln w="38100">
            <a:solidFill>
              <a:srgbClr val="68BB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userDrawn="1"/>
        </p:nvPicPr>
        <p:blipFill rotWithShape="1">
          <a:blip r:embed="rId6" cstate="screen">
            <a:extLst>
              <a:ext uri="{28A0092B-C50C-407E-A947-70E740481C1C}">
                <a14:useLocalDpi xmlns:a14="http://schemas.microsoft.com/office/drawing/2010/main"/>
              </a:ext>
            </a:extLst>
          </a:blip>
          <a:srcRect b="-5561"/>
          <a:stretch/>
        </p:blipFill>
        <p:spPr>
          <a:xfrm>
            <a:off x="4756212" y="3103241"/>
            <a:ext cx="885435" cy="786561"/>
          </a:xfrm>
          <a:prstGeom prst="rect">
            <a:avLst/>
          </a:prstGeom>
        </p:spPr>
      </p:pic>
      <p:sp>
        <p:nvSpPr>
          <p:cNvPr id="39" name="Text Placeholder 13"/>
          <p:cNvSpPr>
            <a:spLocks noGrp="1"/>
          </p:cNvSpPr>
          <p:nvPr>
            <p:ph type="body" sz="quarter" idx="13" hasCustomPrompt="1"/>
          </p:nvPr>
        </p:nvSpPr>
        <p:spPr>
          <a:xfrm>
            <a:off x="6019935" y="3281247"/>
            <a:ext cx="4903787" cy="1273175"/>
          </a:xfrm>
        </p:spPr>
        <p:txBody>
          <a:bodyPr/>
          <a:lstStyle>
            <a:lvl1pPr>
              <a:defRPr sz="3600" b="1">
                <a:solidFill>
                  <a:schemeClr val="bg1"/>
                </a:solidFill>
              </a:defRPr>
            </a:lvl1pPr>
          </a:lstStyle>
          <a:p>
            <a:pPr lvl="0"/>
            <a:r>
              <a:rPr lang="en-US" dirty="0"/>
              <a:t>WE TRAIN</a:t>
            </a:r>
          </a:p>
        </p:txBody>
      </p:sp>
      <p:sp>
        <p:nvSpPr>
          <p:cNvPr id="40" name="Text Placeholder 13"/>
          <p:cNvSpPr>
            <a:spLocks noGrp="1"/>
          </p:cNvSpPr>
          <p:nvPr>
            <p:ph type="body" sz="quarter" idx="14" hasCustomPrompt="1"/>
          </p:nvPr>
        </p:nvSpPr>
        <p:spPr>
          <a:xfrm>
            <a:off x="8261062" y="3322052"/>
            <a:ext cx="3636830" cy="1167491"/>
          </a:xfrm>
        </p:spPr>
        <p:txBody>
          <a:bodyPr>
            <a:noAutofit/>
          </a:bodyPr>
          <a:lstStyle>
            <a:lvl1pPr>
              <a:lnSpc>
                <a:spcPts val="2200"/>
              </a:lnSpc>
              <a:spcBef>
                <a:spcPts val="200"/>
              </a:spcBef>
              <a:defRPr sz="2400" baseline="0">
                <a:solidFill>
                  <a:schemeClr val="bg1"/>
                </a:solidFill>
              </a:defRPr>
            </a:lvl1pPr>
          </a:lstStyle>
          <a:p>
            <a:pPr lvl="0"/>
            <a:r>
              <a:rPr lang="en-US" dirty="0"/>
              <a:t>the facilitators of transformative community regeneration</a:t>
            </a:r>
          </a:p>
        </p:txBody>
      </p:sp>
      <p:sp>
        <p:nvSpPr>
          <p:cNvPr id="41" name="Text Placeholder 13"/>
          <p:cNvSpPr>
            <a:spLocks noGrp="1"/>
          </p:cNvSpPr>
          <p:nvPr>
            <p:ph type="body" sz="quarter" idx="15" hasCustomPrompt="1"/>
          </p:nvPr>
        </p:nvSpPr>
        <p:spPr>
          <a:xfrm>
            <a:off x="5017408" y="5374964"/>
            <a:ext cx="4903787" cy="1273175"/>
          </a:xfrm>
        </p:spPr>
        <p:txBody>
          <a:bodyPr/>
          <a:lstStyle>
            <a:lvl1pPr>
              <a:defRPr sz="3600" b="1">
                <a:solidFill>
                  <a:schemeClr val="bg1"/>
                </a:solidFill>
              </a:defRPr>
            </a:lvl1pPr>
          </a:lstStyle>
          <a:p>
            <a:pPr lvl="0"/>
            <a:r>
              <a:rPr lang="en-US" dirty="0"/>
              <a:t>WE PROMOTE</a:t>
            </a:r>
          </a:p>
        </p:txBody>
      </p:sp>
      <p:sp>
        <p:nvSpPr>
          <p:cNvPr id="42" name="Text Placeholder 13"/>
          <p:cNvSpPr>
            <a:spLocks noGrp="1"/>
          </p:cNvSpPr>
          <p:nvPr>
            <p:ph type="body" sz="quarter" idx="16" hasCustomPrompt="1"/>
          </p:nvPr>
        </p:nvSpPr>
        <p:spPr>
          <a:xfrm>
            <a:off x="7968313" y="5417199"/>
            <a:ext cx="3780345" cy="1167491"/>
          </a:xfrm>
        </p:spPr>
        <p:txBody>
          <a:bodyPr>
            <a:noAutofit/>
          </a:bodyPr>
          <a:lstStyle>
            <a:lvl1pPr>
              <a:lnSpc>
                <a:spcPts val="2200"/>
              </a:lnSpc>
              <a:spcBef>
                <a:spcPts val="200"/>
              </a:spcBef>
              <a:defRPr sz="2400">
                <a:solidFill>
                  <a:schemeClr val="bg1"/>
                </a:solidFill>
              </a:defRPr>
            </a:lvl1pPr>
          </a:lstStyle>
          <a:p>
            <a:pPr lvl="0"/>
            <a:r>
              <a:rPr lang="en-US" dirty="0"/>
              <a:t>self-learning through open </a:t>
            </a:r>
          </a:p>
          <a:p>
            <a:pPr lvl="0"/>
            <a:r>
              <a:rPr lang="en-US" dirty="0"/>
              <a:t>education resources</a:t>
            </a:r>
          </a:p>
        </p:txBody>
      </p:sp>
      <p:sp>
        <p:nvSpPr>
          <p:cNvPr id="44"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46" name="Picture 45"/>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pic>
        <p:nvPicPr>
          <p:cNvPr id="47" name="Picture 46"/>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flipH="1">
            <a:off x="8983917" y="-168905"/>
            <a:ext cx="3299791" cy="5090734"/>
          </a:xfrm>
          <a:prstGeom prst="rect">
            <a:avLst/>
          </a:prstGeom>
        </p:spPr>
      </p:pic>
      <p:sp>
        <p:nvSpPr>
          <p:cNvPr id="48" name="Text Placeholder 13"/>
          <p:cNvSpPr>
            <a:spLocks noGrp="1"/>
          </p:cNvSpPr>
          <p:nvPr>
            <p:ph type="body" sz="quarter" idx="11" hasCustomPrompt="1"/>
          </p:nvPr>
        </p:nvSpPr>
        <p:spPr>
          <a:xfrm>
            <a:off x="6945886" y="1103286"/>
            <a:ext cx="4903787" cy="1273175"/>
          </a:xfrm>
        </p:spPr>
        <p:txBody>
          <a:bodyPr/>
          <a:lstStyle>
            <a:lvl1pPr>
              <a:defRPr sz="3600" b="1">
                <a:solidFill>
                  <a:schemeClr val="bg1"/>
                </a:solidFill>
              </a:defRPr>
            </a:lvl1pPr>
          </a:lstStyle>
          <a:p>
            <a:pPr lvl="0"/>
            <a:r>
              <a:rPr lang="en-US" dirty="0"/>
              <a:t>WE BUILD</a:t>
            </a:r>
          </a:p>
        </p:txBody>
      </p:sp>
      <p:sp>
        <p:nvSpPr>
          <p:cNvPr id="49" name="Text Placeholder 13"/>
          <p:cNvSpPr>
            <a:spLocks noGrp="1"/>
          </p:cNvSpPr>
          <p:nvPr>
            <p:ph type="body" sz="quarter" idx="12" hasCustomPrompt="1"/>
          </p:nvPr>
        </p:nvSpPr>
        <p:spPr>
          <a:xfrm>
            <a:off x="9072359" y="1118209"/>
            <a:ext cx="2890047" cy="1167491"/>
          </a:xfrm>
        </p:spPr>
        <p:txBody>
          <a:bodyPr>
            <a:noAutofit/>
          </a:bodyPr>
          <a:lstStyle>
            <a:lvl1pPr>
              <a:lnSpc>
                <a:spcPts val="2200"/>
              </a:lnSpc>
              <a:spcBef>
                <a:spcPts val="200"/>
              </a:spcBef>
              <a:defRPr sz="2400">
                <a:solidFill>
                  <a:schemeClr val="bg1"/>
                </a:solidFill>
              </a:defRPr>
            </a:lvl1pPr>
          </a:lstStyle>
          <a:p>
            <a:pPr lvl="0"/>
            <a:r>
              <a:rPr lang="en-US" dirty="0"/>
              <a:t>regional alliances for community growth</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screen">
            <a:alphaModFix amt="14000"/>
            <a:extLst>
              <a:ext uri="{28A0092B-C50C-407E-A947-70E740481C1C}">
                <a14:useLocalDpi xmlns:a14="http://schemas.microsoft.com/office/drawing/2010/main"/>
              </a:ext>
            </a:extLst>
          </a:blip>
          <a:srcRect l="-5005" t="-25453" r="-31029"/>
          <a:stretch/>
        </p:blipFill>
        <p:spPr>
          <a:xfrm rot="3005780" flipH="1" flipV="1">
            <a:off x="2845620" y="351349"/>
            <a:ext cx="6044601" cy="7455177"/>
          </a:xfrm>
          <a:prstGeom prst="rect">
            <a:avLst/>
          </a:prstGeom>
        </p:spPr>
      </p:pic>
      <p:sp>
        <p:nvSpPr>
          <p:cNvPr id="23" name="Freeform 22"/>
          <p:cNvSpPr/>
          <p:nvPr userDrawn="1"/>
        </p:nvSpPr>
        <p:spPr>
          <a:xfrm flipV="1">
            <a:off x="-3863" y="5101881"/>
            <a:ext cx="12195863" cy="1763770"/>
          </a:xfrm>
          <a:custGeom>
            <a:avLst/>
            <a:gdLst>
              <a:gd name="connsiteX0" fmla="*/ 12228395 w 12255690"/>
              <a:gd name="connsiteY0" fmla="*/ 1337481 h 2088107"/>
              <a:gd name="connsiteX1" fmla="*/ 0 w 12255690"/>
              <a:gd name="connsiteY1" fmla="*/ 2088107 h 2088107"/>
              <a:gd name="connsiteX2" fmla="*/ 0 w 12255690"/>
              <a:gd name="connsiteY2" fmla="*/ 0 h 2088107"/>
              <a:gd name="connsiteX3" fmla="*/ 12255690 w 12255690"/>
              <a:gd name="connsiteY3" fmla="*/ 0 h 2088107"/>
              <a:gd name="connsiteX4" fmla="*/ 12228395 w 12255690"/>
              <a:gd name="connsiteY4" fmla="*/ 1337481 h 2088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5690" h="2088107">
                <a:moveTo>
                  <a:pt x="12228395" y="1337481"/>
                </a:moveTo>
                <a:lnTo>
                  <a:pt x="0" y="2088107"/>
                </a:lnTo>
                <a:lnTo>
                  <a:pt x="0" y="0"/>
                </a:lnTo>
                <a:lnTo>
                  <a:pt x="12255690" y="0"/>
                </a:lnTo>
                <a:lnTo>
                  <a:pt x="12228395" y="1337481"/>
                </a:lnTo>
                <a:close/>
              </a:path>
            </a:pathLst>
          </a:cu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userDrawn="1"/>
        </p:nvSpPr>
        <p:spPr>
          <a:xfrm>
            <a:off x="7634502" y="0"/>
            <a:ext cx="4656309" cy="6858000"/>
          </a:xfrm>
          <a:custGeom>
            <a:avLst/>
            <a:gdLst>
              <a:gd name="connsiteX0" fmla="*/ 1167619 w 4262511"/>
              <a:gd name="connsiteY0" fmla="*/ 0 h 6963508"/>
              <a:gd name="connsiteX1" fmla="*/ 4262511 w 4262511"/>
              <a:gd name="connsiteY1" fmla="*/ 0 h 6963508"/>
              <a:gd name="connsiteX2" fmla="*/ 4262511 w 4262511"/>
              <a:gd name="connsiteY2" fmla="*/ 6963508 h 6963508"/>
              <a:gd name="connsiteX3" fmla="*/ 0 w 4262511"/>
              <a:gd name="connsiteY3" fmla="*/ 6963508 h 6963508"/>
              <a:gd name="connsiteX4" fmla="*/ 1167619 w 4262511"/>
              <a:gd name="connsiteY4" fmla="*/ 0 h 6963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2511" h="6963508">
                <a:moveTo>
                  <a:pt x="1167619" y="0"/>
                </a:moveTo>
                <a:lnTo>
                  <a:pt x="4262511" y="0"/>
                </a:lnTo>
                <a:lnTo>
                  <a:pt x="4262511" y="6963508"/>
                </a:lnTo>
                <a:lnTo>
                  <a:pt x="0" y="6963508"/>
                </a:lnTo>
                <a:lnTo>
                  <a:pt x="1167619" y="0"/>
                </a:lnTo>
                <a:close/>
              </a:path>
            </a:pathLst>
          </a:cu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8340348" y="1437862"/>
            <a:ext cx="540733" cy="540733"/>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26" name="Oval 25"/>
          <p:cNvSpPr/>
          <p:nvPr userDrawn="1"/>
        </p:nvSpPr>
        <p:spPr>
          <a:xfrm>
            <a:off x="7948463" y="3538204"/>
            <a:ext cx="540733" cy="540733"/>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28" name="Oval 27"/>
          <p:cNvSpPr/>
          <p:nvPr userDrawn="1"/>
        </p:nvSpPr>
        <p:spPr>
          <a:xfrm>
            <a:off x="8149323" y="2583419"/>
            <a:ext cx="540733" cy="540733"/>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12" name="Text Placeholder 23"/>
          <p:cNvSpPr>
            <a:spLocks noGrp="1"/>
          </p:cNvSpPr>
          <p:nvPr userDrawn="1">
            <p:ph type="body" sz="quarter" idx="13" hasCustomPrompt="1"/>
          </p:nvPr>
        </p:nvSpPr>
        <p:spPr>
          <a:xfrm>
            <a:off x="343865" y="5627165"/>
            <a:ext cx="3104978" cy="697353"/>
          </a:xfrm>
        </p:spPr>
        <p:txBody>
          <a:bodyPr anchor="ctr">
            <a:noAutofit/>
          </a:bodyPr>
          <a:lstStyle>
            <a:lvl1pPr marL="0" indent="0" algn="l">
              <a:buNone/>
              <a:defRPr sz="5400" baseline="0">
                <a:solidFill>
                  <a:schemeClr val="bg1"/>
                </a:solidFill>
                <a:latin typeface="+mn-lt"/>
              </a:defRPr>
            </a:lvl1pPr>
          </a:lstStyle>
          <a:p>
            <a:pPr lvl="0"/>
            <a:r>
              <a:rPr lang="en-US" dirty="0"/>
              <a:t>Thank You</a:t>
            </a:r>
          </a:p>
        </p:txBody>
      </p:sp>
      <p:sp>
        <p:nvSpPr>
          <p:cNvPr id="13" name="Text Placeholder 25"/>
          <p:cNvSpPr>
            <a:spLocks noGrp="1"/>
          </p:cNvSpPr>
          <p:nvPr userDrawn="1">
            <p:ph type="body" sz="quarter" idx="14" hasCustomPrompt="1"/>
          </p:nvPr>
        </p:nvSpPr>
        <p:spPr>
          <a:xfrm>
            <a:off x="3779980" y="5632776"/>
            <a:ext cx="3854522" cy="697353"/>
          </a:xfrm>
        </p:spPr>
        <p:txBody>
          <a:bodyPr anchor="ctr">
            <a:noAutofit/>
          </a:bodyPr>
          <a:lstStyle>
            <a:lvl1pPr marL="0" indent="0" algn="l">
              <a:buNone/>
              <a:defRPr sz="2800" i="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Any Questions?</a:t>
            </a:r>
          </a:p>
        </p:txBody>
      </p:sp>
      <p:cxnSp>
        <p:nvCxnSpPr>
          <p:cNvPr id="19" name="Straight Connector 18"/>
          <p:cNvCxnSpPr/>
          <p:nvPr userDrawn="1"/>
        </p:nvCxnSpPr>
        <p:spPr>
          <a:xfrm>
            <a:off x="3623161" y="5539408"/>
            <a:ext cx="0" cy="804289"/>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userDrawn="1">
            <p:ph type="body" sz="quarter" idx="15" hasCustomPrompt="1"/>
          </p:nvPr>
        </p:nvSpPr>
        <p:spPr>
          <a:xfrm>
            <a:off x="8656967" y="3682823"/>
            <a:ext cx="2812464" cy="323455"/>
          </a:xfrm>
        </p:spPr>
        <p:txBody>
          <a:bodyPr anchor="t">
            <a:normAutofit/>
          </a:bodyPr>
          <a:lstStyle>
            <a:lvl1pPr marL="0" indent="0">
              <a:buNone/>
              <a:defRPr sz="1600">
                <a:solidFill>
                  <a:schemeClr val="bg1"/>
                </a:solidFill>
              </a:defRPr>
            </a:lvl1pPr>
          </a:lstStyle>
          <a:p>
            <a:pPr lvl="0"/>
            <a:r>
              <a:rPr lang="en-US" dirty="0"/>
              <a:t>@</a:t>
            </a:r>
            <a:r>
              <a:rPr lang="en-US" dirty="0" err="1"/>
              <a:t>RestartEntrepreneurship</a:t>
            </a:r>
            <a:endParaRPr lang="en-US" dirty="0"/>
          </a:p>
        </p:txBody>
      </p:sp>
      <p:sp>
        <p:nvSpPr>
          <p:cNvPr id="20" name="Text Placeholder 2"/>
          <p:cNvSpPr>
            <a:spLocks noGrp="1"/>
          </p:cNvSpPr>
          <p:nvPr userDrawn="1">
            <p:ph type="body" sz="quarter" idx="16" hasCustomPrompt="1"/>
          </p:nvPr>
        </p:nvSpPr>
        <p:spPr>
          <a:xfrm>
            <a:off x="9070793" y="1542835"/>
            <a:ext cx="1932766" cy="382588"/>
          </a:xfrm>
        </p:spPr>
        <p:txBody>
          <a:bodyPr anchor="t">
            <a:normAutofit/>
          </a:bodyPr>
          <a:lstStyle>
            <a:lvl1pPr marL="0" indent="0">
              <a:buNone/>
              <a:defRPr sz="1600">
                <a:solidFill>
                  <a:schemeClr val="bg1"/>
                </a:solidFill>
              </a:defRPr>
            </a:lvl1pPr>
          </a:lstStyle>
          <a:p>
            <a:pPr lvl="0"/>
            <a:r>
              <a:rPr lang="en-US" dirty="0"/>
              <a:t>@</a:t>
            </a:r>
            <a:r>
              <a:rPr lang="en-US" dirty="0" err="1"/>
              <a:t>RESTART_europe</a:t>
            </a:r>
            <a:r>
              <a:rPr lang="en-US" dirty="0"/>
              <a:t> </a:t>
            </a:r>
          </a:p>
        </p:txBody>
      </p:sp>
      <p:sp>
        <p:nvSpPr>
          <p:cNvPr id="21" name="Text Placeholder 2"/>
          <p:cNvSpPr>
            <a:spLocks noGrp="1"/>
          </p:cNvSpPr>
          <p:nvPr userDrawn="1">
            <p:ph type="body" sz="quarter" idx="17" hasCustomPrompt="1"/>
          </p:nvPr>
        </p:nvSpPr>
        <p:spPr>
          <a:xfrm>
            <a:off x="8873139" y="2645407"/>
            <a:ext cx="2757540" cy="416755"/>
          </a:xfrm>
        </p:spPr>
        <p:txBody>
          <a:bodyPr anchor="t">
            <a:normAutofit/>
          </a:bodyPr>
          <a:lstStyle>
            <a:lvl1pPr marL="0" indent="0">
              <a:buNone/>
              <a:defRPr sz="1600">
                <a:solidFill>
                  <a:schemeClr val="bg1"/>
                </a:solidFill>
              </a:defRPr>
            </a:lvl1pPr>
          </a:lstStyle>
          <a:p>
            <a:pPr lvl="0"/>
            <a:r>
              <a:rPr lang="en-US" dirty="0"/>
              <a:t>RESTART Entrepreneurship</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8744" y="492099"/>
            <a:ext cx="3375286" cy="1230667"/>
          </a:xfrm>
          <a:prstGeom prst="rect">
            <a:avLst/>
          </a:prstGeom>
        </p:spPr>
      </p:pic>
      <p:sp>
        <p:nvSpPr>
          <p:cNvPr id="5" name="Rectangle 4"/>
          <p:cNvSpPr/>
          <p:nvPr userDrawn="1"/>
        </p:nvSpPr>
        <p:spPr>
          <a:xfrm>
            <a:off x="8141526" y="5640417"/>
            <a:ext cx="4142135" cy="677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ooter Placeholder 6"/>
          <p:cNvSpPr txBox="1">
            <a:spLocks noGrp="1"/>
          </p:cNvSpPr>
          <p:nvPr userDrawn="1"/>
        </p:nvSpPr>
        <p:spPr bwMode="auto">
          <a:xfrm>
            <a:off x="10010672" y="5842695"/>
            <a:ext cx="205123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900" dirty="0">
                <a:solidFill>
                  <a:schemeClr val="tx1">
                    <a:lumMod val="50000"/>
                    <a:lumOff val="50000"/>
                  </a:schemeClr>
                </a:solidFill>
                <a:latin typeface="Calibri" charset="0"/>
              </a:rPr>
              <a:t> This programme has been funded with support from the European Commission </a:t>
            </a:r>
          </a:p>
        </p:txBody>
      </p:sp>
      <p:pic>
        <p:nvPicPr>
          <p:cNvPr id="38" name="Picture 8"/>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411576" y="5763754"/>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21"/>
          <p:cNvSpPr/>
          <p:nvPr userDrawn="1"/>
        </p:nvSpPr>
        <p:spPr>
          <a:xfrm>
            <a:off x="7795228" y="4585526"/>
            <a:ext cx="540733" cy="540733"/>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29" name="Text Placeholder 2"/>
          <p:cNvSpPr>
            <a:spLocks noGrp="1"/>
          </p:cNvSpPr>
          <p:nvPr>
            <p:ph type="body" sz="quarter" idx="18" hasCustomPrompt="1"/>
          </p:nvPr>
        </p:nvSpPr>
        <p:spPr>
          <a:xfrm>
            <a:off x="8503732" y="4730145"/>
            <a:ext cx="2812464" cy="323455"/>
          </a:xfrm>
        </p:spPr>
        <p:txBody>
          <a:bodyPr anchor="t">
            <a:normAutofit/>
          </a:bodyPr>
          <a:lstStyle>
            <a:lvl1pPr marL="0" indent="0">
              <a:buNone/>
              <a:defRPr sz="1600">
                <a:solidFill>
                  <a:schemeClr val="bg1"/>
                </a:solidFill>
              </a:defRPr>
            </a:lvl1pPr>
          </a:lstStyle>
          <a:p>
            <a:pPr lvl="0"/>
            <a:r>
              <a:rPr lang="en-US" dirty="0" err="1"/>
              <a:t>www.restart.how</a:t>
            </a:r>
            <a:endParaRPr lang="en-US" dirty="0"/>
          </a:p>
        </p:txBody>
      </p:sp>
      <p:grpSp>
        <p:nvGrpSpPr>
          <p:cNvPr id="39" name="Google Shape;664;p39"/>
          <p:cNvGrpSpPr/>
          <p:nvPr userDrawn="1"/>
        </p:nvGrpSpPr>
        <p:grpSpPr>
          <a:xfrm>
            <a:off x="7917788" y="4694282"/>
            <a:ext cx="301041" cy="301041"/>
            <a:chOff x="5941025" y="3634400"/>
            <a:chExt cx="467650" cy="467650"/>
          </a:xfrm>
        </p:grpSpPr>
        <p:sp>
          <p:nvSpPr>
            <p:cNvPr id="40" name="Google Shape;665;p39"/>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66;p39"/>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67;p39"/>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68;p39"/>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69;p39"/>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70;p39"/>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 name="Picture 7"/>
          <p:cNvPicPr>
            <a:picLocks noChangeAspect="1"/>
          </p:cNvPicPr>
          <p:nvPr userDrawn="1"/>
        </p:nvPicPr>
        <p:blipFill rotWithShape="1">
          <a:blip r:embed="rId5" cstate="screen">
            <a:extLst>
              <a:ext uri="{28A0092B-C50C-407E-A947-70E740481C1C}">
                <a14:useLocalDpi xmlns:a14="http://schemas.microsoft.com/office/drawing/2010/main"/>
              </a:ext>
            </a:extLst>
          </a:blip>
          <a:srcRect l="-34744" t="-1" b="-33623"/>
          <a:stretch/>
        </p:blipFill>
        <p:spPr>
          <a:xfrm>
            <a:off x="8340348" y="1521013"/>
            <a:ext cx="540733" cy="457582"/>
          </a:xfrm>
          <a:prstGeom prst="rect">
            <a:avLst/>
          </a:prstGeom>
        </p:spPr>
      </p:pic>
      <p:pic>
        <p:nvPicPr>
          <p:cNvPr id="46" name="Picture 45"/>
          <p:cNvPicPr>
            <a:picLocks noChangeAspect="1"/>
          </p:cNvPicPr>
          <p:nvPr userDrawn="1"/>
        </p:nvPicPr>
        <p:blipFill rotWithShape="1">
          <a:blip r:embed="rId6" cstate="screen">
            <a:extLst>
              <a:ext uri="{28A0092B-C50C-407E-A947-70E740481C1C}">
                <a14:useLocalDpi xmlns:a14="http://schemas.microsoft.com/office/drawing/2010/main"/>
              </a:ext>
            </a:extLst>
          </a:blip>
          <a:srcRect b="-40549"/>
          <a:stretch/>
        </p:blipFill>
        <p:spPr>
          <a:xfrm>
            <a:off x="8116234" y="2666570"/>
            <a:ext cx="540733" cy="457582"/>
          </a:xfrm>
          <a:prstGeom prst="rect">
            <a:avLst/>
          </a:prstGeom>
        </p:spPr>
      </p:pic>
      <p:pic>
        <p:nvPicPr>
          <p:cNvPr id="47" name="Picture 46"/>
          <p:cNvPicPr>
            <a:picLocks noChangeAspect="1"/>
          </p:cNvPicPr>
          <p:nvPr userDrawn="1"/>
        </p:nvPicPr>
        <p:blipFill rotWithShape="1">
          <a:blip r:embed="rId7" cstate="screen">
            <a:extLst>
              <a:ext uri="{28A0092B-C50C-407E-A947-70E740481C1C}">
                <a14:useLocalDpi xmlns:a14="http://schemas.microsoft.com/office/drawing/2010/main"/>
              </a:ext>
            </a:extLst>
          </a:blip>
          <a:srcRect t="-9981" r="-44768" b="-23643"/>
          <a:stretch/>
        </p:blipFill>
        <p:spPr>
          <a:xfrm>
            <a:off x="7962438" y="3612926"/>
            <a:ext cx="540733" cy="457582"/>
          </a:xfrm>
          <a:prstGeom prst="rect">
            <a:avLst/>
          </a:prstGeom>
        </p:spPr>
      </p:pic>
    </p:spTree>
    <p:extLst>
      <p:ext uri="{BB962C8B-B14F-4D97-AF65-F5344CB8AC3E}">
        <p14:creationId xmlns:p14="http://schemas.microsoft.com/office/powerpoint/2010/main" val="6429513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text only with 1 colum - LEFT">
    <p:spTree>
      <p:nvGrpSpPr>
        <p:cNvPr id="1" name=""/>
        <p:cNvGrpSpPr/>
        <p:nvPr/>
      </p:nvGrpSpPr>
      <p:grpSpPr>
        <a:xfrm>
          <a:off x="0" y="0"/>
          <a:ext cx="0" cy="0"/>
          <a:chOff x="0" y="0"/>
          <a:chExt cx="0" cy="0"/>
        </a:xfrm>
      </p:grpSpPr>
      <p:sp>
        <p:nvSpPr>
          <p:cNvPr id="9"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
        <p:nvSpPr>
          <p:cNvPr id="11" name="Picture Placeholder 3"/>
          <p:cNvSpPr>
            <a:spLocks noGrp="1"/>
          </p:cNvSpPr>
          <p:nvPr>
            <p:ph type="pic" sz="quarter" idx="18"/>
          </p:nvPr>
        </p:nvSpPr>
        <p:spPr>
          <a:xfrm>
            <a:off x="6731877" y="0"/>
            <a:ext cx="5460124" cy="6869430"/>
          </a:xfrm>
          <a:custGeom>
            <a:avLst/>
            <a:gdLst>
              <a:gd name="connsiteX0" fmla="*/ 0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0 w 6388100"/>
              <a:gd name="connsiteY4" fmla="*/ 0 h 6858000"/>
              <a:gd name="connsiteX0" fmla="*/ 278295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278295 w 6388100"/>
              <a:gd name="connsiteY4" fmla="*/ 0 h 6858000"/>
              <a:gd name="connsiteX0" fmla="*/ 0 w 6109805"/>
              <a:gd name="connsiteY0" fmla="*/ 0 h 6858000"/>
              <a:gd name="connsiteX1" fmla="*/ 6109805 w 6109805"/>
              <a:gd name="connsiteY1" fmla="*/ 0 h 6858000"/>
              <a:gd name="connsiteX2" fmla="*/ 6109805 w 6109805"/>
              <a:gd name="connsiteY2" fmla="*/ 6858000 h 6858000"/>
              <a:gd name="connsiteX3" fmla="*/ 3458818 w 6109805"/>
              <a:gd name="connsiteY3" fmla="*/ 6858000 h 6858000"/>
              <a:gd name="connsiteX4" fmla="*/ 0 w 6109805"/>
              <a:gd name="connsiteY4" fmla="*/ 0 h 6858000"/>
              <a:gd name="connsiteX0" fmla="*/ 0 w 5663131"/>
              <a:gd name="connsiteY0" fmla="*/ 22860 h 6858000"/>
              <a:gd name="connsiteX1" fmla="*/ 5663131 w 5663131"/>
              <a:gd name="connsiteY1" fmla="*/ 0 h 6858000"/>
              <a:gd name="connsiteX2" fmla="*/ 5663131 w 5663131"/>
              <a:gd name="connsiteY2" fmla="*/ 6858000 h 6858000"/>
              <a:gd name="connsiteX3" fmla="*/ 3012144 w 5663131"/>
              <a:gd name="connsiteY3" fmla="*/ 6858000 h 6858000"/>
              <a:gd name="connsiteX4" fmla="*/ 0 w 5663131"/>
              <a:gd name="connsiteY4" fmla="*/ 22860 h 6858000"/>
              <a:gd name="connsiteX0" fmla="*/ 0 w 5448727"/>
              <a:gd name="connsiteY0" fmla="*/ 0 h 6858000"/>
              <a:gd name="connsiteX1" fmla="*/ 5448727 w 5448727"/>
              <a:gd name="connsiteY1" fmla="*/ 0 h 6858000"/>
              <a:gd name="connsiteX2" fmla="*/ 5448727 w 5448727"/>
              <a:gd name="connsiteY2" fmla="*/ 6858000 h 6858000"/>
              <a:gd name="connsiteX3" fmla="*/ 2797740 w 5448727"/>
              <a:gd name="connsiteY3" fmla="*/ 6858000 h 6858000"/>
              <a:gd name="connsiteX4" fmla="*/ 0 w 5448727"/>
              <a:gd name="connsiteY4" fmla="*/ 0 h 6858000"/>
              <a:gd name="connsiteX0" fmla="*/ 0 w 5448727"/>
              <a:gd name="connsiteY0" fmla="*/ 0 h 6858000"/>
              <a:gd name="connsiteX1" fmla="*/ 5448727 w 5448727"/>
              <a:gd name="connsiteY1" fmla="*/ 0 h 6858000"/>
              <a:gd name="connsiteX2" fmla="*/ 5448727 w 5448727"/>
              <a:gd name="connsiteY2" fmla="*/ 6858000 h 6858000"/>
              <a:gd name="connsiteX3" fmla="*/ 2494002 w 5448727"/>
              <a:gd name="connsiteY3" fmla="*/ 6858000 h 6858000"/>
              <a:gd name="connsiteX4" fmla="*/ 0 w 5448727"/>
              <a:gd name="connsiteY4" fmla="*/ 0 h 6858000"/>
              <a:gd name="connsiteX0" fmla="*/ 0 w 5127122"/>
              <a:gd name="connsiteY0" fmla="*/ 0 h 6858000"/>
              <a:gd name="connsiteX1" fmla="*/ 5127122 w 5127122"/>
              <a:gd name="connsiteY1" fmla="*/ 0 h 6858000"/>
              <a:gd name="connsiteX2" fmla="*/ 5127122 w 5127122"/>
              <a:gd name="connsiteY2" fmla="*/ 6858000 h 6858000"/>
              <a:gd name="connsiteX3" fmla="*/ 2172397 w 5127122"/>
              <a:gd name="connsiteY3" fmla="*/ 6858000 h 6858000"/>
              <a:gd name="connsiteX4" fmla="*/ 0 w 5127122"/>
              <a:gd name="connsiteY4" fmla="*/ 0 h 6858000"/>
              <a:gd name="connsiteX0" fmla="*/ 0 w 5127122"/>
              <a:gd name="connsiteY0" fmla="*/ 0 h 6858000"/>
              <a:gd name="connsiteX1" fmla="*/ 5127122 w 5127122"/>
              <a:gd name="connsiteY1" fmla="*/ 0 h 6858000"/>
              <a:gd name="connsiteX2" fmla="*/ 5127122 w 5127122"/>
              <a:gd name="connsiteY2" fmla="*/ 6858000 h 6858000"/>
              <a:gd name="connsiteX3" fmla="*/ 1975860 w 5127122"/>
              <a:gd name="connsiteY3" fmla="*/ 6858000 h 6858000"/>
              <a:gd name="connsiteX4" fmla="*/ 0 w 5127122"/>
              <a:gd name="connsiteY4" fmla="*/ 0 h 6858000"/>
              <a:gd name="connsiteX0" fmla="*/ 0 w 5127122"/>
              <a:gd name="connsiteY0" fmla="*/ 0 h 6869430"/>
              <a:gd name="connsiteX1" fmla="*/ 5127122 w 5127122"/>
              <a:gd name="connsiteY1" fmla="*/ 0 h 6869430"/>
              <a:gd name="connsiteX2" fmla="*/ 5127122 w 5127122"/>
              <a:gd name="connsiteY2" fmla="*/ 6858000 h 6869430"/>
              <a:gd name="connsiteX3" fmla="*/ 1850792 w 5127122"/>
              <a:gd name="connsiteY3" fmla="*/ 6869430 h 6869430"/>
              <a:gd name="connsiteX4" fmla="*/ 0 w 5127122"/>
              <a:gd name="connsiteY4" fmla="*/ 0 h 686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7122" h="6869430">
                <a:moveTo>
                  <a:pt x="0" y="0"/>
                </a:moveTo>
                <a:lnTo>
                  <a:pt x="5127122" y="0"/>
                </a:lnTo>
                <a:lnTo>
                  <a:pt x="5127122" y="6858000"/>
                </a:lnTo>
                <a:lnTo>
                  <a:pt x="1850792" y="6869430"/>
                </a:lnTo>
                <a:lnTo>
                  <a:pt x="0" y="0"/>
                </a:lnTo>
                <a:close/>
              </a:path>
            </a:pathLst>
          </a:custGeom>
          <a:noFill/>
          <a:ln>
            <a:noFill/>
          </a:ln>
        </p:spPr>
        <p:txBody>
          <a:bodyPr>
            <a:normAutofit/>
          </a:bodyPr>
          <a:lstStyle>
            <a:lvl1pPr algn="ctr">
              <a:defRPr sz="2400">
                <a:solidFill>
                  <a:schemeClr val="bg1">
                    <a:lumMod val="50000"/>
                  </a:schemeClr>
                </a:solidFill>
              </a:defRPr>
            </a:lvl1pPr>
          </a:lstStyle>
          <a:p>
            <a:endParaRPr lang="en-US" dirty="0"/>
          </a:p>
          <a:p>
            <a:endParaRPr lang="en-US" dirty="0"/>
          </a:p>
          <a:p>
            <a:r>
              <a:rPr lang="en-US" dirty="0"/>
              <a:t>Click here to add photo</a:t>
            </a:r>
          </a:p>
        </p:txBody>
      </p:sp>
      <p:sp>
        <p:nvSpPr>
          <p:cNvPr id="14" name="Freeform 13"/>
          <p:cNvSpPr/>
          <p:nvPr userDrawn="1"/>
        </p:nvSpPr>
        <p:spPr>
          <a:xfrm>
            <a:off x="7427023" y="4056065"/>
            <a:ext cx="1541890" cy="2817020"/>
          </a:xfrm>
          <a:custGeom>
            <a:avLst/>
            <a:gdLst>
              <a:gd name="connsiteX0" fmla="*/ 0 w 926232"/>
              <a:gd name="connsiteY0" fmla="*/ 0 h 2817020"/>
              <a:gd name="connsiteX1" fmla="*/ 388144 w 926232"/>
              <a:gd name="connsiteY1" fmla="*/ 123754 h 2817020"/>
              <a:gd name="connsiteX2" fmla="*/ 926232 w 926232"/>
              <a:gd name="connsiteY2" fmla="*/ 2817020 h 2817020"/>
              <a:gd name="connsiteX3" fmla="*/ 567372 w 926232"/>
              <a:gd name="connsiteY3" fmla="*/ 2817020 h 2817020"/>
              <a:gd name="connsiteX4" fmla="*/ 0 w 926232"/>
              <a:gd name="connsiteY4" fmla="*/ 0 h 2817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232" h="2817020">
                <a:moveTo>
                  <a:pt x="0" y="0"/>
                </a:moveTo>
                <a:lnTo>
                  <a:pt x="388144" y="123754"/>
                </a:lnTo>
                <a:lnTo>
                  <a:pt x="926232" y="2817020"/>
                </a:lnTo>
                <a:lnTo>
                  <a:pt x="567372" y="2817020"/>
                </a:lnTo>
                <a:lnTo>
                  <a:pt x="0" y="0"/>
                </a:lnTo>
                <a:close/>
              </a:path>
            </a:pathLst>
          </a:custGeom>
          <a:solidFill>
            <a:srgbClr val="A3C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3"/>
          <p:cNvSpPr>
            <a:spLocks noGrp="1"/>
          </p:cNvSpPr>
          <p:nvPr>
            <p:ph type="body" sz="quarter" idx="13" hasCustomPrompt="1"/>
          </p:nvPr>
        </p:nvSpPr>
        <p:spPr>
          <a:xfrm>
            <a:off x="765809" y="493423"/>
            <a:ext cx="5729583"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23" name="Text Placeholder 25"/>
          <p:cNvSpPr>
            <a:spLocks noGrp="1"/>
          </p:cNvSpPr>
          <p:nvPr>
            <p:ph type="body" sz="quarter" idx="14" hasCustomPrompt="1"/>
          </p:nvPr>
        </p:nvSpPr>
        <p:spPr>
          <a:xfrm>
            <a:off x="765810" y="1603098"/>
            <a:ext cx="5729583"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4" name="Straight Connector 23"/>
          <p:cNvCxnSpPr/>
          <p:nvPr userDrawn="1"/>
        </p:nvCxnSpPr>
        <p:spPr>
          <a:xfrm flipH="1">
            <a:off x="285751" y="1387396"/>
            <a:ext cx="6446125"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1640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2822028" y="477262"/>
            <a:ext cx="8689894"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2822029" y="1586937"/>
            <a:ext cx="8689894"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8" name="Straight Connector 17"/>
          <p:cNvCxnSpPr/>
          <p:nvPr userDrawn="1"/>
        </p:nvCxnSpPr>
        <p:spPr>
          <a:xfrm flipH="1">
            <a:off x="2617076" y="1371235"/>
            <a:ext cx="9268760"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
        <p:nvSpPr>
          <p:cNvPr id="8"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l="-8371" t="-29843"/>
          <a:stretch/>
        </p:blipFill>
        <p:spPr>
          <a:xfrm rot="10800000">
            <a:off x="0" y="0"/>
            <a:ext cx="3299791" cy="5090734"/>
          </a:xfrm>
          <a:prstGeom prst="rect">
            <a:avLst/>
          </a:prstGeom>
        </p:spPr>
      </p:pic>
    </p:spTree>
    <p:extLst>
      <p:ext uri="{BB962C8B-B14F-4D97-AF65-F5344CB8AC3E}">
        <p14:creationId xmlns:p14="http://schemas.microsoft.com/office/powerpoint/2010/main" val="39057685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3909059" y="550573"/>
            <a:ext cx="7721361"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3909060" y="1660248"/>
            <a:ext cx="7721361"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8" name="Straight Connector 17"/>
          <p:cNvCxnSpPr/>
          <p:nvPr userDrawn="1"/>
        </p:nvCxnSpPr>
        <p:spPr>
          <a:xfrm flipH="1">
            <a:off x="3429000" y="1444546"/>
            <a:ext cx="8575335"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sp>
        <p:nvSpPr>
          <p:cNvPr id="12" name="Picture Placeholder 3"/>
          <p:cNvSpPr>
            <a:spLocks noGrp="1"/>
          </p:cNvSpPr>
          <p:nvPr>
            <p:ph type="pic" sz="quarter" idx="18"/>
          </p:nvPr>
        </p:nvSpPr>
        <p:spPr>
          <a:xfrm flipH="1">
            <a:off x="0" y="-11430"/>
            <a:ext cx="3279963" cy="6869430"/>
          </a:xfrm>
          <a:custGeom>
            <a:avLst/>
            <a:gdLst>
              <a:gd name="connsiteX0" fmla="*/ 0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0 w 6388100"/>
              <a:gd name="connsiteY4" fmla="*/ 0 h 6858000"/>
              <a:gd name="connsiteX0" fmla="*/ 278295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278295 w 6388100"/>
              <a:gd name="connsiteY4" fmla="*/ 0 h 6858000"/>
              <a:gd name="connsiteX0" fmla="*/ 0 w 6109805"/>
              <a:gd name="connsiteY0" fmla="*/ 0 h 6858000"/>
              <a:gd name="connsiteX1" fmla="*/ 6109805 w 6109805"/>
              <a:gd name="connsiteY1" fmla="*/ 0 h 6858000"/>
              <a:gd name="connsiteX2" fmla="*/ 6109805 w 6109805"/>
              <a:gd name="connsiteY2" fmla="*/ 6858000 h 6858000"/>
              <a:gd name="connsiteX3" fmla="*/ 3458818 w 6109805"/>
              <a:gd name="connsiteY3" fmla="*/ 6858000 h 6858000"/>
              <a:gd name="connsiteX4" fmla="*/ 0 w 6109805"/>
              <a:gd name="connsiteY4" fmla="*/ 0 h 6858000"/>
              <a:gd name="connsiteX0" fmla="*/ 0 w 5663131"/>
              <a:gd name="connsiteY0" fmla="*/ 22860 h 6858000"/>
              <a:gd name="connsiteX1" fmla="*/ 5663131 w 5663131"/>
              <a:gd name="connsiteY1" fmla="*/ 0 h 6858000"/>
              <a:gd name="connsiteX2" fmla="*/ 5663131 w 5663131"/>
              <a:gd name="connsiteY2" fmla="*/ 6858000 h 6858000"/>
              <a:gd name="connsiteX3" fmla="*/ 3012144 w 5663131"/>
              <a:gd name="connsiteY3" fmla="*/ 6858000 h 6858000"/>
              <a:gd name="connsiteX4" fmla="*/ 0 w 5663131"/>
              <a:gd name="connsiteY4" fmla="*/ 22860 h 6858000"/>
              <a:gd name="connsiteX0" fmla="*/ 0 w 5448727"/>
              <a:gd name="connsiteY0" fmla="*/ 0 h 6858000"/>
              <a:gd name="connsiteX1" fmla="*/ 5448727 w 5448727"/>
              <a:gd name="connsiteY1" fmla="*/ 0 h 6858000"/>
              <a:gd name="connsiteX2" fmla="*/ 5448727 w 5448727"/>
              <a:gd name="connsiteY2" fmla="*/ 6858000 h 6858000"/>
              <a:gd name="connsiteX3" fmla="*/ 2797740 w 5448727"/>
              <a:gd name="connsiteY3" fmla="*/ 6858000 h 6858000"/>
              <a:gd name="connsiteX4" fmla="*/ 0 w 5448727"/>
              <a:gd name="connsiteY4" fmla="*/ 0 h 6858000"/>
              <a:gd name="connsiteX0" fmla="*/ 0 w 5448727"/>
              <a:gd name="connsiteY0" fmla="*/ 0 h 6858000"/>
              <a:gd name="connsiteX1" fmla="*/ 5448727 w 5448727"/>
              <a:gd name="connsiteY1" fmla="*/ 0 h 6858000"/>
              <a:gd name="connsiteX2" fmla="*/ 5448727 w 5448727"/>
              <a:gd name="connsiteY2" fmla="*/ 6858000 h 6858000"/>
              <a:gd name="connsiteX3" fmla="*/ 2494002 w 5448727"/>
              <a:gd name="connsiteY3" fmla="*/ 6858000 h 6858000"/>
              <a:gd name="connsiteX4" fmla="*/ 0 w 5448727"/>
              <a:gd name="connsiteY4" fmla="*/ 0 h 6858000"/>
              <a:gd name="connsiteX0" fmla="*/ 0 w 5127122"/>
              <a:gd name="connsiteY0" fmla="*/ 0 h 6858000"/>
              <a:gd name="connsiteX1" fmla="*/ 5127122 w 5127122"/>
              <a:gd name="connsiteY1" fmla="*/ 0 h 6858000"/>
              <a:gd name="connsiteX2" fmla="*/ 5127122 w 5127122"/>
              <a:gd name="connsiteY2" fmla="*/ 6858000 h 6858000"/>
              <a:gd name="connsiteX3" fmla="*/ 2172397 w 5127122"/>
              <a:gd name="connsiteY3" fmla="*/ 6858000 h 6858000"/>
              <a:gd name="connsiteX4" fmla="*/ 0 w 5127122"/>
              <a:gd name="connsiteY4" fmla="*/ 0 h 6858000"/>
              <a:gd name="connsiteX0" fmla="*/ 0 w 5127122"/>
              <a:gd name="connsiteY0" fmla="*/ 0 h 6858000"/>
              <a:gd name="connsiteX1" fmla="*/ 5127122 w 5127122"/>
              <a:gd name="connsiteY1" fmla="*/ 0 h 6858000"/>
              <a:gd name="connsiteX2" fmla="*/ 5127122 w 5127122"/>
              <a:gd name="connsiteY2" fmla="*/ 6858000 h 6858000"/>
              <a:gd name="connsiteX3" fmla="*/ 1975860 w 5127122"/>
              <a:gd name="connsiteY3" fmla="*/ 6858000 h 6858000"/>
              <a:gd name="connsiteX4" fmla="*/ 0 w 5127122"/>
              <a:gd name="connsiteY4" fmla="*/ 0 h 6858000"/>
              <a:gd name="connsiteX0" fmla="*/ 0 w 5127122"/>
              <a:gd name="connsiteY0" fmla="*/ 0 h 6869430"/>
              <a:gd name="connsiteX1" fmla="*/ 5127122 w 5127122"/>
              <a:gd name="connsiteY1" fmla="*/ 0 h 6869430"/>
              <a:gd name="connsiteX2" fmla="*/ 5127122 w 5127122"/>
              <a:gd name="connsiteY2" fmla="*/ 6858000 h 6869430"/>
              <a:gd name="connsiteX3" fmla="*/ 1850792 w 5127122"/>
              <a:gd name="connsiteY3" fmla="*/ 6869430 h 6869430"/>
              <a:gd name="connsiteX4" fmla="*/ 0 w 5127122"/>
              <a:gd name="connsiteY4" fmla="*/ 0 h 686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7122" h="6869430">
                <a:moveTo>
                  <a:pt x="0" y="0"/>
                </a:moveTo>
                <a:lnTo>
                  <a:pt x="5127122" y="0"/>
                </a:lnTo>
                <a:lnTo>
                  <a:pt x="5127122" y="6858000"/>
                </a:lnTo>
                <a:lnTo>
                  <a:pt x="1850792" y="6869430"/>
                </a:lnTo>
                <a:lnTo>
                  <a:pt x="0" y="0"/>
                </a:lnTo>
                <a:close/>
              </a:path>
            </a:pathLst>
          </a:custGeom>
          <a:noFill/>
          <a:ln>
            <a:noFill/>
          </a:ln>
        </p:spPr>
        <p:txBody>
          <a:bodyPr>
            <a:normAutofit/>
          </a:bodyPr>
          <a:lstStyle>
            <a:lvl1pPr algn="ctr">
              <a:defRPr sz="2400">
                <a:solidFill>
                  <a:schemeClr val="bg1">
                    <a:lumMod val="50000"/>
                  </a:schemeClr>
                </a:solidFill>
              </a:defRPr>
            </a:lvl1pPr>
          </a:lstStyle>
          <a:p>
            <a:endParaRPr lang="en-US" dirty="0"/>
          </a:p>
          <a:p>
            <a:endParaRPr lang="en-US" dirty="0"/>
          </a:p>
          <a:p>
            <a:r>
              <a:rPr lang="en-US" dirty="0"/>
              <a:t>Click here to add photo</a:t>
            </a:r>
          </a:p>
        </p:txBody>
      </p:sp>
      <p:sp>
        <p:nvSpPr>
          <p:cNvPr id="13" name="Freeform 12"/>
          <p:cNvSpPr/>
          <p:nvPr userDrawn="1"/>
        </p:nvSpPr>
        <p:spPr>
          <a:xfrm flipH="1">
            <a:off x="2024799" y="4040980"/>
            <a:ext cx="926232" cy="2817020"/>
          </a:xfrm>
          <a:custGeom>
            <a:avLst/>
            <a:gdLst>
              <a:gd name="connsiteX0" fmla="*/ 0 w 926232"/>
              <a:gd name="connsiteY0" fmla="*/ 0 h 2817020"/>
              <a:gd name="connsiteX1" fmla="*/ 388144 w 926232"/>
              <a:gd name="connsiteY1" fmla="*/ 123754 h 2817020"/>
              <a:gd name="connsiteX2" fmla="*/ 926232 w 926232"/>
              <a:gd name="connsiteY2" fmla="*/ 2817020 h 2817020"/>
              <a:gd name="connsiteX3" fmla="*/ 567372 w 926232"/>
              <a:gd name="connsiteY3" fmla="*/ 2817020 h 2817020"/>
              <a:gd name="connsiteX4" fmla="*/ 0 w 926232"/>
              <a:gd name="connsiteY4" fmla="*/ 0 h 2817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232" h="2817020">
                <a:moveTo>
                  <a:pt x="0" y="0"/>
                </a:moveTo>
                <a:lnTo>
                  <a:pt x="388144" y="123754"/>
                </a:lnTo>
                <a:lnTo>
                  <a:pt x="926232" y="2817020"/>
                </a:lnTo>
                <a:lnTo>
                  <a:pt x="567372" y="2817020"/>
                </a:lnTo>
                <a:lnTo>
                  <a:pt x="0" y="0"/>
                </a:lnTo>
                <a:close/>
              </a:path>
            </a:pathLst>
          </a:custGeom>
          <a:solidFill>
            <a:srgbClr val="A3C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99928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3 bullets slide">
    <p:spTree>
      <p:nvGrpSpPr>
        <p:cNvPr id="1" name=""/>
        <p:cNvGrpSpPr/>
        <p:nvPr/>
      </p:nvGrpSpPr>
      <p:grpSpPr>
        <a:xfrm>
          <a:off x="0" y="0"/>
          <a:ext cx="0" cy="0"/>
          <a:chOff x="0" y="0"/>
          <a:chExt cx="0" cy="0"/>
        </a:xfrm>
      </p:grpSpPr>
      <p:sp>
        <p:nvSpPr>
          <p:cNvPr id="34" name="Rectangle 33"/>
          <p:cNvSpPr/>
          <p:nvPr userDrawn="1"/>
        </p:nvSpPr>
        <p:spPr>
          <a:xfrm>
            <a:off x="0" y="1494812"/>
            <a:ext cx="12192000" cy="1302295"/>
          </a:xfrm>
          <a:prstGeom prst="rect">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0" y="2882672"/>
            <a:ext cx="12192000" cy="1302295"/>
          </a:xfrm>
          <a:prstGeom prst="rect">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a:off x="0" y="4256679"/>
            <a:ext cx="12192000" cy="1302295"/>
          </a:xfrm>
          <a:prstGeom prst="rect">
            <a:avLst/>
          </a:prstGeom>
          <a:solidFill>
            <a:srgbClr val="AB5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 Placeholder 23"/>
          <p:cNvSpPr>
            <a:spLocks noGrp="1"/>
          </p:cNvSpPr>
          <p:nvPr>
            <p:ph type="body" sz="quarter" idx="13" hasCustomPrompt="1"/>
          </p:nvPr>
        </p:nvSpPr>
        <p:spPr>
          <a:xfrm>
            <a:off x="0" y="528946"/>
            <a:ext cx="12192000"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45" name="Text Placeholder 2"/>
          <p:cNvSpPr>
            <a:spLocks noGrp="1"/>
          </p:cNvSpPr>
          <p:nvPr>
            <p:ph type="body" sz="quarter" idx="12" hasCustomPrompt="1"/>
          </p:nvPr>
        </p:nvSpPr>
        <p:spPr>
          <a:xfrm>
            <a:off x="619405" y="1494812"/>
            <a:ext cx="11005576" cy="1292995"/>
          </a:xfrm>
        </p:spPr>
        <p:txBody>
          <a:bodyPr anchor="ctr">
            <a:normAutofit/>
          </a:bodyPr>
          <a:lstStyle>
            <a:lvl1pPr marL="0" indent="0" algn="ctr">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53" name="Text Placeholder 2"/>
          <p:cNvSpPr>
            <a:spLocks noGrp="1"/>
          </p:cNvSpPr>
          <p:nvPr>
            <p:ph type="body" sz="quarter" idx="17" hasCustomPrompt="1"/>
          </p:nvPr>
        </p:nvSpPr>
        <p:spPr>
          <a:xfrm>
            <a:off x="643223" y="2873372"/>
            <a:ext cx="11005576" cy="1292995"/>
          </a:xfrm>
        </p:spPr>
        <p:txBody>
          <a:bodyPr anchor="ctr">
            <a:normAutofit/>
          </a:bodyPr>
          <a:lstStyle>
            <a:lvl1pPr marL="0" indent="0" algn="ctr">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55" name="Text Placeholder 2"/>
          <p:cNvSpPr>
            <a:spLocks noGrp="1"/>
          </p:cNvSpPr>
          <p:nvPr>
            <p:ph type="body" sz="quarter" idx="19" hasCustomPrompt="1"/>
          </p:nvPr>
        </p:nvSpPr>
        <p:spPr>
          <a:xfrm>
            <a:off x="613275" y="4271110"/>
            <a:ext cx="11005576" cy="1292995"/>
          </a:xfrm>
        </p:spPr>
        <p:txBody>
          <a:bodyPr anchor="ctr">
            <a:normAutofit/>
          </a:bodyPr>
          <a:lstStyle>
            <a:lvl1pPr marL="0" indent="0" algn="ctr">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1" name="テキスト プレースホルダー 36"/>
          <p:cNvSpPr txBox="1">
            <a:spLocks/>
          </p:cNvSpPr>
          <p:nvPr userDrawn="1"/>
        </p:nvSpPr>
        <p:spPr bwMode="auto">
          <a:xfrm>
            <a:off x="285884" y="6095999"/>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22" name="Picture 21"/>
          <p:cNvPicPr>
            <a:picLocks noChangeAspect="1"/>
          </p:cNvPicPr>
          <p:nvPr userDrawn="1"/>
        </p:nvPicPr>
        <p:blipFill rotWithShape="1">
          <a:blip r:embed="rId2" cstate="screen">
            <a:extLst>
              <a:ext uri="{28A0092B-C50C-407E-A947-70E740481C1C}">
                <a14:useLocalDpi xmlns:a14="http://schemas.microsoft.com/office/drawing/2010/main"/>
              </a:ext>
            </a:extLst>
          </a:blip>
          <a:srcRect t="-17244" r="-31306"/>
          <a:stretch/>
        </p:blipFill>
        <p:spPr>
          <a:xfrm rot="5400000" flipH="1">
            <a:off x="5463012" y="5456709"/>
            <a:ext cx="576538" cy="2252545"/>
          </a:xfrm>
          <a:prstGeom prst="rect">
            <a:avLst/>
          </a:prstGeom>
        </p:spPr>
      </p:pic>
    </p:spTree>
    <p:extLst>
      <p:ext uri="{BB962C8B-B14F-4D97-AF65-F5344CB8AC3E}">
        <p14:creationId xmlns:p14="http://schemas.microsoft.com/office/powerpoint/2010/main" val="27512039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_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5472544" y="550573"/>
            <a:ext cx="6157876"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5472545" y="1660248"/>
            <a:ext cx="6157876"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8" name="Straight Connector 17"/>
          <p:cNvCxnSpPr/>
          <p:nvPr userDrawn="1"/>
        </p:nvCxnSpPr>
        <p:spPr>
          <a:xfrm flipH="1">
            <a:off x="5070763" y="1444546"/>
            <a:ext cx="6933573"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
        <p:nvSpPr>
          <p:cNvPr id="8"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sp>
        <p:nvSpPr>
          <p:cNvPr id="12" name="Picture Placeholder 3"/>
          <p:cNvSpPr>
            <a:spLocks noGrp="1"/>
          </p:cNvSpPr>
          <p:nvPr>
            <p:ph type="pic" sz="quarter" idx="18"/>
          </p:nvPr>
        </p:nvSpPr>
        <p:spPr>
          <a:xfrm flipH="1">
            <a:off x="-1" y="-11430"/>
            <a:ext cx="5070764" cy="6869430"/>
          </a:xfrm>
          <a:custGeom>
            <a:avLst/>
            <a:gdLst>
              <a:gd name="connsiteX0" fmla="*/ 0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0 w 6388100"/>
              <a:gd name="connsiteY4" fmla="*/ 0 h 6858000"/>
              <a:gd name="connsiteX0" fmla="*/ 278295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278295 w 6388100"/>
              <a:gd name="connsiteY4" fmla="*/ 0 h 6858000"/>
              <a:gd name="connsiteX0" fmla="*/ 0 w 6109805"/>
              <a:gd name="connsiteY0" fmla="*/ 0 h 6858000"/>
              <a:gd name="connsiteX1" fmla="*/ 6109805 w 6109805"/>
              <a:gd name="connsiteY1" fmla="*/ 0 h 6858000"/>
              <a:gd name="connsiteX2" fmla="*/ 6109805 w 6109805"/>
              <a:gd name="connsiteY2" fmla="*/ 6858000 h 6858000"/>
              <a:gd name="connsiteX3" fmla="*/ 3458818 w 6109805"/>
              <a:gd name="connsiteY3" fmla="*/ 6858000 h 6858000"/>
              <a:gd name="connsiteX4" fmla="*/ 0 w 6109805"/>
              <a:gd name="connsiteY4" fmla="*/ 0 h 6858000"/>
              <a:gd name="connsiteX0" fmla="*/ 0 w 5663131"/>
              <a:gd name="connsiteY0" fmla="*/ 22860 h 6858000"/>
              <a:gd name="connsiteX1" fmla="*/ 5663131 w 5663131"/>
              <a:gd name="connsiteY1" fmla="*/ 0 h 6858000"/>
              <a:gd name="connsiteX2" fmla="*/ 5663131 w 5663131"/>
              <a:gd name="connsiteY2" fmla="*/ 6858000 h 6858000"/>
              <a:gd name="connsiteX3" fmla="*/ 3012144 w 5663131"/>
              <a:gd name="connsiteY3" fmla="*/ 6858000 h 6858000"/>
              <a:gd name="connsiteX4" fmla="*/ 0 w 5663131"/>
              <a:gd name="connsiteY4" fmla="*/ 22860 h 6858000"/>
              <a:gd name="connsiteX0" fmla="*/ 0 w 5448727"/>
              <a:gd name="connsiteY0" fmla="*/ 0 h 6858000"/>
              <a:gd name="connsiteX1" fmla="*/ 5448727 w 5448727"/>
              <a:gd name="connsiteY1" fmla="*/ 0 h 6858000"/>
              <a:gd name="connsiteX2" fmla="*/ 5448727 w 5448727"/>
              <a:gd name="connsiteY2" fmla="*/ 6858000 h 6858000"/>
              <a:gd name="connsiteX3" fmla="*/ 2797740 w 5448727"/>
              <a:gd name="connsiteY3" fmla="*/ 6858000 h 6858000"/>
              <a:gd name="connsiteX4" fmla="*/ 0 w 5448727"/>
              <a:gd name="connsiteY4" fmla="*/ 0 h 6858000"/>
              <a:gd name="connsiteX0" fmla="*/ 0 w 5448727"/>
              <a:gd name="connsiteY0" fmla="*/ 0 h 6858000"/>
              <a:gd name="connsiteX1" fmla="*/ 5448727 w 5448727"/>
              <a:gd name="connsiteY1" fmla="*/ 0 h 6858000"/>
              <a:gd name="connsiteX2" fmla="*/ 5448727 w 5448727"/>
              <a:gd name="connsiteY2" fmla="*/ 6858000 h 6858000"/>
              <a:gd name="connsiteX3" fmla="*/ 2494002 w 5448727"/>
              <a:gd name="connsiteY3" fmla="*/ 6858000 h 6858000"/>
              <a:gd name="connsiteX4" fmla="*/ 0 w 5448727"/>
              <a:gd name="connsiteY4" fmla="*/ 0 h 6858000"/>
              <a:gd name="connsiteX0" fmla="*/ 0 w 5127122"/>
              <a:gd name="connsiteY0" fmla="*/ 0 h 6858000"/>
              <a:gd name="connsiteX1" fmla="*/ 5127122 w 5127122"/>
              <a:gd name="connsiteY1" fmla="*/ 0 h 6858000"/>
              <a:gd name="connsiteX2" fmla="*/ 5127122 w 5127122"/>
              <a:gd name="connsiteY2" fmla="*/ 6858000 h 6858000"/>
              <a:gd name="connsiteX3" fmla="*/ 2172397 w 5127122"/>
              <a:gd name="connsiteY3" fmla="*/ 6858000 h 6858000"/>
              <a:gd name="connsiteX4" fmla="*/ 0 w 5127122"/>
              <a:gd name="connsiteY4" fmla="*/ 0 h 6858000"/>
              <a:gd name="connsiteX0" fmla="*/ 0 w 5127122"/>
              <a:gd name="connsiteY0" fmla="*/ 0 h 6858000"/>
              <a:gd name="connsiteX1" fmla="*/ 5127122 w 5127122"/>
              <a:gd name="connsiteY1" fmla="*/ 0 h 6858000"/>
              <a:gd name="connsiteX2" fmla="*/ 5127122 w 5127122"/>
              <a:gd name="connsiteY2" fmla="*/ 6858000 h 6858000"/>
              <a:gd name="connsiteX3" fmla="*/ 1975860 w 5127122"/>
              <a:gd name="connsiteY3" fmla="*/ 6858000 h 6858000"/>
              <a:gd name="connsiteX4" fmla="*/ 0 w 5127122"/>
              <a:gd name="connsiteY4" fmla="*/ 0 h 6858000"/>
              <a:gd name="connsiteX0" fmla="*/ 0 w 5127122"/>
              <a:gd name="connsiteY0" fmla="*/ 0 h 6869430"/>
              <a:gd name="connsiteX1" fmla="*/ 5127122 w 5127122"/>
              <a:gd name="connsiteY1" fmla="*/ 0 h 6869430"/>
              <a:gd name="connsiteX2" fmla="*/ 5127122 w 5127122"/>
              <a:gd name="connsiteY2" fmla="*/ 6858000 h 6869430"/>
              <a:gd name="connsiteX3" fmla="*/ 1850792 w 5127122"/>
              <a:gd name="connsiteY3" fmla="*/ 6869430 h 6869430"/>
              <a:gd name="connsiteX4" fmla="*/ 0 w 5127122"/>
              <a:gd name="connsiteY4" fmla="*/ 0 h 686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7122" h="6869430">
                <a:moveTo>
                  <a:pt x="0" y="0"/>
                </a:moveTo>
                <a:lnTo>
                  <a:pt x="5127122" y="0"/>
                </a:lnTo>
                <a:lnTo>
                  <a:pt x="5127122" y="6858000"/>
                </a:lnTo>
                <a:lnTo>
                  <a:pt x="1850792" y="6869430"/>
                </a:lnTo>
                <a:lnTo>
                  <a:pt x="0" y="0"/>
                </a:lnTo>
                <a:close/>
              </a:path>
            </a:pathLst>
          </a:custGeom>
          <a:noFill/>
          <a:ln>
            <a:noFill/>
          </a:ln>
        </p:spPr>
        <p:txBody>
          <a:bodyPr>
            <a:normAutofit/>
          </a:bodyPr>
          <a:lstStyle>
            <a:lvl1pPr algn="ctr">
              <a:defRPr sz="2400">
                <a:solidFill>
                  <a:schemeClr val="bg1">
                    <a:lumMod val="50000"/>
                  </a:schemeClr>
                </a:solidFill>
              </a:defRPr>
            </a:lvl1pPr>
          </a:lstStyle>
          <a:p>
            <a:endParaRPr lang="en-US" dirty="0"/>
          </a:p>
          <a:p>
            <a:endParaRPr lang="en-US" dirty="0"/>
          </a:p>
          <a:p>
            <a:r>
              <a:rPr lang="en-US" dirty="0"/>
              <a:t>Click here to add photo</a:t>
            </a:r>
          </a:p>
        </p:txBody>
      </p:sp>
      <p:sp>
        <p:nvSpPr>
          <p:cNvPr id="13" name="Freeform 12"/>
          <p:cNvSpPr/>
          <p:nvPr userDrawn="1"/>
        </p:nvSpPr>
        <p:spPr>
          <a:xfrm flipH="1">
            <a:off x="2922857" y="4059159"/>
            <a:ext cx="1431938" cy="2817020"/>
          </a:xfrm>
          <a:custGeom>
            <a:avLst/>
            <a:gdLst>
              <a:gd name="connsiteX0" fmla="*/ 0 w 926232"/>
              <a:gd name="connsiteY0" fmla="*/ 0 h 2817020"/>
              <a:gd name="connsiteX1" fmla="*/ 388144 w 926232"/>
              <a:gd name="connsiteY1" fmla="*/ 123754 h 2817020"/>
              <a:gd name="connsiteX2" fmla="*/ 926232 w 926232"/>
              <a:gd name="connsiteY2" fmla="*/ 2817020 h 2817020"/>
              <a:gd name="connsiteX3" fmla="*/ 567372 w 926232"/>
              <a:gd name="connsiteY3" fmla="*/ 2817020 h 2817020"/>
              <a:gd name="connsiteX4" fmla="*/ 0 w 926232"/>
              <a:gd name="connsiteY4" fmla="*/ 0 h 2817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232" h="2817020">
                <a:moveTo>
                  <a:pt x="0" y="0"/>
                </a:moveTo>
                <a:lnTo>
                  <a:pt x="388144" y="123754"/>
                </a:lnTo>
                <a:lnTo>
                  <a:pt x="926232" y="2817020"/>
                </a:lnTo>
                <a:lnTo>
                  <a:pt x="567372" y="2817020"/>
                </a:lnTo>
                <a:lnTo>
                  <a:pt x="0" y="0"/>
                </a:lnTo>
                <a:close/>
              </a:path>
            </a:pathLst>
          </a:custGeom>
          <a:solidFill>
            <a:srgbClr val="A3C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29810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ext with quote box on left ">
    <p:spTree>
      <p:nvGrpSpPr>
        <p:cNvPr id="1" name=""/>
        <p:cNvGrpSpPr/>
        <p:nvPr/>
      </p:nvGrpSpPr>
      <p:grpSpPr>
        <a:xfrm>
          <a:off x="0" y="0"/>
          <a:ext cx="0" cy="0"/>
          <a:chOff x="0" y="0"/>
          <a:chExt cx="0" cy="0"/>
        </a:xfrm>
      </p:grpSpPr>
      <p:grpSp>
        <p:nvGrpSpPr>
          <p:cNvPr id="2" name="Group 1"/>
          <p:cNvGrpSpPr/>
          <p:nvPr userDrawn="1"/>
        </p:nvGrpSpPr>
        <p:grpSpPr>
          <a:xfrm>
            <a:off x="-13253" y="-16075"/>
            <a:ext cx="8265713" cy="6887327"/>
            <a:chOff x="-13253" y="-16075"/>
            <a:chExt cx="6096001" cy="6887327"/>
          </a:xfrm>
        </p:grpSpPr>
        <p:sp>
          <p:nvSpPr>
            <p:cNvPr id="20" name="Rectangle 3"/>
            <p:cNvSpPr/>
            <p:nvPr userDrawn="1"/>
          </p:nvSpPr>
          <p:spPr>
            <a:xfrm flipH="1">
              <a:off x="-13253" y="-16075"/>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4"/>
            <p:cNvSpPr/>
            <p:nvPr userDrawn="1"/>
          </p:nvSpPr>
          <p:spPr>
            <a:xfrm flipH="1">
              <a:off x="3501543" y="-16075"/>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solidFill>
              <a:srgbClr val="A3C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a:off x="-289208" y="-433076"/>
            <a:ext cx="3299791" cy="5090734"/>
          </a:xfrm>
          <a:prstGeom prst="rect">
            <a:avLst/>
          </a:prstGeom>
        </p:spPr>
      </p:pic>
      <p:sp>
        <p:nvSpPr>
          <p:cNvPr id="32" name="Text Placeholder 23"/>
          <p:cNvSpPr>
            <a:spLocks noGrp="1"/>
          </p:cNvSpPr>
          <p:nvPr userDrawn="1">
            <p:ph type="body" sz="quarter" idx="14" hasCustomPrompt="1"/>
          </p:nvPr>
        </p:nvSpPr>
        <p:spPr>
          <a:xfrm>
            <a:off x="5864717" y="5503259"/>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3" name="Text Placeholder 23"/>
          <p:cNvSpPr>
            <a:spLocks noGrp="1"/>
          </p:cNvSpPr>
          <p:nvPr userDrawn="1">
            <p:ph type="body" sz="quarter" idx="15" hasCustomPrompt="1"/>
          </p:nvPr>
        </p:nvSpPr>
        <p:spPr>
          <a:xfrm>
            <a:off x="397379" y="2544123"/>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4" name="Text Placeholder 23"/>
          <p:cNvSpPr>
            <a:spLocks noGrp="1"/>
          </p:cNvSpPr>
          <p:nvPr userDrawn="1">
            <p:ph type="body" sz="quarter" idx="13" hasCustomPrompt="1"/>
          </p:nvPr>
        </p:nvSpPr>
        <p:spPr>
          <a:xfrm>
            <a:off x="410630" y="3189657"/>
            <a:ext cx="5567259"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24"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25" name="Picture 2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spTree>
    <p:extLst>
      <p:ext uri="{BB962C8B-B14F-4D97-AF65-F5344CB8AC3E}">
        <p14:creationId xmlns:p14="http://schemas.microsoft.com/office/powerpoint/2010/main" val="34171393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Plain Quote Slide - GREEN">
    <p:spTree>
      <p:nvGrpSpPr>
        <p:cNvPr id="1" name=""/>
        <p:cNvGrpSpPr/>
        <p:nvPr/>
      </p:nvGrpSpPr>
      <p:grpSpPr>
        <a:xfrm>
          <a:off x="0" y="0"/>
          <a:ext cx="0" cy="0"/>
          <a:chOff x="0" y="0"/>
          <a:chExt cx="0" cy="0"/>
        </a:xfrm>
      </p:grpSpPr>
      <p:sp>
        <p:nvSpPr>
          <p:cNvPr id="10" name="テキスト プレースホルダー 36"/>
          <p:cNvSpPr txBox="1">
            <a:spLocks/>
          </p:cNvSpPr>
          <p:nvPr userDrawn="1"/>
        </p:nvSpPr>
        <p:spPr bwMode="auto">
          <a:xfrm>
            <a:off x="285884" y="6095999"/>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t="-17244" r="-31306"/>
          <a:stretch/>
        </p:blipFill>
        <p:spPr>
          <a:xfrm rot="5400000" flipH="1">
            <a:off x="5463012" y="5456709"/>
            <a:ext cx="576538" cy="2252545"/>
          </a:xfrm>
          <a:prstGeom prst="rect">
            <a:avLst/>
          </a:prstGeom>
        </p:spPr>
      </p:pic>
      <p:sp>
        <p:nvSpPr>
          <p:cNvPr id="8" name="Text Placeholder 25"/>
          <p:cNvSpPr>
            <a:spLocks noGrp="1"/>
          </p:cNvSpPr>
          <p:nvPr>
            <p:ph type="body" sz="quarter" idx="20" hasCustomPrompt="1"/>
          </p:nvPr>
        </p:nvSpPr>
        <p:spPr>
          <a:xfrm>
            <a:off x="655036" y="1594531"/>
            <a:ext cx="10832114" cy="3872188"/>
          </a:xfrm>
        </p:spPr>
        <p:txBody>
          <a:bodyPr>
            <a:noAutofit/>
          </a:bodyPr>
          <a:lstStyle>
            <a:lvl1pPr marL="342900" indent="-342900" algn="l">
              <a:buClr>
                <a:srgbClr val="68BBAF"/>
              </a:buClr>
              <a:buFont typeface="Arial" charset="0"/>
              <a:buChar char="•"/>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3"/>
          <p:cNvSpPr>
            <a:spLocks noGrp="1"/>
          </p:cNvSpPr>
          <p:nvPr>
            <p:ph type="body" sz="quarter" idx="21" hasCustomPrompt="1"/>
          </p:nvPr>
        </p:nvSpPr>
        <p:spPr>
          <a:xfrm>
            <a:off x="655036" y="591277"/>
            <a:ext cx="10832114" cy="857158"/>
          </a:xfrm>
          <a:solidFill>
            <a:schemeClr val="bg1"/>
          </a:solidFill>
        </p:spPr>
        <p:txBody>
          <a:bodyPr anchor="t">
            <a:normAutofit/>
          </a:bodyPr>
          <a:lstStyle>
            <a:lvl1pPr marL="0" indent="0" algn="l">
              <a:buNone/>
              <a:defRPr sz="3600" i="0">
                <a:solidFill>
                  <a:srgbClr val="6D6E6C"/>
                </a:solidFill>
                <a:latin typeface="+mn-lt"/>
              </a:defRPr>
            </a:lvl1pPr>
          </a:lstStyle>
          <a:p>
            <a:pPr lvl="0"/>
            <a:r>
              <a:rPr lang="en-US" dirty="0"/>
              <a:t>TITLE</a:t>
            </a:r>
          </a:p>
        </p:txBody>
      </p:sp>
    </p:spTree>
    <p:extLst>
      <p:ext uri="{BB962C8B-B14F-4D97-AF65-F5344CB8AC3E}">
        <p14:creationId xmlns:p14="http://schemas.microsoft.com/office/powerpoint/2010/main" val="2115808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4161985" y="112488"/>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4161985" y="1343947"/>
            <a:ext cx="7407087"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8" name="Straight Connector 17"/>
          <p:cNvCxnSpPr/>
          <p:nvPr userDrawn="1"/>
        </p:nvCxnSpPr>
        <p:spPr>
          <a:xfrm flipH="1">
            <a:off x="3776071" y="1096203"/>
            <a:ext cx="8178914"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
        <p:nvSpPr>
          <p:cNvPr id="8"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b="-4010"/>
          <a:stretch/>
        </p:blipFill>
        <p:spPr>
          <a:xfrm rot="10800000">
            <a:off x="-1" y="-200682"/>
            <a:ext cx="3299791" cy="509073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with 2 colums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4161984" y="1007773"/>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24" name="Text Placeholder 25"/>
          <p:cNvSpPr>
            <a:spLocks noGrp="1"/>
          </p:cNvSpPr>
          <p:nvPr>
            <p:ph type="body" sz="quarter" idx="15" hasCustomPrompt="1"/>
          </p:nvPr>
        </p:nvSpPr>
        <p:spPr>
          <a:xfrm>
            <a:off x="4161986" y="2127058"/>
            <a:ext cx="360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p:cNvSpPr>
            <a:spLocks noGrp="1"/>
          </p:cNvSpPr>
          <p:nvPr>
            <p:ph type="body" sz="quarter" idx="16" hasCustomPrompt="1"/>
          </p:nvPr>
        </p:nvSpPr>
        <p:spPr>
          <a:xfrm>
            <a:off x="7969071" y="2107839"/>
            <a:ext cx="3600000"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b="-4010"/>
          <a:stretch/>
        </p:blipFill>
        <p:spPr>
          <a:xfrm rot="10800000">
            <a:off x="-1" y="-200682"/>
            <a:ext cx="3299791" cy="5090734"/>
          </a:xfrm>
          <a:prstGeom prst="rect">
            <a:avLst/>
          </a:prstGeom>
        </p:spPr>
      </p:pic>
      <p:sp>
        <p:nvSpPr>
          <p:cNvPr id="14"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cxnSp>
        <p:nvCxnSpPr>
          <p:cNvPr id="9" name="Straight Connector 8"/>
          <p:cNvCxnSpPr/>
          <p:nvPr userDrawn="1"/>
        </p:nvCxnSpPr>
        <p:spPr>
          <a:xfrm flipH="1">
            <a:off x="3764072" y="1901746"/>
            <a:ext cx="8178914"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with 3 colums - RIGHT">
    <p:spTree>
      <p:nvGrpSpPr>
        <p:cNvPr id="1" name=""/>
        <p:cNvGrpSpPr/>
        <p:nvPr/>
      </p:nvGrpSpPr>
      <p:grpSpPr>
        <a:xfrm>
          <a:off x="0" y="0"/>
          <a:ext cx="0" cy="0"/>
          <a:chOff x="0" y="0"/>
          <a:chExt cx="0" cy="0"/>
        </a:xfrm>
      </p:grpSpPr>
      <p:sp>
        <p:nvSpPr>
          <p:cNvPr id="14" name="Text Placeholder 23"/>
          <p:cNvSpPr>
            <a:spLocks noGrp="1"/>
          </p:cNvSpPr>
          <p:nvPr>
            <p:ph type="body" sz="quarter" idx="13" hasCustomPrompt="1"/>
          </p:nvPr>
        </p:nvSpPr>
        <p:spPr>
          <a:xfrm>
            <a:off x="4161984" y="1007773"/>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33" name="Text Placeholder 25"/>
          <p:cNvSpPr>
            <a:spLocks noGrp="1"/>
          </p:cNvSpPr>
          <p:nvPr>
            <p:ph type="body" sz="quarter" idx="15" hasCustomPrompt="1"/>
          </p:nvPr>
        </p:nvSpPr>
        <p:spPr>
          <a:xfrm>
            <a:off x="4175360" y="2128494"/>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p:cNvSpPr>
            <a:spLocks noGrp="1"/>
          </p:cNvSpPr>
          <p:nvPr>
            <p:ph type="body" sz="quarter" idx="16" hasCustomPrompt="1"/>
          </p:nvPr>
        </p:nvSpPr>
        <p:spPr>
          <a:xfrm>
            <a:off x="9228157" y="2123341"/>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5"/>
          <p:cNvSpPr>
            <a:spLocks noGrp="1"/>
          </p:cNvSpPr>
          <p:nvPr>
            <p:ph type="body" sz="quarter" idx="17" hasCustomPrompt="1"/>
          </p:nvPr>
        </p:nvSpPr>
        <p:spPr>
          <a:xfrm>
            <a:off x="6723190" y="2123341"/>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b="-4010"/>
          <a:stretch/>
        </p:blipFill>
        <p:spPr>
          <a:xfrm rot="10800000">
            <a:off x="-1" y="-200682"/>
            <a:ext cx="3299791" cy="5090734"/>
          </a:xfrm>
          <a:prstGeom prst="rect">
            <a:avLst/>
          </a:prstGeom>
        </p:spPr>
      </p:pic>
      <p:sp>
        <p:nvSpPr>
          <p:cNvPr id="16"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7" name="Picture 1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cxnSp>
        <p:nvCxnSpPr>
          <p:cNvPr id="10" name="Straight Connector 9"/>
          <p:cNvCxnSpPr/>
          <p:nvPr userDrawn="1"/>
        </p:nvCxnSpPr>
        <p:spPr>
          <a:xfrm flipH="1">
            <a:off x="3764072" y="1901746"/>
            <a:ext cx="8178914"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 with 1 colum - LEFT">
    <p:spTree>
      <p:nvGrpSpPr>
        <p:cNvPr id="1" name=""/>
        <p:cNvGrpSpPr/>
        <p:nvPr/>
      </p:nvGrpSpPr>
      <p:grpSpPr>
        <a:xfrm>
          <a:off x="0" y="0"/>
          <a:ext cx="0" cy="0"/>
          <a:chOff x="0" y="0"/>
          <a:chExt cx="0" cy="0"/>
        </a:xfrm>
      </p:grpSpPr>
      <p:sp>
        <p:nvSpPr>
          <p:cNvPr id="17" name="Text Placeholder 23"/>
          <p:cNvSpPr>
            <a:spLocks noGrp="1"/>
          </p:cNvSpPr>
          <p:nvPr>
            <p:ph type="body" sz="quarter" idx="13" hasCustomPrompt="1"/>
          </p:nvPr>
        </p:nvSpPr>
        <p:spPr>
          <a:xfrm>
            <a:off x="876300" y="1007537"/>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5" name="Text Placeholder 25"/>
          <p:cNvSpPr>
            <a:spLocks noGrp="1"/>
          </p:cNvSpPr>
          <p:nvPr>
            <p:ph type="body" sz="quarter" idx="14" hasCustomPrompt="1"/>
          </p:nvPr>
        </p:nvSpPr>
        <p:spPr>
          <a:xfrm>
            <a:off x="876301" y="2117212"/>
            <a:ext cx="7407087"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9" name="Straight Connector 18"/>
          <p:cNvCxnSpPr/>
          <p:nvPr userDrawn="1"/>
        </p:nvCxnSpPr>
        <p:spPr>
          <a:xfrm flipH="1">
            <a:off x="478388" y="1901510"/>
            <a:ext cx="8178914"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b="-4010"/>
          <a:stretch/>
        </p:blipFill>
        <p:spPr>
          <a:xfrm rot="10800000" flipH="1">
            <a:off x="8892209" y="-187430"/>
            <a:ext cx="3299791" cy="5090734"/>
          </a:xfrm>
          <a:prstGeom prst="rect">
            <a:avLst/>
          </a:prstGeom>
        </p:spPr>
      </p:pic>
      <p:sp>
        <p:nvSpPr>
          <p:cNvPr id="9"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nly with 2 colums - LEF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876300" y="1007537"/>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21" name="Text Placeholder 25"/>
          <p:cNvSpPr>
            <a:spLocks noGrp="1"/>
          </p:cNvSpPr>
          <p:nvPr>
            <p:ph type="body" sz="quarter" idx="14" hasCustomPrompt="1"/>
          </p:nvPr>
        </p:nvSpPr>
        <p:spPr>
          <a:xfrm>
            <a:off x="876302" y="2117211"/>
            <a:ext cx="360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9" name="Text Placeholder 25"/>
          <p:cNvSpPr>
            <a:spLocks noGrp="1"/>
          </p:cNvSpPr>
          <p:nvPr>
            <p:ph type="body" sz="quarter" idx="15" hasCustomPrompt="1"/>
          </p:nvPr>
        </p:nvSpPr>
        <p:spPr>
          <a:xfrm>
            <a:off x="4683387" y="2139557"/>
            <a:ext cx="3600000"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3" name="Straight Connector 12"/>
          <p:cNvCxnSpPr/>
          <p:nvPr userDrawn="1"/>
        </p:nvCxnSpPr>
        <p:spPr>
          <a:xfrm flipH="1">
            <a:off x="478388" y="1901510"/>
            <a:ext cx="8178914"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
        <p:nvSpPr>
          <p:cNvPr id="14"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pic>
        <p:nvPicPr>
          <p:cNvPr id="17" name="Picture 16"/>
          <p:cNvPicPr>
            <a:picLocks noChangeAspect="1"/>
          </p:cNvPicPr>
          <p:nvPr userDrawn="1"/>
        </p:nvPicPr>
        <p:blipFill rotWithShape="1">
          <a:blip r:embed="rId3" cstate="screen">
            <a:extLst>
              <a:ext uri="{28A0092B-C50C-407E-A947-70E740481C1C}">
                <a14:useLocalDpi xmlns:a14="http://schemas.microsoft.com/office/drawing/2010/main"/>
              </a:ext>
            </a:extLst>
          </a:blip>
          <a:srcRect b="-4010"/>
          <a:stretch/>
        </p:blipFill>
        <p:spPr>
          <a:xfrm rot="10800000" flipH="1">
            <a:off x="8892209" y="-187430"/>
            <a:ext cx="3299791" cy="509073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87680-F485-A944-B74B-98B26E054E49}" type="datetimeFigureOut">
              <a:rPr lang="en-US" smtClean="0"/>
              <a:t>10/12/2020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04C27-DD68-9D4F-8D80-21602C2A289B}"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42" r:id="rId3"/>
    <p:sldLayoutId id="2147483700" r:id="rId4"/>
    <p:sldLayoutId id="2147483767" r:id="rId5"/>
    <p:sldLayoutId id="2147483743" r:id="rId6"/>
    <p:sldLayoutId id="2147483710" r:id="rId7"/>
    <p:sldLayoutId id="2147483745" r:id="rId8"/>
    <p:sldLayoutId id="2147483707" r:id="rId9"/>
    <p:sldLayoutId id="2147483744" r:id="rId10"/>
    <p:sldLayoutId id="2147483698" r:id="rId11"/>
    <p:sldLayoutId id="2147483708" r:id="rId12"/>
    <p:sldLayoutId id="2147483717" r:id="rId13"/>
    <p:sldLayoutId id="2147483771" r:id="rId14"/>
    <p:sldLayoutId id="2147483774" r:id="rId15"/>
    <p:sldLayoutId id="2147483775" r:id="rId16"/>
    <p:sldLayoutId id="2147483773" r:id="rId17"/>
    <p:sldLayoutId id="2147483772" r:id="rId18"/>
    <p:sldLayoutId id="2147483718" r:id="rId19"/>
    <p:sldLayoutId id="2147483723" r:id="rId20"/>
    <p:sldLayoutId id="2147483787" r:id="rId21"/>
    <p:sldLayoutId id="2147483790" r:id="rId22"/>
    <p:sldLayoutId id="2147483789" r:id="rId23"/>
    <p:sldLayoutId id="2147483737" r:id="rId24"/>
    <p:sldLayoutId id="2147483699" r:id="rId25"/>
    <p:sldLayoutId id="2147483705" r:id="rId26"/>
    <p:sldLayoutId id="2147483776" r:id="rId27"/>
    <p:sldLayoutId id="2147483777" r:id="rId28"/>
    <p:sldLayoutId id="2147483738" r:id="rId29"/>
    <p:sldLayoutId id="2147483740" r:id="rId30"/>
    <p:sldLayoutId id="2147483741" r:id="rId31"/>
    <p:sldLayoutId id="2147483746" r:id="rId32"/>
    <p:sldLayoutId id="2147483734" r:id="rId33"/>
    <p:sldLayoutId id="2147483748" r:id="rId34"/>
    <p:sldLayoutId id="2147483770" r:id="rId35"/>
    <p:sldLayoutId id="2147483749" r:id="rId36"/>
    <p:sldLayoutId id="2147483750" r:id="rId37"/>
    <p:sldLayoutId id="2147483751" r:id="rId38"/>
    <p:sldLayoutId id="2147483752" r:id="rId39"/>
    <p:sldLayoutId id="2147483687" r:id="rId40"/>
    <p:sldLayoutId id="2147483726" r:id="rId41"/>
    <p:sldLayoutId id="2147483778" r:id="rId42"/>
    <p:sldLayoutId id="2147483779" r:id="rId43"/>
    <p:sldLayoutId id="2147483780" r:id="rId44"/>
    <p:sldLayoutId id="2147483782" r:id="rId45"/>
    <p:sldLayoutId id="2147483785" r:id="rId46"/>
    <p:sldLayoutId id="2147483791" r:id="rId47"/>
    <p:sldLayoutId id="2147483792" r:id="rId48"/>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Layout" Target="../slideLayouts/slideLayout41.xml"/><Relationship Id="rId5" Type="http://schemas.openxmlformats.org/officeDocument/2006/relationships/image" Target="../media/image20.png"/><Relationship Id="rId4" Type="http://schemas.openxmlformats.org/officeDocument/2006/relationships/image" Target="../media/image26.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42.xml"/><Relationship Id="rId4" Type="http://schemas.openxmlformats.org/officeDocument/2006/relationships/image" Target="../media/image35.svg"/></Relationships>
</file>

<file path=ppt/slides/_rels/slide1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www.youtube.com/channel/UCYKqaxa7hqCkVrmfXK-PiKA" TargetMode="External"/><Relationship Id="rId1" Type="http://schemas.openxmlformats.org/officeDocument/2006/relationships/slideLayout" Target="../slideLayouts/slideLayout44.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8.xml"/><Relationship Id="rId5" Type="http://schemas.openxmlformats.org/officeDocument/2006/relationships/image" Target="../media/image46.jpeg"/><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hyperlink" Target="https://www.teacherspayteachers.com/Product/Kids-in-Action-Citizenship-and-Service-Clip-Art-22-PNGs-705252" TargetMode="External"/><Relationship Id="rId2" Type="http://schemas.openxmlformats.org/officeDocument/2006/relationships/image" Target="../media/image47.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hyperlink" Target="https://www.shopkeep.com/blog/10-ways-small-businesses-benefit-the-local-community#step-1" TargetMode="External"/><Relationship Id="rId2" Type="http://schemas.openxmlformats.org/officeDocument/2006/relationships/image" Target="../media/image48.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8.xml"/><Relationship Id="rId4" Type="http://schemas.openxmlformats.org/officeDocument/2006/relationships/image" Target="../media/image51.jpeg"/></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8.xml"/><Relationship Id="rId4" Type="http://schemas.openxmlformats.org/officeDocument/2006/relationships/image" Target="../media/image54.jpg"/></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8.xml"/><Relationship Id="rId4" Type="http://schemas.openxmlformats.org/officeDocument/2006/relationships/image" Target="../media/image57.jpeg"/></Relationships>
</file>

<file path=ppt/slides/_rels/slide23.xml.rels><?xml version="1.0" encoding="UTF-8" standalone="yes"?>
<Relationships xmlns="http://schemas.openxmlformats.org/package/2006/relationships"><Relationship Id="rId3" Type="http://schemas.openxmlformats.org/officeDocument/2006/relationships/hyperlink" Target="https://www.sciencedirect.com/science/article/pii/S1822801115000077" TargetMode="External"/><Relationship Id="rId2" Type="http://schemas.openxmlformats.org/officeDocument/2006/relationships/hyperlink" Target="https://www.epa.ie/livegreen/myhomemycommunity/" TargetMode="External"/><Relationship Id="rId1" Type="http://schemas.openxmlformats.org/officeDocument/2006/relationships/slideLayout" Target="../slideLayouts/slideLayout28.xml"/><Relationship Id="rId5" Type="http://schemas.openxmlformats.org/officeDocument/2006/relationships/image" Target="../media/image59.jpeg"/><Relationship Id="rId4" Type="http://schemas.openxmlformats.org/officeDocument/2006/relationships/image" Target="../media/image58.jpeg"/></Relationships>
</file>

<file path=ppt/slides/_rels/slide2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hyperlink" Target="http://www.mayo-ireland.ie/en/towns-villages/ballyhaunis/ballyhaunis-gallery.html" TargetMode="External"/><Relationship Id="rId7" Type="http://schemas.openxmlformats.org/officeDocument/2006/relationships/image" Target="../media/image34.png"/><Relationship Id="rId2" Type="http://schemas.openxmlformats.org/officeDocument/2006/relationships/image" Target="../media/image64.jpeg"/><Relationship Id="rId1" Type="http://schemas.openxmlformats.org/officeDocument/2006/relationships/slideLayout" Target="../slideLayouts/slideLayout44.xml"/><Relationship Id="rId6" Type="http://schemas.openxmlformats.org/officeDocument/2006/relationships/hyperlink" Target="https://www.youtube.com/watch?time_continue=67&amp;v=ex78dBceVV8&amp;feature=emb_logo" TargetMode="External"/><Relationship Id="rId5" Type="http://schemas.openxmlformats.org/officeDocument/2006/relationships/hyperlink" Target="https://assets.gov.ie/77341/120d8cda-a60e-41e6-a2c6-d6b2b4159d0b.pdf" TargetMode="External"/><Relationship Id="rId4" Type="http://schemas.openxmlformats.org/officeDocument/2006/relationships/hyperlink" Target="https://www.arcgis.com/apps/Cascade/index.html?appid=07af1748877c40e6b5dfd3761b903275"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growremote.ie/" TargetMode="External"/><Relationship Id="rId3" Type="http://schemas.openxmlformats.org/officeDocument/2006/relationships/hyperlink" Target="https://www.coworker.com/ireland/arranmore-island/modam" TargetMode="External"/><Relationship Id="rId7" Type="http://schemas.openxmlformats.org/officeDocument/2006/relationships/hyperlink" Target="https://www.three.ie/" TargetMode="External"/><Relationship Id="rId2" Type="http://schemas.openxmlformats.org/officeDocument/2006/relationships/image" Target="../media/image66.jpeg"/><Relationship Id="rId1" Type="http://schemas.openxmlformats.org/officeDocument/2006/relationships/slideLayout" Target="../slideLayouts/slideLayout44.xml"/><Relationship Id="rId6" Type="http://schemas.openxmlformats.org/officeDocument/2006/relationships/hyperlink" Target="https://drcd.gov.ie/" TargetMode="External"/><Relationship Id="rId5" Type="http://schemas.openxmlformats.org/officeDocument/2006/relationships/hyperlink" Target="http://www.donegalcoco.ie/" TargetMode="External"/><Relationship Id="rId10" Type="http://schemas.openxmlformats.org/officeDocument/2006/relationships/image" Target="../media/image65.svg"/><Relationship Id="rId4" Type="http://schemas.openxmlformats.org/officeDocument/2006/relationships/hyperlink" Target="https://modam.work/" TargetMode="External"/><Relationship Id="rId9"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Layout" Target="../slideLayouts/slideLayout48.xml"/><Relationship Id="rId1" Type="http://schemas.openxmlformats.org/officeDocument/2006/relationships/video" Target="https://www.youtube.com/embed/S0D6U4Zd8Z0?feature=oembed" TargetMode="External"/><Relationship Id="rId5" Type="http://schemas.openxmlformats.org/officeDocument/2006/relationships/image" Target="../media/image65.sv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hyperlink" Target="https://www.irishtimes.com/business/agribusiness-and-food/shed-distillery-in-leitrim-to-open-3m-visitor-centre-next-month-1.4328535" TargetMode="External"/><Relationship Id="rId2" Type="http://schemas.openxmlformats.org/officeDocument/2006/relationships/hyperlink" Target="http://thefoodhub.com/" TargetMode="External"/><Relationship Id="rId1" Type="http://schemas.openxmlformats.org/officeDocument/2006/relationships/slideLayout" Target="../slideLayouts/slideLayout44.xml"/><Relationship Id="rId6" Type="http://schemas.openxmlformats.org/officeDocument/2006/relationships/image" Target="../media/image65.svg"/><Relationship Id="rId5" Type="http://schemas.openxmlformats.org/officeDocument/2006/relationships/image" Target="../media/image34.png"/><Relationship Id="rId4" Type="http://schemas.openxmlformats.org/officeDocument/2006/relationships/image" Target="../media/image69.jpeg"/></Relationships>
</file>

<file path=ppt/slides/_rels/slide3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48.xml"/><Relationship Id="rId1" Type="http://schemas.openxmlformats.org/officeDocument/2006/relationships/video" Target="https://www.youtube.com/embed/wUdYQmQ8APg?feature=oembed" TargetMode="External"/><Relationship Id="rId5" Type="http://schemas.openxmlformats.org/officeDocument/2006/relationships/image" Target="../media/image65.sv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hyperlink" Target="https://westcorktimes.com/ludgate-hub-celebrates-a-successful-first-year-of-operation-and-welcomes-new-company-xsellco-to-west-cork/" TargetMode="External"/><Relationship Id="rId2" Type="http://schemas.openxmlformats.org/officeDocument/2006/relationships/image" Target="../media/image71.jpeg"/><Relationship Id="rId1" Type="http://schemas.openxmlformats.org/officeDocument/2006/relationships/slideLayout" Target="../slideLayouts/slideLayout44.xml"/><Relationship Id="rId6" Type="http://schemas.openxmlformats.org/officeDocument/2006/relationships/image" Target="../media/image65.svg"/><Relationship Id="rId5" Type="http://schemas.openxmlformats.org/officeDocument/2006/relationships/image" Target="../media/image34.png"/><Relationship Id="rId4" Type="http://schemas.openxmlformats.org/officeDocument/2006/relationships/hyperlink" Target="https://www.ludgate.ie/"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hyperlink" Target="http://www.thevillage.ie/" TargetMode="External"/><Relationship Id="rId1" Type="http://schemas.openxmlformats.org/officeDocument/2006/relationships/slideLayout" Target="../slideLayouts/slideLayout44.xml"/><Relationship Id="rId6" Type="http://schemas.openxmlformats.org/officeDocument/2006/relationships/image" Target="../media/image65.svg"/><Relationship Id="rId5" Type="http://schemas.openxmlformats.org/officeDocument/2006/relationships/image" Target="../media/image34.png"/><Relationship Id="rId4" Type="http://schemas.openxmlformats.org/officeDocument/2006/relationships/hyperlink" Target="https://greennews.ie/events/accelerating-the-local-energy-transition-an-event-for-energy-and-community-pioneer/"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slideLayout" Target="../slideLayouts/slideLayout41.xml"/><Relationship Id="rId1" Type="http://schemas.openxmlformats.org/officeDocument/2006/relationships/video" Target="https://www.youtube.com/embed/_lZ4L7P9Z4Q?feature=oembed"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commons.wikimedia.org/wiki/File:Farm_fence_in_Watlington.jpg" TargetMode="External"/><Relationship Id="rId2" Type="http://schemas.openxmlformats.org/officeDocument/2006/relationships/image" Target="../media/image75.jpe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hyperlink" Target="https://sagitaurus.com/graduan-baru-manja.html" TargetMode="External"/><Relationship Id="rId2" Type="http://schemas.openxmlformats.org/officeDocument/2006/relationships/image" Target="../media/image76.jpe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hyperlink" Target="https://www.newscientist.com/article/mg23030680-700-the-truth-about-migration-how-it-will-reshape-our-world/" TargetMode="External"/><Relationship Id="rId2" Type="http://schemas.openxmlformats.org/officeDocument/2006/relationships/image" Target="../media/image77.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hyperlink" Target="https://mronline.org/2020/03/19/mike-davis-on-covid-19-the-monster-is-finally-at-the-door/" TargetMode="External"/><Relationship Id="rId2" Type="http://schemas.openxmlformats.org/officeDocument/2006/relationships/image" Target="../media/image28.png"/><Relationship Id="rId1" Type="http://schemas.openxmlformats.org/officeDocument/2006/relationships/slideLayout" Target="../slideLayouts/slideLayout42.xml"/></Relationships>
</file>

<file path=ppt/slides/_rels/slide40.xml.rels><?xml version="1.0" encoding="UTF-8" standalone="yes"?>
<Relationships xmlns="http://schemas.openxmlformats.org/package/2006/relationships"><Relationship Id="rId3" Type="http://schemas.openxmlformats.org/officeDocument/2006/relationships/hyperlink" Target="https://www.bbc.co.uk/bitesize/guides/z83fxsg/revision/1" TargetMode="External"/><Relationship Id="rId2" Type="http://schemas.openxmlformats.org/officeDocument/2006/relationships/image" Target="../media/image78.png"/><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hyperlink" Target="https://www.cutimes.com/2019/03/18/a-recession-is-coming-and-maybe-a-bear-market/" TargetMode="External"/><Relationship Id="rId2" Type="http://schemas.openxmlformats.org/officeDocument/2006/relationships/image" Target="../media/image79.jpeg"/><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3" Type="http://schemas.openxmlformats.org/officeDocument/2006/relationships/hyperlink" Target="https://www.flickr.com/photos/mysticwales/2372892853/" TargetMode="External"/><Relationship Id="rId2" Type="http://schemas.openxmlformats.org/officeDocument/2006/relationships/image" Target="../media/image80.jpeg"/><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hyperlink" Target="https://www.bbc.co.uk/news/uk-41141647" TargetMode="External"/><Relationship Id="rId2" Type="http://schemas.openxmlformats.org/officeDocument/2006/relationships/image" Target="../media/image81.jpeg"/><Relationship Id="rId1" Type="http://schemas.openxmlformats.org/officeDocument/2006/relationships/slideLayout" Target="../slideLayouts/slideLayout46.xml"/><Relationship Id="rId5" Type="http://schemas.openxmlformats.org/officeDocument/2006/relationships/image" Target="../media/image65.svg"/><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3" Type="http://schemas.openxmlformats.org/officeDocument/2006/relationships/hyperlink" Target="http://theconversation.com/the-uk-has-its-economic-focus-all-wrong-why-investment-led-growth-is-needed-75757" TargetMode="External"/><Relationship Id="rId2" Type="http://schemas.openxmlformats.org/officeDocument/2006/relationships/image" Target="../media/image84.jpeg"/><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42.xml"/></Relationships>
</file>

<file path=ppt/slides/_rels/slide49.xml.rels><?xml version="1.0" encoding="UTF-8" standalone="yes"?>
<Relationships xmlns="http://schemas.openxmlformats.org/package/2006/relationships"><Relationship Id="rId3" Type="http://schemas.openxmlformats.org/officeDocument/2006/relationships/hyperlink" Target="https://www.elon.edu/u/service-learning/wp-content/uploads/sites/519/2018/07/Assets-Based-Community-Development.pdf" TargetMode="External"/><Relationship Id="rId2" Type="http://schemas.openxmlformats.org/officeDocument/2006/relationships/image" Target="../media/image88.png"/><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hyperlink" Target="http://mennoknight.wordpress.com/2014/09/25/an-open-letter-to-every-celebrity-christian" TargetMode="External"/><Relationship Id="rId7" Type="http://schemas.openxmlformats.org/officeDocument/2006/relationships/hyperlink" Target="http://ceelo.org/plc-formative-assessment-1/" TargetMode="External"/><Relationship Id="rId2" Type="http://schemas.openxmlformats.org/officeDocument/2006/relationships/image" Target="../media/image29.jpeg"/><Relationship Id="rId1" Type="http://schemas.openxmlformats.org/officeDocument/2006/relationships/slideLayout" Target="../slideLayouts/slideLayout24.xml"/><Relationship Id="rId6" Type="http://schemas.openxmlformats.org/officeDocument/2006/relationships/image" Target="../media/image31.jpeg"/><Relationship Id="rId5" Type="http://schemas.openxmlformats.org/officeDocument/2006/relationships/hyperlink" Target="https://creativecommons.org/licenses/by-nc-nd/3.0/" TargetMode="External"/><Relationship Id="rId4" Type="http://schemas.openxmlformats.org/officeDocument/2006/relationships/image" Target="../media/image30.png"/></Relationships>
</file>

<file path=ppt/slides/_rels/slide50.xml.rels><?xml version="1.0" encoding="UTF-8" standalone="yes"?>
<Relationships xmlns="http://schemas.openxmlformats.org/package/2006/relationships"><Relationship Id="rId3" Type="http://schemas.openxmlformats.org/officeDocument/2006/relationships/hyperlink" Target="http://www.regenwales.org/upload/pdf/071613043205Skills%20Report.pdf" TargetMode="External"/><Relationship Id="rId2" Type="http://schemas.openxmlformats.org/officeDocument/2006/relationships/image" Target="../media/image89.jpeg"/><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3" Type="http://schemas.openxmlformats.org/officeDocument/2006/relationships/hyperlink" Target="http://www.regenwales.org/upload/pdf/071613043205Skills%20Report.pdf" TargetMode="External"/><Relationship Id="rId2" Type="http://schemas.openxmlformats.org/officeDocument/2006/relationships/image" Target="../media/image89.jpeg"/><Relationship Id="rId1" Type="http://schemas.openxmlformats.org/officeDocument/2006/relationships/slideLayout" Target="../slideLayouts/slideLayout44.xml"/></Relationships>
</file>

<file path=ppt/slides/_rels/slide52.xml.rels><?xml version="1.0" encoding="UTF-8" standalone="yes"?>
<Relationships xmlns="http://schemas.openxmlformats.org/package/2006/relationships"><Relationship Id="rId3" Type="http://schemas.openxmlformats.org/officeDocument/2006/relationships/hyperlink" Target="http://www.exchangeinishowen.ie/our-story.html" TargetMode="External"/><Relationship Id="rId2" Type="http://schemas.openxmlformats.org/officeDocument/2006/relationships/image" Target="../media/image90.jpeg"/><Relationship Id="rId1" Type="http://schemas.openxmlformats.org/officeDocument/2006/relationships/slideLayout" Target="../slideLayouts/slideLayout44.xml"/><Relationship Id="rId6" Type="http://schemas.openxmlformats.org/officeDocument/2006/relationships/image" Target="../media/image65.svg"/><Relationship Id="rId5" Type="http://schemas.openxmlformats.org/officeDocument/2006/relationships/image" Target="../media/image34.png"/><Relationship Id="rId4" Type="http://schemas.openxmlformats.org/officeDocument/2006/relationships/hyperlink" Target="http://www.linkedin.com/pulse/better-together-story-exchange-part-two-ruth-garvey-williams"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44.xml"/></Relationships>
</file>

<file path=ppt/slides/_rels/slide55.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svg"/><Relationship Id="rId7" Type="http://schemas.openxmlformats.org/officeDocument/2006/relationships/image" Target="../media/image97.svg"/><Relationship Id="rId2" Type="http://schemas.openxmlformats.org/officeDocument/2006/relationships/image" Target="../media/image92.png"/><Relationship Id="rId1" Type="http://schemas.openxmlformats.org/officeDocument/2006/relationships/slideLayout" Target="../slideLayouts/slideLayout33.xml"/><Relationship Id="rId6" Type="http://schemas.openxmlformats.org/officeDocument/2006/relationships/image" Target="../media/image96.png"/><Relationship Id="rId5" Type="http://schemas.openxmlformats.org/officeDocument/2006/relationships/image" Target="../media/image95.svg"/><Relationship Id="rId4" Type="http://schemas.openxmlformats.org/officeDocument/2006/relationships/image" Target="../media/image94.png"/><Relationship Id="rId9" Type="http://schemas.openxmlformats.org/officeDocument/2006/relationships/image" Target="../media/image99.svg"/></Relationships>
</file>

<file path=ppt/slides/_rels/slide56.xml.rels><?xml version="1.0" encoding="UTF-8" standalone="yes"?>
<Relationships xmlns="http://schemas.openxmlformats.org/package/2006/relationships"><Relationship Id="rId2" Type="http://schemas.openxmlformats.org/officeDocument/2006/relationships/hyperlink" Target="http://www.ricbret.com/" TargetMode="External"/><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2" Type="http://schemas.openxmlformats.org/officeDocument/2006/relationships/hyperlink" Target="http://www.ricbret.com/" TargetMode="External"/><Relationship Id="rId1" Type="http://schemas.openxmlformats.org/officeDocument/2006/relationships/slideLayout" Target="../slideLayouts/slideLayout41.xml"/></Relationships>
</file>

<file path=ppt/slides/_rels/slide58.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slideLayout" Target="../slideLayouts/slideLayout41.xml"/><Relationship Id="rId1" Type="http://schemas.openxmlformats.org/officeDocument/2006/relationships/video" Target="https://www.youtube.com/embed/vuC0x_Dg7_M?feature=oembed"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0.xml.rels><?xml version="1.0" encoding="UTF-8" standalone="yes"?>
<Relationships xmlns="http://schemas.openxmlformats.org/package/2006/relationships"><Relationship Id="rId3" Type="http://schemas.openxmlformats.org/officeDocument/2006/relationships/hyperlink" Target="https://vivial.net/blog/identify-your-target-market/" TargetMode="External"/><Relationship Id="rId2" Type="http://schemas.openxmlformats.org/officeDocument/2006/relationships/image" Target="../media/image101.png"/><Relationship Id="rId1" Type="http://schemas.openxmlformats.org/officeDocument/2006/relationships/slideLayout" Target="../slideLayouts/slideLayout29.xml"/><Relationship Id="rId4" Type="http://schemas.openxmlformats.org/officeDocument/2006/relationships/hyperlink" Target="https://www.unfpa.org/press/sustainable-development-and-population-dynamics-placing-people-centre"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www.boyletoday.com/scattered-hotel-feasibility-study-sought/" TargetMode="External"/><Relationship Id="rId2" Type="http://schemas.openxmlformats.org/officeDocument/2006/relationships/image" Target="../media/image102.jpg"/><Relationship Id="rId1" Type="http://schemas.openxmlformats.org/officeDocument/2006/relationships/slideLayout" Target="../slideLayouts/slideLayout44.xml"/><Relationship Id="rId5" Type="http://schemas.openxmlformats.org/officeDocument/2006/relationships/image" Target="../media/image65.svg"/><Relationship Id="rId4" Type="http://schemas.openxmlformats.org/officeDocument/2006/relationships/image" Target="../media/image34.png"/></Relationships>
</file>

<file path=ppt/slides/_rels/slide63.xml.rels><?xml version="1.0" encoding="UTF-8" standalone="yes"?>
<Relationships xmlns="http://schemas.openxmlformats.org/package/2006/relationships"><Relationship Id="rId3" Type="http://schemas.openxmlformats.org/officeDocument/2006/relationships/hyperlink" Target="http://www.boyletoday.com/scattered-hotel-feasibility-study-sought/" TargetMode="External"/><Relationship Id="rId2" Type="http://schemas.openxmlformats.org/officeDocument/2006/relationships/image" Target="../media/image102.jpg"/><Relationship Id="rId1" Type="http://schemas.openxmlformats.org/officeDocument/2006/relationships/slideLayout" Target="../slideLayouts/slideLayout44.xml"/><Relationship Id="rId5" Type="http://schemas.openxmlformats.org/officeDocument/2006/relationships/image" Target="../media/image65.svg"/><Relationship Id="rId4" Type="http://schemas.openxmlformats.org/officeDocument/2006/relationships/image" Target="../media/image34.png"/></Relationships>
</file>

<file path=ppt/slides/_rels/slide64.xml.rels><?xml version="1.0" encoding="UTF-8" standalone="yes"?>
<Relationships xmlns="http://schemas.openxmlformats.org/package/2006/relationships"><Relationship Id="rId3" Type="http://schemas.openxmlformats.org/officeDocument/2006/relationships/image" Target="../media/image102.jpg"/><Relationship Id="rId7" Type="http://schemas.openxmlformats.org/officeDocument/2006/relationships/image" Target="../media/image103.jpeg"/><Relationship Id="rId2" Type="http://schemas.openxmlformats.org/officeDocument/2006/relationships/slideLayout" Target="../slideLayouts/slideLayout44.xml"/><Relationship Id="rId1" Type="http://schemas.openxmlformats.org/officeDocument/2006/relationships/video" Target="https://www.youtube.com/embed/AKmHLRRTrE0?feature=oembed" TargetMode="External"/><Relationship Id="rId6" Type="http://schemas.openxmlformats.org/officeDocument/2006/relationships/image" Target="../media/image65.svg"/><Relationship Id="rId5" Type="http://schemas.openxmlformats.org/officeDocument/2006/relationships/image" Target="../media/image34.png"/><Relationship Id="rId4" Type="http://schemas.openxmlformats.org/officeDocument/2006/relationships/hyperlink" Target="http://www.boyletoday.com/scattered-hotel-feasibility-study-sought/"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8" Type="http://schemas.openxmlformats.org/officeDocument/2006/relationships/image" Target="../media/image106.svg"/><Relationship Id="rId3" Type="http://schemas.openxmlformats.org/officeDocument/2006/relationships/diagramLayout" Target="../diagrams/layout1.xml"/><Relationship Id="rId7" Type="http://schemas.openxmlformats.org/officeDocument/2006/relationships/image" Target="../media/image105.png"/><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1.xml"/></Relationships>
</file>

<file path=ppt/slides/_rels/slide68.xml.rels><?xml version="1.0" encoding="UTF-8" standalone="yes"?>
<Relationships xmlns="http://schemas.openxmlformats.org/package/2006/relationships"><Relationship Id="rId3" Type="http://schemas.openxmlformats.org/officeDocument/2006/relationships/hyperlink" Target="https://www.ruralhealthinfo.org/toolkits/rural-toolkit/1/asset-identification" TargetMode="External"/><Relationship Id="rId2" Type="http://schemas.openxmlformats.org/officeDocument/2006/relationships/image" Target="../media/image107.png"/><Relationship Id="rId1" Type="http://schemas.openxmlformats.org/officeDocument/2006/relationships/slideLayout" Target="../slideLayouts/slideLayout41.xml"/></Relationships>
</file>

<file path=ppt/slides/_rels/slide69.xml.rels><?xml version="1.0" encoding="UTF-8" standalone="yes"?>
<Relationships xmlns="http://schemas.openxmlformats.org/package/2006/relationships"><Relationship Id="rId2" Type="http://schemas.openxmlformats.org/officeDocument/2006/relationships/hyperlink" Target="http://www.ricbret.com/" TargetMode="Externa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hyperlink" Target="http://blogs.rochester.edu/thegreendandelion/2012/05/live-green-literally/" TargetMode="External"/><Relationship Id="rId2" Type="http://schemas.openxmlformats.org/officeDocument/2006/relationships/image" Target="../media/image32.jpeg"/><Relationship Id="rId1" Type="http://schemas.openxmlformats.org/officeDocument/2006/relationships/slideLayout" Target="../slideLayouts/slideLayout4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hyperlink" Target="https://www.townteammovement.com/wp-content/uploads/2020/08/Town-Team-Charter-Final.pdf" TargetMode="External"/><Relationship Id="rId1" Type="http://schemas.openxmlformats.org/officeDocument/2006/relationships/slideLayout" Target="../slideLayouts/slideLayout36.xml"/></Relationships>
</file>

<file path=ppt/slides/_rels/slide74.xml.rels><?xml version="1.0" encoding="UTF-8" standalone="yes"?>
<Relationships xmlns="http://schemas.openxmlformats.org/package/2006/relationships"><Relationship Id="rId3" Type="http://schemas.openxmlformats.org/officeDocument/2006/relationships/hyperlink" Target="https://www.townteammovement.com/" TargetMode="External"/><Relationship Id="rId2" Type="http://schemas.openxmlformats.org/officeDocument/2006/relationships/hyperlink" Target="https://www.townteammovement.com/wp-content/uploads/2020/08/Town-Team-Charter-Final.pdf" TargetMode="External"/><Relationship Id="rId1" Type="http://schemas.openxmlformats.org/officeDocument/2006/relationships/slideLayout" Target="../slideLayouts/slideLayout36.xml"/><Relationship Id="rId4" Type="http://schemas.openxmlformats.org/officeDocument/2006/relationships/image" Target="../media/image10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7.xml.rels><?xml version="1.0" encoding="UTF-8" standalone="yes"?>
<Relationships xmlns="http://schemas.openxmlformats.org/package/2006/relationships"><Relationship Id="rId3" Type="http://schemas.openxmlformats.org/officeDocument/2006/relationships/hyperlink" Target="https://www.goodreads.com/quotes/7874680-a-shared-vision-is-not-an-idea-it-is-not" TargetMode="External"/><Relationship Id="rId2" Type="http://schemas.openxmlformats.org/officeDocument/2006/relationships/image" Target="../media/image110.jpeg"/><Relationship Id="rId1" Type="http://schemas.openxmlformats.org/officeDocument/2006/relationships/slideLayout" Target="../slideLayouts/slideLayout41.xml"/></Relationships>
</file>

<file path=ppt/slides/_rels/slide78.xml.rels><?xml version="1.0" encoding="UTF-8" standalone="yes"?>
<Relationships xmlns="http://schemas.openxmlformats.org/package/2006/relationships"><Relationship Id="rId3" Type="http://schemas.openxmlformats.org/officeDocument/2006/relationships/hyperlink" Target="http://www.isocarp.net/Data/case_studies/619.pdf" TargetMode="External"/><Relationship Id="rId2" Type="http://schemas.openxmlformats.org/officeDocument/2006/relationships/hyperlink" Target="https://resources.depaul.edu/abcd-institute/publications/publications-by-topic/Documents/GreenBookIntro%202018%20(2).pdf" TargetMode="External"/><Relationship Id="rId1" Type="http://schemas.openxmlformats.org/officeDocument/2006/relationships/slideLayout" Target="../slideLayouts/slideLayout40.xml"/><Relationship Id="rId4" Type="http://schemas.openxmlformats.org/officeDocument/2006/relationships/hyperlink" Target="http://www.regenwales.org/upload/pdf/071613043205Skills%20Report.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4"/>
          <p:cNvSpPr txBox="1">
            <a:spLocks/>
          </p:cNvSpPr>
          <p:nvPr/>
        </p:nvSpPr>
        <p:spPr>
          <a:xfrm>
            <a:off x="5261114" y="-40456"/>
            <a:ext cx="6930886" cy="6908556"/>
          </a:xfrm>
          <a:custGeom>
            <a:avLst/>
            <a:gdLst>
              <a:gd name="connsiteX0" fmla="*/ 0 w 6215062"/>
              <a:gd name="connsiteY0" fmla="*/ 0 h 7050088"/>
              <a:gd name="connsiteX1" fmla="*/ 5179198 w 6215062"/>
              <a:gd name="connsiteY1" fmla="*/ 0 h 7050088"/>
              <a:gd name="connsiteX2" fmla="*/ 6215062 w 6215062"/>
              <a:gd name="connsiteY2" fmla="*/ 1035864 h 7050088"/>
              <a:gd name="connsiteX3" fmla="*/ 6215062 w 6215062"/>
              <a:gd name="connsiteY3" fmla="*/ 7050088 h 7050088"/>
              <a:gd name="connsiteX4" fmla="*/ 0 w 6215062"/>
              <a:gd name="connsiteY4" fmla="*/ 7050088 h 7050088"/>
              <a:gd name="connsiteX5" fmla="*/ 0 w 6215062"/>
              <a:gd name="connsiteY5" fmla="*/ 0 h 7050088"/>
              <a:gd name="connsiteX0" fmla="*/ 0 w 6239372"/>
              <a:gd name="connsiteY0" fmla="*/ 0 h 7050088"/>
              <a:gd name="connsiteX1" fmla="*/ 6239372 w 6239372"/>
              <a:gd name="connsiteY1" fmla="*/ 26504 h 7050088"/>
              <a:gd name="connsiteX2" fmla="*/ 6215062 w 6239372"/>
              <a:gd name="connsiteY2" fmla="*/ 1035864 h 7050088"/>
              <a:gd name="connsiteX3" fmla="*/ 6215062 w 6239372"/>
              <a:gd name="connsiteY3" fmla="*/ 7050088 h 7050088"/>
              <a:gd name="connsiteX4" fmla="*/ 0 w 6239372"/>
              <a:gd name="connsiteY4" fmla="*/ 7050088 h 7050088"/>
              <a:gd name="connsiteX5" fmla="*/ 0 w 6239372"/>
              <a:gd name="connsiteY5" fmla="*/ 0 h 7050088"/>
              <a:gd name="connsiteX0" fmla="*/ 0 w 6239372"/>
              <a:gd name="connsiteY0" fmla="*/ 0 h 7050088"/>
              <a:gd name="connsiteX1" fmla="*/ 6239372 w 6239372"/>
              <a:gd name="connsiteY1" fmla="*/ 26504 h 7050088"/>
              <a:gd name="connsiteX2" fmla="*/ 6215062 w 6239372"/>
              <a:gd name="connsiteY2" fmla="*/ 1035864 h 7050088"/>
              <a:gd name="connsiteX3" fmla="*/ 1126227 w 6239372"/>
              <a:gd name="connsiteY3" fmla="*/ 6626018 h 7050088"/>
              <a:gd name="connsiteX4" fmla="*/ 0 w 6239372"/>
              <a:gd name="connsiteY4" fmla="*/ 7050088 h 7050088"/>
              <a:gd name="connsiteX5" fmla="*/ 0 w 6239372"/>
              <a:gd name="connsiteY5" fmla="*/ 0 h 7050088"/>
              <a:gd name="connsiteX0" fmla="*/ 0 w 6239372"/>
              <a:gd name="connsiteY0" fmla="*/ 0 h 7050088"/>
              <a:gd name="connsiteX1" fmla="*/ 6239372 w 6239372"/>
              <a:gd name="connsiteY1" fmla="*/ 26504 h 7050088"/>
              <a:gd name="connsiteX2" fmla="*/ 6162054 w 6239372"/>
              <a:gd name="connsiteY2" fmla="*/ 6840316 h 7050088"/>
              <a:gd name="connsiteX3" fmla="*/ 1126227 w 6239372"/>
              <a:gd name="connsiteY3" fmla="*/ 6626018 h 7050088"/>
              <a:gd name="connsiteX4" fmla="*/ 0 w 6239372"/>
              <a:gd name="connsiteY4" fmla="*/ 7050088 h 7050088"/>
              <a:gd name="connsiteX5" fmla="*/ 0 w 6239372"/>
              <a:gd name="connsiteY5" fmla="*/ 0 h 7050088"/>
              <a:gd name="connsiteX0" fmla="*/ 0 w 6239372"/>
              <a:gd name="connsiteY0" fmla="*/ 0 h 7050088"/>
              <a:gd name="connsiteX1" fmla="*/ 6239372 w 6239372"/>
              <a:gd name="connsiteY1" fmla="*/ 0 h 7050088"/>
              <a:gd name="connsiteX2" fmla="*/ 6162054 w 6239372"/>
              <a:gd name="connsiteY2" fmla="*/ 6840316 h 7050088"/>
              <a:gd name="connsiteX3" fmla="*/ 1126227 w 6239372"/>
              <a:gd name="connsiteY3" fmla="*/ 6626018 h 7050088"/>
              <a:gd name="connsiteX4" fmla="*/ 0 w 6239372"/>
              <a:gd name="connsiteY4" fmla="*/ 7050088 h 7050088"/>
              <a:gd name="connsiteX5" fmla="*/ 0 w 6239372"/>
              <a:gd name="connsiteY5" fmla="*/ 0 h 7050088"/>
              <a:gd name="connsiteX0" fmla="*/ 0 w 6239372"/>
              <a:gd name="connsiteY0" fmla="*/ 0 h 6840316"/>
              <a:gd name="connsiteX1" fmla="*/ 6239372 w 6239372"/>
              <a:gd name="connsiteY1" fmla="*/ 0 h 6840316"/>
              <a:gd name="connsiteX2" fmla="*/ 6162054 w 6239372"/>
              <a:gd name="connsiteY2" fmla="*/ 6840316 h 6840316"/>
              <a:gd name="connsiteX3" fmla="*/ 1126227 w 6239372"/>
              <a:gd name="connsiteY3" fmla="*/ 6626018 h 6840316"/>
              <a:gd name="connsiteX4" fmla="*/ 0 w 6239372"/>
              <a:gd name="connsiteY4" fmla="*/ 5632105 h 6840316"/>
              <a:gd name="connsiteX5" fmla="*/ 0 w 6239372"/>
              <a:gd name="connsiteY5" fmla="*/ 0 h 6840316"/>
              <a:gd name="connsiteX0" fmla="*/ 689320 w 6928692"/>
              <a:gd name="connsiteY0" fmla="*/ 0 h 6851305"/>
              <a:gd name="connsiteX1" fmla="*/ 6928692 w 6928692"/>
              <a:gd name="connsiteY1" fmla="*/ 0 h 6851305"/>
              <a:gd name="connsiteX2" fmla="*/ 6851374 w 6928692"/>
              <a:gd name="connsiteY2" fmla="*/ 6840316 h 6851305"/>
              <a:gd name="connsiteX3" fmla="*/ 0 w 6928692"/>
              <a:gd name="connsiteY3" fmla="*/ 6851305 h 6851305"/>
              <a:gd name="connsiteX4" fmla="*/ 689320 w 6928692"/>
              <a:gd name="connsiteY4" fmla="*/ 5632105 h 6851305"/>
              <a:gd name="connsiteX5" fmla="*/ 689320 w 6928692"/>
              <a:gd name="connsiteY5" fmla="*/ 0 h 6851305"/>
              <a:gd name="connsiteX0" fmla="*/ 689320 w 6928692"/>
              <a:gd name="connsiteY0" fmla="*/ 0 h 6853568"/>
              <a:gd name="connsiteX1" fmla="*/ 6928692 w 6928692"/>
              <a:gd name="connsiteY1" fmla="*/ 0 h 6853568"/>
              <a:gd name="connsiteX2" fmla="*/ 6851374 w 6928692"/>
              <a:gd name="connsiteY2" fmla="*/ 6853568 h 6853568"/>
              <a:gd name="connsiteX3" fmla="*/ 0 w 6928692"/>
              <a:gd name="connsiteY3" fmla="*/ 6851305 h 6853568"/>
              <a:gd name="connsiteX4" fmla="*/ 689320 w 6928692"/>
              <a:gd name="connsiteY4" fmla="*/ 5632105 h 6853568"/>
              <a:gd name="connsiteX5" fmla="*/ 689320 w 6928692"/>
              <a:gd name="connsiteY5" fmla="*/ 0 h 6853568"/>
              <a:gd name="connsiteX0" fmla="*/ 649563 w 6888935"/>
              <a:gd name="connsiteY0" fmla="*/ 0 h 6853568"/>
              <a:gd name="connsiteX1" fmla="*/ 6888935 w 6888935"/>
              <a:gd name="connsiteY1" fmla="*/ 0 h 6853568"/>
              <a:gd name="connsiteX2" fmla="*/ 6811617 w 6888935"/>
              <a:gd name="connsiteY2" fmla="*/ 6853568 h 6853568"/>
              <a:gd name="connsiteX3" fmla="*/ 0 w 6888935"/>
              <a:gd name="connsiteY3" fmla="*/ 6851305 h 6853568"/>
              <a:gd name="connsiteX4" fmla="*/ 649563 w 6888935"/>
              <a:gd name="connsiteY4" fmla="*/ 5632105 h 6853568"/>
              <a:gd name="connsiteX5" fmla="*/ 649563 w 6888935"/>
              <a:gd name="connsiteY5" fmla="*/ 0 h 6853568"/>
              <a:gd name="connsiteX0" fmla="*/ 649563 w 6888935"/>
              <a:gd name="connsiteY0" fmla="*/ 0 h 6853568"/>
              <a:gd name="connsiteX1" fmla="*/ 6888935 w 6888935"/>
              <a:gd name="connsiteY1" fmla="*/ 0 h 6853568"/>
              <a:gd name="connsiteX2" fmla="*/ 6811617 w 6888935"/>
              <a:gd name="connsiteY2" fmla="*/ 6853568 h 6853568"/>
              <a:gd name="connsiteX3" fmla="*/ 0 w 6888935"/>
              <a:gd name="connsiteY3" fmla="*/ 6851305 h 6853568"/>
              <a:gd name="connsiteX4" fmla="*/ 2094050 w 6888935"/>
              <a:gd name="connsiteY4" fmla="*/ 1629948 h 6853568"/>
              <a:gd name="connsiteX5" fmla="*/ 649563 w 6888935"/>
              <a:gd name="connsiteY5" fmla="*/ 0 h 6853568"/>
              <a:gd name="connsiteX0" fmla="*/ 1272415 w 6888935"/>
              <a:gd name="connsiteY0" fmla="*/ 0 h 6853568"/>
              <a:gd name="connsiteX1" fmla="*/ 6888935 w 6888935"/>
              <a:gd name="connsiteY1" fmla="*/ 0 h 6853568"/>
              <a:gd name="connsiteX2" fmla="*/ 6811617 w 6888935"/>
              <a:gd name="connsiteY2" fmla="*/ 6853568 h 6853568"/>
              <a:gd name="connsiteX3" fmla="*/ 0 w 6888935"/>
              <a:gd name="connsiteY3" fmla="*/ 6851305 h 6853568"/>
              <a:gd name="connsiteX4" fmla="*/ 2094050 w 6888935"/>
              <a:gd name="connsiteY4" fmla="*/ 1629948 h 6853568"/>
              <a:gd name="connsiteX5" fmla="*/ 1272415 w 6888935"/>
              <a:gd name="connsiteY5" fmla="*/ 0 h 6853568"/>
              <a:gd name="connsiteX0" fmla="*/ 1272415 w 6888935"/>
              <a:gd name="connsiteY0" fmla="*/ 0 h 6853568"/>
              <a:gd name="connsiteX1" fmla="*/ 6888935 w 6888935"/>
              <a:gd name="connsiteY1" fmla="*/ 0 h 6853568"/>
              <a:gd name="connsiteX2" fmla="*/ 6811617 w 6888935"/>
              <a:gd name="connsiteY2" fmla="*/ 6853568 h 6853568"/>
              <a:gd name="connsiteX3" fmla="*/ 0 w 6888935"/>
              <a:gd name="connsiteY3" fmla="*/ 6851305 h 6853568"/>
              <a:gd name="connsiteX4" fmla="*/ 2094050 w 6888935"/>
              <a:gd name="connsiteY4" fmla="*/ 1629948 h 6853568"/>
              <a:gd name="connsiteX5" fmla="*/ 1272415 w 6888935"/>
              <a:gd name="connsiteY5" fmla="*/ 0 h 6853568"/>
              <a:gd name="connsiteX0" fmla="*/ 1272415 w 6888935"/>
              <a:gd name="connsiteY0" fmla="*/ 0 h 6866740"/>
              <a:gd name="connsiteX1" fmla="*/ 6888935 w 6888935"/>
              <a:gd name="connsiteY1" fmla="*/ 0 h 6866740"/>
              <a:gd name="connsiteX2" fmla="*/ 6877477 w 6888935"/>
              <a:gd name="connsiteY2" fmla="*/ 6866740 h 6866740"/>
              <a:gd name="connsiteX3" fmla="*/ 0 w 6888935"/>
              <a:gd name="connsiteY3" fmla="*/ 6851305 h 6866740"/>
              <a:gd name="connsiteX4" fmla="*/ 2094050 w 6888935"/>
              <a:gd name="connsiteY4" fmla="*/ 1629948 h 6866740"/>
              <a:gd name="connsiteX5" fmla="*/ 1272415 w 6888935"/>
              <a:gd name="connsiteY5" fmla="*/ 0 h 686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8935" h="6866740">
                <a:moveTo>
                  <a:pt x="1272415" y="0"/>
                </a:moveTo>
                <a:lnTo>
                  <a:pt x="6888935" y="0"/>
                </a:lnTo>
                <a:cubicBezTo>
                  <a:pt x="6885116" y="2288913"/>
                  <a:pt x="6881296" y="4577827"/>
                  <a:pt x="6877477" y="6866740"/>
                </a:cubicBezTo>
                <a:lnTo>
                  <a:pt x="0" y="6851305"/>
                </a:lnTo>
                <a:lnTo>
                  <a:pt x="2094050" y="1629948"/>
                </a:lnTo>
                <a:lnTo>
                  <a:pt x="1272415" y="0"/>
                </a:ln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p:txBody>
      </p:sp>
      <p:sp>
        <p:nvSpPr>
          <p:cNvPr id="7" name="Rectangle 1"/>
          <p:cNvSpPr/>
          <p:nvPr/>
        </p:nvSpPr>
        <p:spPr>
          <a:xfrm>
            <a:off x="5282566" y="-38844"/>
            <a:ext cx="3730817" cy="6888640"/>
          </a:xfrm>
          <a:custGeom>
            <a:avLst/>
            <a:gdLst>
              <a:gd name="connsiteX0" fmla="*/ 0 w 914400"/>
              <a:gd name="connsiteY0" fmla="*/ 0 h 6853276"/>
              <a:gd name="connsiteX1" fmla="*/ 914400 w 914400"/>
              <a:gd name="connsiteY1" fmla="*/ 0 h 6853276"/>
              <a:gd name="connsiteX2" fmla="*/ 914400 w 914400"/>
              <a:gd name="connsiteY2" fmla="*/ 6853276 h 6853276"/>
              <a:gd name="connsiteX3" fmla="*/ 0 w 914400"/>
              <a:gd name="connsiteY3" fmla="*/ 6853276 h 6853276"/>
              <a:gd name="connsiteX4" fmla="*/ 0 w 914400"/>
              <a:gd name="connsiteY4" fmla="*/ 0 h 6853276"/>
              <a:gd name="connsiteX0" fmla="*/ 0 w 3710609"/>
              <a:gd name="connsiteY0" fmla="*/ 0 h 6853276"/>
              <a:gd name="connsiteX1" fmla="*/ 3710609 w 3710609"/>
              <a:gd name="connsiteY1" fmla="*/ 13252 h 6853276"/>
              <a:gd name="connsiteX2" fmla="*/ 914400 w 3710609"/>
              <a:gd name="connsiteY2" fmla="*/ 6853276 h 6853276"/>
              <a:gd name="connsiteX3" fmla="*/ 0 w 3710609"/>
              <a:gd name="connsiteY3" fmla="*/ 6853276 h 6853276"/>
              <a:gd name="connsiteX4" fmla="*/ 0 w 3710609"/>
              <a:gd name="connsiteY4" fmla="*/ 0 h 6853276"/>
              <a:gd name="connsiteX0" fmla="*/ 2332383 w 3710609"/>
              <a:gd name="connsiteY0" fmla="*/ 384314 h 6840024"/>
              <a:gd name="connsiteX1" fmla="*/ 3710609 w 3710609"/>
              <a:gd name="connsiteY1" fmla="*/ 0 h 6840024"/>
              <a:gd name="connsiteX2" fmla="*/ 914400 w 3710609"/>
              <a:gd name="connsiteY2" fmla="*/ 6840024 h 6840024"/>
              <a:gd name="connsiteX3" fmla="*/ 0 w 3710609"/>
              <a:gd name="connsiteY3" fmla="*/ 6840024 h 6840024"/>
              <a:gd name="connsiteX4" fmla="*/ 2332383 w 3710609"/>
              <a:gd name="connsiteY4" fmla="*/ 384314 h 6840024"/>
              <a:gd name="connsiteX0" fmla="*/ 2729948 w 3710609"/>
              <a:gd name="connsiteY0" fmla="*/ 0 h 6866527"/>
              <a:gd name="connsiteX1" fmla="*/ 3710609 w 3710609"/>
              <a:gd name="connsiteY1" fmla="*/ 26503 h 6866527"/>
              <a:gd name="connsiteX2" fmla="*/ 914400 w 3710609"/>
              <a:gd name="connsiteY2" fmla="*/ 6866527 h 6866527"/>
              <a:gd name="connsiteX3" fmla="*/ 0 w 3710609"/>
              <a:gd name="connsiteY3" fmla="*/ 6866527 h 6866527"/>
              <a:gd name="connsiteX4" fmla="*/ 2729948 w 3710609"/>
              <a:gd name="connsiteY4" fmla="*/ 0 h 6866527"/>
              <a:gd name="connsiteX0" fmla="*/ 2729948 w 3710609"/>
              <a:gd name="connsiteY0" fmla="*/ 0 h 6879779"/>
              <a:gd name="connsiteX1" fmla="*/ 3710609 w 3710609"/>
              <a:gd name="connsiteY1" fmla="*/ 26503 h 6879779"/>
              <a:gd name="connsiteX2" fmla="*/ 1020417 w 3710609"/>
              <a:gd name="connsiteY2" fmla="*/ 6879779 h 6879779"/>
              <a:gd name="connsiteX3" fmla="*/ 0 w 3710609"/>
              <a:gd name="connsiteY3" fmla="*/ 6866527 h 6879779"/>
              <a:gd name="connsiteX4" fmla="*/ 2729948 w 3710609"/>
              <a:gd name="connsiteY4" fmla="*/ 0 h 6879779"/>
              <a:gd name="connsiteX0" fmla="*/ 2729948 w 3730817"/>
              <a:gd name="connsiteY0" fmla="*/ 8861 h 6888640"/>
              <a:gd name="connsiteX1" fmla="*/ 3730817 w 3730817"/>
              <a:gd name="connsiteY1" fmla="*/ 0 h 6888640"/>
              <a:gd name="connsiteX2" fmla="*/ 1020417 w 3730817"/>
              <a:gd name="connsiteY2" fmla="*/ 6888640 h 6888640"/>
              <a:gd name="connsiteX3" fmla="*/ 0 w 3730817"/>
              <a:gd name="connsiteY3" fmla="*/ 6875388 h 6888640"/>
              <a:gd name="connsiteX4" fmla="*/ 2729948 w 3730817"/>
              <a:gd name="connsiteY4" fmla="*/ 8861 h 6888640"/>
              <a:gd name="connsiteX0" fmla="*/ 2729948 w 3730817"/>
              <a:gd name="connsiteY0" fmla="*/ 3809 h 6888640"/>
              <a:gd name="connsiteX1" fmla="*/ 3730817 w 3730817"/>
              <a:gd name="connsiteY1" fmla="*/ 0 h 6888640"/>
              <a:gd name="connsiteX2" fmla="*/ 1020417 w 3730817"/>
              <a:gd name="connsiteY2" fmla="*/ 6888640 h 6888640"/>
              <a:gd name="connsiteX3" fmla="*/ 0 w 3730817"/>
              <a:gd name="connsiteY3" fmla="*/ 6875388 h 6888640"/>
              <a:gd name="connsiteX4" fmla="*/ 2729948 w 3730817"/>
              <a:gd name="connsiteY4" fmla="*/ 3809 h 68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0817" h="6888640">
                <a:moveTo>
                  <a:pt x="2729948" y="3809"/>
                </a:moveTo>
                <a:lnTo>
                  <a:pt x="3730817" y="0"/>
                </a:lnTo>
                <a:lnTo>
                  <a:pt x="1020417" y="6888640"/>
                </a:lnTo>
                <a:lnTo>
                  <a:pt x="0" y="6875388"/>
                </a:lnTo>
                <a:lnTo>
                  <a:pt x="2729948" y="3809"/>
                </a:lnTo>
                <a:close/>
              </a:path>
            </a:pathLst>
          </a:custGeom>
          <a:solidFill>
            <a:srgbClr val="68BBAF">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2"/>
          <p:cNvSpPr/>
          <p:nvPr/>
        </p:nvSpPr>
        <p:spPr>
          <a:xfrm>
            <a:off x="6311182" y="2874147"/>
            <a:ext cx="3107305" cy="3983853"/>
          </a:xfrm>
          <a:custGeom>
            <a:avLst/>
            <a:gdLst>
              <a:gd name="connsiteX0" fmla="*/ 0 w 1643270"/>
              <a:gd name="connsiteY0" fmla="*/ 3591339 h 3591339"/>
              <a:gd name="connsiteX1" fmla="*/ 0 w 1643270"/>
              <a:gd name="connsiteY1" fmla="*/ 0 h 3591339"/>
              <a:gd name="connsiteX2" fmla="*/ 1643270 w 1643270"/>
              <a:gd name="connsiteY2" fmla="*/ 3591339 h 3591339"/>
              <a:gd name="connsiteX3" fmla="*/ 0 w 1643270"/>
              <a:gd name="connsiteY3" fmla="*/ 3591339 h 3591339"/>
              <a:gd name="connsiteX0" fmla="*/ 0 w 3074505"/>
              <a:gd name="connsiteY0" fmla="*/ 4121426 h 4121426"/>
              <a:gd name="connsiteX1" fmla="*/ 1431235 w 3074505"/>
              <a:gd name="connsiteY1" fmla="*/ 0 h 4121426"/>
              <a:gd name="connsiteX2" fmla="*/ 3074505 w 3074505"/>
              <a:gd name="connsiteY2" fmla="*/ 3591339 h 4121426"/>
              <a:gd name="connsiteX3" fmla="*/ 0 w 3074505"/>
              <a:gd name="connsiteY3" fmla="*/ 4121426 h 4121426"/>
              <a:gd name="connsiteX0" fmla="*/ 0 w 2928731"/>
              <a:gd name="connsiteY0" fmla="*/ 4121426 h 4121426"/>
              <a:gd name="connsiteX1" fmla="*/ 1431235 w 2928731"/>
              <a:gd name="connsiteY1" fmla="*/ 0 h 4121426"/>
              <a:gd name="connsiteX2" fmla="*/ 2928731 w 2928731"/>
              <a:gd name="connsiteY2" fmla="*/ 4121426 h 4121426"/>
              <a:gd name="connsiteX3" fmla="*/ 0 w 2928731"/>
              <a:gd name="connsiteY3" fmla="*/ 4121426 h 4121426"/>
              <a:gd name="connsiteX0" fmla="*/ 0 w 2928731"/>
              <a:gd name="connsiteY0" fmla="*/ 3551583 h 3551583"/>
              <a:gd name="connsiteX1" fmla="*/ 1775791 w 2928731"/>
              <a:gd name="connsiteY1" fmla="*/ 0 h 3551583"/>
              <a:gd name="connsiteX2" fmla="*/ 2928731 w 2928731"/>
              <a:gd name="connsiteY2" fmla="*/ 3551583 h 3551583"/>
              <a:gd name="connsiteX3" fmla="*/ 0 w 2928731"/>
              <a:gd name="connsiteY3" fmla="*/ 3551583 h 3551583"/>
              <a:gd name="connsiteX0" fmla="*/ 0 w 2928731"/>
              <a:gd name="connsiteY0" fmla="*/ 4002157 h 4002157"/>
              <a:gd name="connsiteX1" fmla="*/ 1563756 w 2928731"/>
              <a:gd name="connsiteY1" fmla="*/ 0 h 4002157"/>
              <a:gd name="connsiteX2" fmla="*/ 2928731 w 2928731"/>
              <a:gd name="connsiteY2" fmla="*/ 4002157 h 4002157"/>
              <a:gd name="connsiteX3" fmla="*/ 0 w 2928731"/>
              <a:gd name="connsiteY3" fmla="*/ 4002157 h 4002157"/>
              <a:gd name="connsiteX0" fmla="*/ 0 w 3127513"/>
              <a:gd name="connsiteY0" fmla="*/ 4002157 h 4002157"/>
              <a:gd name="connsiteX1" fmla="*/ 1563756 w 3127513"/>
              <a:gd name="connsiteY1" fmla="*/ 0 h 4002157"/>
              <a:gd name="connsiteX2" fmla="*/ 3127513 w 3127513"/>
              <a:gd name="connsiteY2" fmla="*/ 3988905 h 4002157"/>
              <a:gd name="connsiteX3" fmla="*/ 0 w 3127513"/>
              <a:gd name="connsiteY3" fmla="*/ 4002157 h 4002157"/>
              <a:gd name="connsiteX0" fmla="*/ 0 w 3132565"/>
              <a:gd name="connsiteY0" fmla="*/ 3997105 h 3997105"/>
              <a:gd name="connsiteX1" fmla="*/ 1568808 w 3132565"/>
              <a:gd name="connsiteY1" fmla="*/ 0 h 3997105"/>
              <a:gd name="connsiteX2" fmla="*/ 3132565 w 3132565"/>
              <a:gd name="connsiteY2" fmla="*/ 3988905 h 3997105"/>
              <a:gd name="connsiteX3" fmla="*/ 0 w 3132565"/>
              <a:gd name="connsiteY3" fmla="*/ 3997105 h 3997105"/>
              <a:gd name="connsiteX0" fmla="*/ 0 w 3107305"/>
              <a:gd name="connsiteY0" fmla="*/ 3997105 h 3999009"/>
              <a:gd name="connsiteX1" fmla="*/ 1568808 w 3107305"/>
              <a:gd name="connsiteY1" fmla="*/ 0 h 3999009"/>
              <a:gd name="connsiteX2" fmla="*/ 3107305 w 3107305"/>
              <a:gd name="connsiteY2" fmla="*/ 3999009 h 3999009"/>
              <a:gd name="connsiteX3" fmla="*/ 0 w 3107305"/>
              <a:gd name="connsiteY3" fmla="*/ 3997105 h 3999009"/>
              <a:gd name="connsiteX0" fmla="*/ 0 w 3107305"/>
              <a:gd name="connsiteY0" fmla="*/ 3992053 h 3993957"/>
              <a:gd name="connsiteX1" fmla="*/ 1690054 w 3107305"/>
              <a:gd name="connsiteY1" fmla="*/ 0 h 3993957"/>
              <a:gd name="connsiteX2" fmla="*/ 3107305 w 3107305"/>
              <a:gd name="connsiteY2" fmla="*/ 3993957 h 3993957"/>
              <a:gd name="connsiteX3" fmla="*/ 0 w 3107305"/>
              <a:gd name="connsiteY3" fmla="*/ 3992053 h 3993957"/>
              <a:gd name="connsiteX0" fmla="*/ 0 w 3107305"/>
              <a:gd name="connsiteY0" fmla="*/ 3981949 h 3983853"/>
              <a:gd name="connsiteX1" fmla="*/ 1558704 w 3107305"/>
              <a:gd name="connsiteY1" fmla="*/ 0 h 3983853"/>
              <a:gd name="connsiteX2" fmla="*/ 3107305 w 3107305"/>
              <a:gd name="connsiteY2" fmla="*/ 3983853 h 3983853"/>
              <a:gd name="connsiteX3" fmla="*/ 0 w 3107305"/>
              <a:gd name="connsiteY3" fmla="*/ 3981949 h 3983853"/>
            </a:gdLst>
            <a:ahLst/>
            <a:cxnLst>
              <a:cxn ang="0">
                <a:pos x="connsiteX0" y="connsiteY0"/>
              </a:cxn>
              <a:cxn ang="0">
                <a:pos x="connsiteX1" y="connsiteY1"/>
              </a:cxn>
              <a:cxn ang="0">
                <a:pos x="connsiteX2" y="connsiteY2"/>
              </a:cxn>
              <a:cxn ang="0">
                <a:pos x="connsiteX3" y="connsiteY3"/>
              </a:cxn>
            </a:cxnLst>
            <a:rect l="l" t="t" r="r" b="b"/>
            <a:pathLst>
              <a:path w="3107305" h="3983853">
                <a:moveTo>
                  <a:pt x="0" y="3981949"/>
                </a:moveTo>
                <a:lnTo>
                  <a:pt x="1558704" y="0"/>
                </a:lnTo>
                <a:lnTo>
                  <a:pt x="3107305" y="3983853"/>
                </a:lnTo>
                <a:lnTo>
                  <a:pt x="0" y="3981949"/>
                </a:lnTo>
                <a:close/>
              </a:path>
            </a:pathLst>
          </a:custGeom>
          <a:solidFill>
            <a:srgbClr val="A3CEC2">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2"/>
          <p:cNvSpPr/>
          <p:nvPr/>
        </p:nvSpPr>
        <p:spPr>
          <a:xfrm flipV="1">
            <a:off x="6543428" y="-28080"/>
            <a:ext cx="1464036" cy="1623392"/>
          </a:xfrm>
          <a:custGeom>
            <a:avLst/>
            <a:gdLst>
              <a:gd name="connsiteX0" fmla="*/ 0 w 1643270"/>
              <a:gd name="connsiteY0" fmla="*/ 3591339 h 3591339"/>
              <a:gd name="connsiteX1" fmla="*/ 0 w 1643270"/>
              <a:gd name="connsiteY1" fmla="*/ 0 h 3591339"/>
              <a:gd name="connsiteX2" fmla="*/ 1643270 w 1643270"/>
              <a:gd name="connsiteY2" fmla="*/ 3591339 h 3591339"/>
              <a:gd name="connsiteX3" fmla="*/ 0 w 1643270"/>
              <a:gd name="connsiteY3" fmla="*/ 3591339 h 3591339"/>
              <a:gd name="connsiteX0" fmla="*/ 0 w 3074505"/>
              <a:gd name="connsiteY0" fmla="*/ 4121426 h 4121426"/>
              <a:gd name="connsiteX1" fmla="*/ 1431235 w 3074505"/>
              <a:gd name="connsiteY1" fmla="*/ 0 h 4121426"/>
              <a:gd name="connsiteX2" fmla="*/ 3074505 w 3074505"/>
              <a:gd name="connsiteY2" fmla="*/ 3591339 h 4121426"/>
              <a:gd name="connsiteX3" fmla="*/ 0 w 3074505"/>
              <a:gd name="connsiteY3" fmla="*/ 4121426 h 4121426"/>
              <a:gd name="connsiteX0" fmla="*/ 0 w 2928731"/>
              <a:gd name="connsiteY0" fmla="*/ 4121426 h 4121426"/>
              <a:gd name="connsiteX1" fmla="*/ 1431235 w 2928731"/>
              <a:gd name="connsiteY1" fmla="*/ 0 h 4121426"/>
              <a:gd name="connsiteX2" fmla="*/ 2928731 w 2928731"/>
              <a:gd name="connsiteY2" fmla="*/ 4121426 h 4121426"/>
              <a:gd name="connsiteX3" fmla="*/ 0 w 2928731"/>
              <a:gd name="connsiteY3" fmla="*/ 4121426 h 4121426"/>
              <a:gd name="connsiteX0" fmla="*/ 0 w 2928731"/>
              <a:gd name="connsiteY0" fmla="*/ 3551583 h 3551583"/>
              <a:gd name="connsiteX1" fmla="*/ 1775791 w 2928731"/>
              <a:gd name="connsiteY1" fmla="*/ 0 h 3551583"/>
              <a:gd name="connsiteX2" fmla="*/ 2928731 w 2928731"/>
              <a:gd name="connsiteY2" fmla="*/ 3551583 h 3551583"/>
              <a:gd name="connsiteX3" fmla="*/ 0 w 2928731"/>
              <a:gd name="connsiteY3" fmla="*/ 3551583 h 3551583"/>
              <a:gd name="connsiteX0" fmla="*/ 0 w 2928731"/>
              <a:gd name="connsiteY0" fmla="*/ 4002157 h 4002157"/>
              <a:gd name="connsiteX1" fmla="*/ 1563756 w 2928731"/>
              <a:gd name="connsiteY1" fmla="*/ 0 h 4002157"/>
              <a:gd name="connsiteX2" fmla="*/ 2928731 w 2928731"/>
              <a:gd name="connsiteY2" fmla="*/ 4002157 h 4002157"/>
              <a:gd name="connsiteX3" fmla="*/ 0 w 2928731"/>
              <a:gd name="connsiteY3" fmla="*/ 4002157 h 4002157"/>
              <a:gd name="connsiteX0" fmla="*/ 0 w 3127513"/>
              <a:gd name="connsiteY0" fmla="*/ 4002157 h 4002157"/>
              <a:gd name="connsiteX1" fmla="*/ 1563756 w 3127513"/>
              <a:gd name="connsiteY1" fmla="*/ 0 h 4002157"/>
              <a:gd name="connsiteX2" fmla="*/ 3127513 w 3127513"/>
              <a:gd name="connsiteY2" fmla="*/ 3988905 h 4002157"/>
              <a:gd name="connsiteX3" fmla="*/ 0 w 3127513"/>
              <a:gd name="connsiteY3" fmla="*/ 4002157 h 4002157"/>
              <a:gd name="connsiteX0" fmla="*/ 0 w 3127513"/>
              <a:gd name="connsiteY0" fmla="*/ 2825730 h 2825730"/>
              <a:gd name="connsiteX1" fmla="*/ 2531165 w 3127513"/>
              <a:gd name="connsiteY1" fmla="*/ 0 h 2825730"/>
              <a:gd name="connsiteX2" fmla="*/ 3127513 w 3127513"/>
              <a:gd name="connsiteY2" fmla="*/ 2812478 h 2825730"/>
              <a:gd name="connsiteX3" fmla="*/ 0 w 3127513"/>
              <a:gd name="connsiteY3" fmla="*/ 2825730 h 2825730"/>
              <a:gd name="connsiteX0" fmla="*/ 0 w 3167269"/>
              <a:gd name="connsiteY0" fmla="*/ 2825730 h 2825730"/>
              <a:gd name="connsiteX1" fmla="*/ 2531165 w 3167269"/>
              <a:gd name="connsiteY1" fmla="*/ 0 h 2825730"/>
              <a:gd name="connsiteX2" fmla="*/ 3167269 w 3167269"/>
              <a:gd name="connsiteY2" fmla="*/ 2812479 h 2825730"/>
              <a:gd name="connsiteX3" fmla="*/ 0 w 3167269"/>
              <a:gd name="connsiteY3" fmla="*/ 2825730 h 2825730"/>
              <a:gd name="connsiteX0" fmla="*/ 0 w 980661"/>
              <a:gd name="connsiteY0" fmla="*/ 2571991 h 2812479"/>
              <a:gd name="connsiteX1" fmla="*/ 344557 w 980661"/>
              <a:gd name="connsiteY1" fmla="*/ 0 h 2812479"/>
              <a:gd name="connsiteX2" fmla="*/ 980661 w 980661"/>
              <a:gd name="connsiteY2" fmla="*/ 2812479 h 2812479"/>
              <a:gd name="connsiteX3" fmla="*/ 0 w 980661"/>
              <a:gd name="connsiteY3" fmla="*/ 2571991 h 2812479"/>
              <a:gd name="connsiteX0" fmla="*/ 0 w 1484243"/>
              <a:gd name="connsiteY0" fmla="*/ 2825730 h 2825730"/>
              <a:gd name="connsiteX1" fmla="*/ 848139 w 1484243"/>
              <a:gd name="connsiteY1" fmla="*/ 0 h 2825730"/>
              <a:gd name="connsiteX2" fmla="*/ 1484243 w 1484243"/>
              <a:gd name="connsiteY2" fmla="*/ 2812479 h 2825730"/>
              <a:gd name="connsiteX3" fmla="*/ 0 w 1484243"/>
              <a:gd name="connsiteY3" fmla="*/ 2825730 h 2825730"/>
              <a:gd name="connsiteX0" fmla="*/ 0 w 1494347"/>
              <a:gd name="connsiteY0" fmla="*/ 2825730 h 2865241"/>
              <a:gd name="connsiteX1" fmla="*/ 848139 w 1494347"/>
              <a:gd name="connsiteY1" fmla="*/ 0 h 2865241"/>
              <a:gd name="connsiteX2" fmla="*/ 1494347 w 1494347"/>
              <a:gd name="connsiteY2" fmla="*/ 2865241 h 2865241"/>
              <a:gd name="connsiteX3" fmla="*/ 0 w 1494347"/>
              <a:gd name="connsiteY3" fmla="*/ 2825730 h 2865241"/>
              <a:gd name="connsiteX0" fmla="*/ 0 w 1504451"/>
              <a:gd name="connsiteY0" fmla="*/ 2860905 h 2865241"/>
              <a:gd name="connsiteX1" fmla="*/ 858243 w 1504451"/>
              <a:gd name="connsiteY1" fmla="*/ 0 h 2865241"/>
              <a:gd name="connsiteX2" fmla="*/ 1504451 w 1504451"/>
              <a:gd name="connsiteY2" fmla="*/ 2865241 h 2865241"/>
              <a:gd name="connsiteX3" fmla="*/ 0 w 1504451"/>
              <a:gd name="connsiteY3" fmla="*/ 2860905 h 2865241"/>
              <a:gd name="connsiteX0" fmla="*/ 0 w 1474140"/>
              <a:gd name="connsiteY0" fmla="*/ 2869699 h 2869699"/>
              <a:gd name="connsiteX1" fmla="*/ 827932 w 1474140"/>
              <a:gd name="connsiteY1" fmla="*/ 0 h 2869699"/>
              <a:gd name="connsiteX2" fmla="*/ 1474140 w 1474140"/>
              <a:gd name="connsiteY2" fmla="*/ 2865241 h 2869699"/>
              <a:gd name="connsiteX3" fmla="*/ 0 w 1474140"/>
              <a:gd name="connsiteY3" fmla="*/ 2869699 h 2869699"/>
              <a:gd name="connsiteX0" fmla="*/ 0 w 1474140"/>
              <a:gd name="connsiteY0" fmla="*/ 2843320 h 2843320"/>
              <a:gd name="connsiteX1" fmla="*/ 832984 w 1474140"/>
              <a:gd name="connsiteY1" fmla="*/ 0 h 2843320"/>
              <a:gd name="connsiteX2" fmla="*/ 1474140 w 1474140"/>
              <a:gd name="connsiteY2" fmla="*/ 2838862 h 2843320"/>
              <a:gd name="connsiteX3" fmla="*/ 0 w 1474140"/>
              <a:gd name="connsiteY3" fmla="*/ 2843320 h 2843320"/>
              <a:gd name="connsiteX0" fmla="*/ 0 w 1474140"/>
              <a:gd name="connsiteY0" fmla="*/ 2843320 h 2843320"/>
              <a:gd name="connsiteX1" fmla="*/ 832984 w 1474140"/>
              <a:gd name="connsiteY1" fmla="*/ 0 h 2843320"/>
              <a:gd name="connsiteX2" fmla="*/ 1474140 w 1474140"/>
              <a:gd name="connsiteY2" fmla="*/ 2838862 h 2843320"/>
              <a:gd name="connsiteX3" fmla="*/ 0 w 1474140"/>
              <a:gd name="connsiteY3" fmla="*/ 2843320 h 2843320"/>
              <a:gd name="connsiteX0" fmla="*/ 0 w 1464036"/>
              <a:gd name="connsiteY0" fmla="*/ 2816939 h 2838862"/>
              <a:gd name="connsiteX1" fmla="*/ 822880 w 1464036"/>
              <a:gd name="connsiteY1" fmla="*/ 0 h 2838862"/>
              <a:gd name="connsiteX2" fmla="*/ 1464036 w 1464036"/>
              <a:gd name="connsiteY2" fmla="*/ 2838862 h 2838862"/>
              <a:gd name="connsiteX3" fmla="*/ 0 w 1464036"/>
              <a:gd name="connsiteY3" fmla="*/ 2816939 h 2838862"/>
              <a:gd name="connsiteX0" fmla="*/ 0 w 1464036"/>
              <a:gd name="connsiteY0" fmla="*/ 2825732 h 2838862"/>
              <a:gd name="connsiteX1" fmla="*/ 822880 w 1464036"/>
              <a:gd name="connsiteY1" fmla="*/ 0 h 2838862"/>
              <a:gd name="connsiteX2" fmla="*/ 1464036 w 1464036"/>
              <a:gd name="connsiteY2" fmla="*/ 2838862 h 2838862"/>
              <a:gd name="connsiteX3" fmla="*/ 0 w 1464036"/>
              <a:gd name="connsiteY3" fmla="*/ 2825732 h 2838862"/>
              <a:gd name="connsiteX0" fmla="*/ 0 w 1464036"/>
              <a:gd name="connsiteY0" fmla="*/ 2825732 h 2825732"/>
              <a:gd name="connsiteX1" fmla="*/ 822880 w 1464036"/>
              <a:gd name="connsiteY1" fmla="*/ 0 h 2825732"/>
              <a:gd name="connsiteX2" fmla="*/ 1464036 w 1464036"/>
              <a:gd name="connsiteY2" fmla="*/ 2821275 h 2825732"/>
              <a:gd name="connsiteX3" fmla="*/ 0 w 1464036"/>
              <a:gd name="connsiteY3" fmla="*/ 2825732 h 2825732"/>
            </a:gdLst>
            <a:ahLst/>
            <a:cxnLst>
              <a:cxn ang="0">
                <a:pos x="connsiteX0" y="connsiteY0"/>
              </a:cxn>
              <a:cxn ang="0">
                <a:pos x="connsiteX1" y="connsiteY1"/>
              </a:cxn>
              <a:cxn ang="0">
                <a:pos x="connsiteX2" y="connsiteY2"/>
              </a:cxn>
              <a:cxn ang="0">
                <a:pos x="connsiteX3" y="connsiteY3"/>
              </a:cxn>
            </a:cxnLst>
            <a:rect l="l" t="t" r="r" b="b"/>
            <a:pathLst>
              <a:path w="1464036" h="2825732">
                <a:moveTo>
                  <a:pt x="0" y="2825732"/>
                </a:moveTo>
                <a:lnTo>
                  <a:pt x="822880" y="0"/>
                </a:lnTo>
                <a:lnTo>
                  <a:pt x="1464036" y="2821275"/>
                </a:lnTo>
                <a:lnTo>
                  <a:pt x="0" y="2825732"/>
                </a:lnTo>
                <a:close/>
              </a:path>
            </a:pathLst>
          </a:custGeom>
          <a:solidFill>
            <a:srgbClr val="A3CEC2">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3" cstate="screen">
            <a:alphaModFix amt="11000"/>
            <a:extLst>
              <a:ext uri="{28A0092B-C50C-407E-A947-70E740481C1C}">
                <a14:useLocalDpi xmlns:a14="http://schemas.microsoft.com/office/drawing/2010/main"/>
              </a:ext>
            </a:extLst>
          </a:blip>
          <a:srcRect b="-4010"/>
          <a:stretch/>
        </p:blipFill>
        <p:spPr>
          <a:xfrm rot="10800000">
            <a:off x="-36524" y="-529769"/>
            <a:ext cx="3299791" cy="5090734"/>
          </a:xfrm>
          <a:prstGeom prst="rect">
            <a:avLst/>
          </a:prstGeom>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1469" y="231614"/>
            <a:ext cx="4672944" cy="1703807"/>
          </a:xfrm>
          <a:prstGeom prst="rect">
            <a:avLst/>
          </a:prstGeom>
        </p:spPr>
      </p:pic>
      <p:sp>
        <p:nvSpPr>
          <p:cNvPr id="13" name="Text Placeholder 23"/>
          <p:cNvSpPr txBox="1">
            <a:spLocks/>
          </p:cNvSpPr>
          <p:nvPr/>
        </p:nvSpPr>
        <p:spPr>
          <a:xfrm>
            <a:off x="600095" y="2373302"/>
            <a:ext cx="5944937" cy="2589777"/>
          </a:xfrm>
          <a:prstGeom prst="rect">
            <a:avLst/>
          </a:prstGeom>
        </p:spPr>
        <p:txBody>
          <a:bodyPr>
            <a:normAutofit/>
          </a:bodyPr>
          <a:lstStyle>
            <a:lvl1pPr marL="0" indent="0" algn="l" defTabSz="914400" rtl="0" eaLnBrk="1" latinLnBrk="0" hangingPunct="1">
              <a:lnSpc>
                <a:spcPts val="4000"/>
              </a:lnSpc>
              <a:spcBef>
                <a:spcPts val="1000"/>
              </a:spcBef>
              <a:buFont typeface="Arial"/>
              <a:buNone/>
              <a:defRPr sz="3600" b="0" kern="1200" baseline="0">
                <a:solidFill>
                  <a:srgbClr val="392E85"/>
                </a:solidFill>
                <a:latin typeface="+mn-lt"/>
                <a:ea typeface="+mn-ea"/>
                <a:cs typeface="+mn-cs"/>
              </a:defRPr>
            </a:lvl1pPr>
            <a:lvl2pPr marL="457200" indent="0" algn="l" defTabSz="914400" rtl="0" eaLnBrk="1" latinLnBrk="0" hangingPunct="1">
              <a:lnSpc>
                <a:spcPct val="90000"/>
              </a:lnSpc>
              <a:spcBef>
                <a:spcPts val="500"/>
              </a:spcBef>
              <a:buFont typeface="Arial"/>
              <a:buNone/>
              <a:defRPr sz="30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rgbClr val="7F4182"/>
                </a:solidFill>
              </a:rPr>
              <a:t>Module 1</a:t>
            </a:r>
            <a:br>
              <a:rPr lang="en-US" dirty="0">
                <a:solidFill>
                  <a:srgbClr val="7F4182"/>
                </a:solidFill>
              </a:rPr>
            </a:br>
            <a:r>
              <a:rPr lang="en-US" b="1" dirty="0">
                <a:solidFill>
                  <a:srgbClr val="68BBAF"/>
                </a:solidFill>
              </a:rPr>
              <a:t>Introduction to Building Sustainable Communities</a:t>
            </a:r>
          </a:p>
        </p:txBody>
      </p:sp>
      <p:pic>
        <p:nvPicPr>
          <p:cNvPr id="15" name="Picture 8"/>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1879" y="6007650"/>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p:nvPr/>
        </p:nvSpPr>
        <p:spPr>
          <a:xfrm flipH="1">
            <a:off x="0" y="4543491"/>
            <a:ext cx="4584712" cy="1022313"/>
          </a:xfrm>
          <a:custGeom>
            <a:avLst/>
            <a:gdLst>
              <a:gd name="connsiteX0" fmla="*/ 0 w 8070574"/>
              <a:gd name="connsiteY0" fmla="*/ 0 h 914400"/>
              <a:gd name="connsiteX1" fmla="*/ 8070574 w 8070574"/>
              <a:gd name="connsiteY1" fmla="*/ 0 h 914400"/>
              <a:gd name="connsiteX2" fmla="*/ 8070574 w 8070574"/>
              <a:gd name="connsiteY2" fmla="*/ 914400 h 914400"/>
              <a:gd name="connsiteX3" fmla="*/ 0 w 8070574"/>
              <a:gd name="connsiteY3" fmla="*/ 914400 h 914400"/>
              <a:gd name="connsiteX4" fmla="*/ 0 w 8070574"/>
              <a:gd name="connsiteY4" fmla="*/ 0 h 914400"/>
              <a:gd name="connsiteX0" fmla="*/ 781878 w 8070574"/>
              <a:gd name="connsiteY0" fmla="*/ 0 h 1152939"/>
              <a:gd name="connsiteX1" fmla="*/ 8070574 w 8070574"/>
              <a:gd name="connsiteY1" fmla="*/ 238539 h 1152939"/>
              <a:gd name="connsiteX2" fmla="*/ 8070574 w 8070574"/>
              <a:gd name="connsiteY2" fmla="*/ 1152939 h 1152939"/>
              <a:gd name="connsiteX3" fmla="*/ 0 w 8070574"/>
              <a:gd name="connsiteY3" fmla="*/ 1152939 h 1152939"/>
              <a:gd name="connsiteX4" fmla="*/ 781878 w 8070574"/>
              <a:gd name="connsiteY4" fmla="*/ 0 h 1152939"/>
              <a:gd name="connsiteX0" fmla="*/ 1126434 w 8415130"/>
              <a:gd name="connsiteY0" fmla="*/ 0 h 1258956"/>
              <a:gd name="connsiteX1" fmla="*/ 8415130 w 8415130"/>
              <a:gd name="connsiteY1" fmla="*/ 238539 h 1258956"/>
              <a:gd name="connsiteX2" fmla="*/ 8415130 w 8415130"/>
              <a:gd name="connsiteY2" fmla="*/ 1152939 h 1258956"/>
              <a:gd name="connsiteX3" fmla="*/ 0 w 8415130"/>
              <a:gd name="connsiteY3" fmla="*/ 1258956 h 1258956"/>
              <a:gd name="connsiteX4" fmla="*/ 1126434 w 8415130"/>
              <a:gd name="connsiteY4" fmla="*/ 0 h 1258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5130" h="1258956">
                <a:moveTo>
                  <a:pt x="1126434" y="0"/>
                </a:moveTo>
                <a:lnTo>
                  <a:pt x="8415130" y="238539"/>
                </a:lnTo>
                <a:lnTo>
                  <a:pt x="8415130" y="1152939"/>
                </a:lnTo>
                <a:lnTo>
                  <a:pt x="0" y="1258956"/>
                </a:lnTo>
                <a:lnTo>
                  <a:pt x="1126434" y="0"/>
                </a:lnTo>
                <a:close/>
              </a:path>
            </a:pathLst>
          </a:cu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p:cNvSpPr txBox="1">
            <a:spLocks/>
          </p:cNvSpPr>
          <p:nvPr/>
        </p:nvSpPr>
        <p:spPr>
          <a:xfrm>
            <a:off x="468427" y="4760835"/>
            <a:ext cx="4088056" cy="894793"/>
          </a:xfrm>
          <a:prstGeom prst="rect">
            <a:avLst/>
          </a:prstGeom>
        </p:spPr>
        <p:txBody>
          <a:bodyPr>
            <a:normAutofit/>
          </a:bodyPr>
          <a:lstStyle>
            <a:lvl1pPr marL="0" indent="0" algn="l" defTabSz="914400" rtl="0" eaLnBrk="1" latinLnBrk="0" hangingPunct="1">
              <a:lnSpc>
                <a:spcPts val="4000"/>
              </a:lnSpc>
              <a:spcBef>
                <a:spcPts val="1000"/>
              </a:spcBef>
              <a:buFont typeface="Arial"/>
              <a:buNone/>
              <a:defRPr sz="3600" b="0" kern="1200" baseline="0">
                <a:solidFill>
                  <a:srgbClr val="392E85"/>
                </a:solidFill>
                <a:latin typeface="+mn-lt"/>
                <a:ea typeface="+mn-ea"/>
                <a:cs typeface="+mn-cs"/>
              </a:defRPr>
            </a:lvl1pPr>
            <a:lvl2pPr marL="457200" indent="0" algn="l" defTabSz="914400" rtl="0" eaLnBrk="1" latinLnBrk="0" hangingPunct="1">
              <a:lnSpc>
                <a:spcPct val="90000"/>
              </a:lnSpc>
              <a:spcBef>
                <a:spcPts val="500"/>
              </a:spcBef>
              <a:buFont typeface="Arial"/>
              <a:buNone/>
              <a:defRPr sz="30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err="1">
                <a:solidFill>
                  <a:schemeClr val="bg1"/>
                </a:solidFill>
              </a:rPr>
              <a:t>www.</a:t>
            </a:r>
            <a:r>
              <a:rPr lang="en-US" b="1" dirty="0" err="1">
                <a:solidFill>
                  <a:schemeClr val="bg1"/>
                </a:solidFill>
              </a:rPr>
              <a:t>restart</a:t>
            </a:r>
            <a:r>
              <a:rPr lang="en-US" dirty="0" err="1">
                <a:solidFill>
                  <a:schemeClr val="bg1"/>
                </a:solidFill>
              </a:rPr>
              <a:t>.how</a:t>
            </a:r>
            <a:endParaRPr lang="en-US" dirty="0">
              <a:solidFill>
                <a:schemeClr val="bg1"/>
              </a:solidFill>
            </a:endParaRPr>
          </a:p>
        </p:txBody>
      </p:sp>
      <p:sp>
        <p:nvSpPr>
          <p:cNvPr id="18" name="TextBox 17">
            <a:extLst>
              <a:ext uri="{FF2B5EF4-FFF2-40B4-BE49-F238E27FC236}">
                <a16:creationId xmlns:a16="http://schemas.microsoft.com/office/drawing/2014/main" id="{DA84E4E5-DED3-417F-9FA1-6BEDED4FB0B6}"/>
              </a:ext>
            </a:extLst>
          </p:cNvPr>
          <p:cNvSpPr txBox="1"/>
          <p:nvPr/>
        </p:nvSpPr>
        <p:spPr>
          <a:xfrm>
            <a:off x="2265680" y="5707717"/>
            <a:ext cx="2995434" cy="1061829"/>
          </a:xfrm>
          <a:prstGeom prst="rect">
            <a:avLst/>
          </a:prstGeom>
          <a:noFill/>
        </p:spPr>
        <p:txBody>
          <a:bodyPr wrap="square">
            <a:spAutoFit/>
          </a:bodyPr>
          <a:lstStyle/>
          <a:p>
            <a:r>
              <a:rPr lang="en-GB" sz="1050" dirty="0"/>
              <a:t>This project has been funded with support from the European Commission. This publication [communication] reflects the views only of the author, and the Commission cannot be held responsible for any use, which may be made of the information contained therein. </a:t>
            </a:r>
            <a:endParaRPr lang="en-IE" sz="1050" dirty="0"/>
          </a:p>
        </p:txBody>
      </p:sp>
    </p:spTree>
    <p:extLst>
      <p:ext uri="{BB962C8B-B14F-4D97-AF65-F5344CB8AC3E}">
        <p14:creationId xmlns:p14="http://schemas.microsoft.com/office/powerpoint/2010/main" val="1250556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D9575E-352F-40D9-B27C-E23EE4FDC8F7}"/>
              </a:ext>
            </a:extLst>
          </p:cNvPr>
          <p:cNvSpPr>
            <a:spLocks noGrp="1"/>
          </p:cNvSpPr>
          <p:nvPr>
            <p:ph type="body" sz="quarter" idx="13"/>
          </p:nvPr>
        </p:nvSpPr>
        <p:spPr>
          <a:xfrm>
            <a:off x="1270681" y="323297"/>
            <a:ext cx="5729583" cy="1158489"/>
          </a:xfrm>
        </p:spPr>
        <p:txBody>
          <a:bodyPr>
            <a:normAutofit fontScale="92500"/>
          </a:bodyPr>
          <a:lstStyle/>
          <a:p>
            <a:r>
              <a:rPr lang="en-IE" dirty="0">
                <a:solidFill>
                  <a:srgbClr val="BA0A94"/>
                </a:solidFill>
              </a:rPr>
              <a:t>STRONG FOCUS ON RESTART+ REGENERATION CASE STUDIES</a:t>
            </a:r>
          </a:p>
        </p:txBody>
      </p:sp>
      <p:sp>
        <p:nvSpPr>
          <p:cNvPr id="4" name="Text Placeholder 3">
            <a:extLst>
              <a:ext uri="{FF2B5EF4-FFF2-40B4-BE49-F238E27FC236}">
                <a16:creationId xmlns:a16="http://schemas.microsoft.com/office/drawing/2014/main" id="{F3059219-D0BD-46FA-9DA4-A5E65648AA47}"/>
              </a:ext>
            </a:extLst>
          </p:cNvPr>
          <p:cNvSpPr>
            <a:spLocks noGrp="1"/>
          </p:cNvSpPr>
          <p:nvPr>
            <p:ph type="body" sz="quarter" idx="14"/>
          </p:nvPr>
        </p:nvSpPr>
        <p:spPr>
          <a:xfrm>
            <a:off x="315310" y="1477080"/>
            <a:ext cx="6560305" cy="3975101"/>
          </a:xfrm>
        </p:spPr>
        <p:txBody>
          <a:bodyPr/>
          <a:lstStyle/>
          <a:p>
            <a:pPr algn="l"/>
            <a:r>
              <a:rPr lang="en-GB" dirty="0"/>
              <a:t>Throughout each of our 6 modules, you will learn about some European communities </a:t>
            </a:r>
            <a:r>
              <a:rPr lang="en-IE" dirty="0"/>
              <a:t>that have reinvented and restarted in a sustainable way.</a:t>
            </a:r>
          </a:p>
          <a:p>
            <a:pPr algn="l"/>
            <a:r>
              <a:rPr lang="en-IE" sz="2400" dirty="0"/>
              <a:t>Ou</a:t>
            </a:r>
            <a:r>
              <a:rPr lang="en-IE" dirty="0"/>
              <a:t>r three key themes run through these case studies. Keep an eye out for our case study (sunflower) icon and our sustainability tags:</a:t>
            </a:r>
            <a:endParaRPr lang="en-GB" sz="2400" dirty="0"/>
          </a:p>
          <a:p>
            <a:endParaRPr lang="en-IE" dirty="0"/>
          </a:p>
        </p:txBody>
      </p:sp>
      <p:sp>
        <p:nvSpPr>
          <p:cNvPr id="7" name="TextBox 6">
            <a:extLst>
              <a:ext uri="{FF2B5EF4-FFF2-40B4-BE49-F238E27FC236}">
                <a16:creationId xmlns:a16="http://schemas.microsoft.com/office/drawing/2014/main" id="{45969967-468C-4493-8E83-EB0EDAA82745}"/>
              </a:ext>
            </a:extLst>
          </p:cNvPr>
          <p:cNvSpPr txBox="1"/>
          <p:nvPr/>
        </p:nvSpPr>
        <p:spPr>
          <a:xfrm>
            <a:off x="840181" y="3820082"/>
            <a:ext cx="1150620" cy="461665"/>
          </a:xfrm>
          <a:prstGeom prst="rect">
            <a:avLst/>
          </a:prstGeom>
          <a:solidFill>
            <a:srgbClr val="7F4182"/>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prstClr val="white"/>
                </a:solidFill>
                <a:effectLst/>
                <a:uLnTx/>
                <a:uFillTx/>
                <a:latin typeface="Calibri" panose="020F0502020204030204"/>
                <a:ea typeface="+mn-ea"/>
                <a:cs typeface="+mn-cs"/>
              </a:rPr>
              <a:t>SOCIAL</a:t>
            </a:r>
          </a:p>
        </p:txBody>
      </p:sp>
      <p:sp>
        <p:nvSpPr>
          <p:cNvPr id="9" name="TextBox 8">
            <a:extLst>
              <a:ext uri="{FF2B5EF4-FFF2-40B4-BE49-F238E27FC236}">
                <a16:creationId xmlns:a16="http://schemas.microsoft.com/office/drawing/2014/main" id="{25D54A7C-0C64-4741-8C4F-D531DFE902A0}"/>
              </a:ext>
            </a:extLst>
          </p:cNvPr>
          <p:cNvSpPr txBox="1"/>
          <p:nvPr/>
        </p:nvSpPr>
        <p:spPr>
          <a:xfrm>
            <a:off x="2199315" y="3820082"/>
            <a:ext cx="1802130" cy="461665"/>
          </a:xfrm>
          <a:prstGeom prst="rect">
            <a:avLst/>
          </a:prstGeom>
          <a:solidFill>
            <a:srgbClr val="68BBA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prstClr val="white"/>
                </a:solidFill>
                <a:effectLst/>
                <a:uLnTx/>
                <a:uFillTx/>
                <a:latin typeface="Calibri" panose="020F0502020204030204"/>
                <a:ea typeface="+mn-ea"/>
                <a:cs typeface="+mn-cs"/>
              </a:rPr>
              <a:t>ECONOMIC</a:t>
            </a:r>
          </a:p>
        </p:txBody>
      </p:sp>
      <p:sp>
        <p:nvSpPr>
          <p:cNvPr id="11" name="TextBox 10">
            <a:extLst>
              <a:ext uri="{FF2B5EF4-FFF2-40B4-BE49-F238E27FC236}">
                <a16:creationId xmlns:a16="http://schemas.microsoft.com/office/drawing/2014/main" id="{ABFE4B85-23C6-4DDE-8E08-9E7A9015D8C2}"/>
              </a:ext>
            </a:extLst>
          </p:cNvPr>
          <p:cNvSpPr txBox="1"/>
          <p:nvPr/>
        </p:nvSpPr>
        <p:spPr>
          <a:xfrm>
            <a:off x="4135472" y="3820081"/>
            <a:ext cx="2419350" cy="461665"/>
          </a:xfrm>
          <a:prstGeom prst="rect">
            <a:avLst/>
          </a:prstGeom>
          <a:solidFill>
            <a:srgbClr val="AB5AB0"/>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prstClr val="white"/>
                </a:solidFill>
                <a:effectLst/>
                <a:uLnTx/>
                <a:uFillTx/>
                <a:latin typeface="Calibri" panose="020F0502020204030204"/>
                <a:ea typeface="+mn-ea"/>
                <a:cs typeface="+mn-cs"/>
              </a:rPr>
              <a:t>ENVIRONMENTAL</a:t>
            </a:r>
          </a:p>
        </p:txBody>
      </p:sp>
      <p:pic>
        <p:nvPicPr>
          <p:cNvPr id="28" name="Picture Placeholder 27" descr="A close up of a flower&#10;&#10;Description automatically generated">
            <a:extLst>
              <a:ext uri="{FF2B5EF4-FFF2-40B4-BE49-F238E27FC236}">
                <a16:creationId xmlns:a16="http://schemas.microsoft.com/office/drawing/2014/main" id="{A344EB7D-4B7D-4BC5-930A-E5D72A7EAFA8}"/>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
        <p:nvSpPr>
          <p:cNvPr id="31" name="TextBox 30">
            <a:extLst>
              <a:ext uri="{FF2B5EF4-FFF2-40B4-BE49-F238E27FC236}">
                <a16:creationId xmlns:a16="http://schemas.microsoft.com/office/drawing/2014/main" id="{7F832C6E-16EA-4C5C-AFD4-B488A3CB35B8}"/>
              </a:ext>
            </a:extLst>
          </p:cNvPr>
          <p:cNvSpPr txBox="1"/>
          <p:nvPr/>
        </p:nvSpPr>
        <p:spPr>
          <a:xfrm>
            <a:off x="7577054" y="181177"/>
            <a:ext cx="4614946" cy="923330"/>
          </a:xfrm>
          <a:prstGeom prst="rect">
            <a:avLst/>
          </a:prstGeom>
          <a:solidFill>
            <a:srgbClr val="BA0A94"/>
          </a:solidFill>
        </p:spPr>
        <p:txBody>
          <a:bodyPr wrap="square" rtlCol="0">
            <a:spAutoFit/>
          </a:bodyPr>
          <a:lstStyle/>
          <a:p>
            <a:r>
              <a:rPr lang="en-IE" dirty="0">
                <a:solidFill>
                  <a:schemeClr val="bg1"/>
                </a:solidFill>
              </a:rPr>
              <a:t>Why a sunflower icon? Sunflowers represent positivity and hope and in the context of Restart+,  a vibrant community restart!</a:t>
            </a:r>
          </a:p>
        </p:txBody>
      </p:sp>
      <p:sp>
        <p:nvSpPr>
          <p:cNvPr id="36" name="Oval 35">
            <a:extLst>
              <a:ext uri="{FF2B5EF4-FFF2-40B4-BE49-F238E27FC236}">
                <a16:creationId xmlns:a16="http://schemas.microsoft.com/office/drawing/2014/main" id="{87E5DDBE-31FF-449D-90E7-94BEAF618FA4}"/>
              </a:ext>
            </a:extLst>
          </p:cNvPr>
          <p:cNvSpPr/>
          <p:nvPr/>
        </p:nvSpPr>
        <p:spPr>
          <a:xfrm>
            <a:off x="315310" y="323297"/>
            <a:ext cx="955371" cy="979638"/>
          </a:xfrm>
          <a:prstGeom prst="ellipse">
            <a:avLst/>
          </a:prstGeom>
          <a:solidFill>
            <a:srgbClr val="BA0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8" name="Graphic 37" descr="Sunflower">
            <a:extLst>
              <a:ext uri="{FF2B5EF4-FFF2-40B4-BE49-F238E27FC236}">
                <a16:creationId xmlns:a16="http://schemas.microsoft.com/office/drawing/2014/main" id="{12B96C1E-CCC3-4ACA-ADB1-3F0BB6B831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5796" y="323297"/>
            <a:ext cx="914400" cy="914400"/>
          </a:xfrm>
          <a:prstGeom prst="rect">
            <a:avLst/>
          </a:prstGeom>
        </p:spPr>
      </p:pic>
      <p:sp>
        <p:nvSpPr>
          <p:cNvPr id="12" name="TextBox 11">
            <a:extLst>
              <a:ext uri="{FF2B5EF4-FFF2-40B4-BE49-F238E27FC236}">
                <a16:creationId xmlns:a16="http://schemas.microsoft.com/office/drawing/2014/main" id="{84407DE5-008B-4DEE-B637-7562E46B799C}"/>
              </a:ext>
            </a:extLst>
          </p:cNvPr>
          <p:cNvSpPr txBox="1"/>
          <p:nvPr/>
        </p:nvSpPr>
        <p:spPr>
          <a:xfrm>
            <a:off x="386840" y="4571540"/>
            <a:ext cx="6665829" cy="1569660"/>
          </a:xfrm>
          <a:prstGeom prst="rect">
            <a:avLst/>
          </a:prstGeom>
          <a:noFill/>
        </p:spPr>
        <p:txBody>
          <a:bodyPr wrap="square">
            <a:spAutoFit/>
          </a:bodyPr>
          <a:lstStyle/>
          <a:p>
            <a:pPr algn="l"/>
            <a:r>
              <a:rPr lang="en-IE" sz="2400" dirty="0">
                <a:solidFill>
                  <a:srgbClr val="6D6E6C"/>
                </a:solidFill>
              </a:rPr>
              <a:t>Sustainable communities </a:t>
            </a:r>
            <a:r>
              <a:rPr lang="en-GB" sz="2400" dirty="0">
                <a:solidFill>
                  <a:srgbClr val="6D6E6C"/>
                </a:solidFill>
              </a:rPr>
              <a:t>weave together the social, economic and environmental dimensions that are all needed to create a sustainable and successful plan, with an inclusive and entrepreneurial outlook.</a:t>
            </a:r>
          </a:p>
        </p:txBody>
      </p:sp>
    </p:spTree>
    <p:extLst>
      <p:ext uri="{BB962C8B-B14F-4D97-AF65-F5344CB8AC3E}">
        <p14:creationId xmlns:p14="http://schemas.microsoft.com/office/powerpoint/2010/main" val="1451115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0DD1C4-85DB-4D0E-8DBB-8D35FB67E89D}"/>
              </a:ext>
            </a:extLst>
          </p:cNvPr>
          <p:cNvSpPr>
            <a:spLocks noGrp="1"/>
          </p:cNvSpPr>
          <p:nvPr>
            <p:ph type="body" sz="quarter" idx="25"/>
          </p:nvPr>
        </p:nvSpPr>
        <p:spPr>
          <a:xfrm>
            <a:off x="332508" y="4784434"/>
            <a:ext cx="11545518" cy="1730666"/>
          </a:xfrm>
        </p:spPr>
        <p:txBody>
          <a:bodyPr>
            <a:normAutofit fontScale="92500" lnSpcReduction="10000"/>
          </a:bodyPr>
          <a:lstStyle/>
          <a:p>
            <a:pPr marL="514350" indent="-514350">
              <a:buAutoNum type="alphaLcParenR"/>
            </a:pPr>
            <a:r>
              <a:rPr lang="en-IE" dirty="0"/>
              <a:t>Getting Started: What makes a Great Community?</a:t>
            </a:r>
          </a:p>
          <a:p>
            <a:r>
              <a:rPr lang="en-IE" dirty="0"/>
              <a:t>b) What is Sustainability? Spotlight on </a:t>
            </a:r>
            <a:r>
              <a:rPr lang="en-IE" sz="2800" dirty="0"/>
              <a:t>Social Sustainability, Economic Sustainability and Environmental Sustainability </a:t>
            </a:r>
          </a:p>
          <a:p>
            <a:r>
              <a:rPr lang="en-IE" dirty="0"/>
              <a:t>c) Why (re) build a Sustainable Community?</a:t>
            </a:r>
          </a:p>
          <a:p>
            <a:pPr marL="514350" indent="-514350">
              <a:buAutoNum type="alphaLcParenR"/>
            </a:pPr>
            <a:endParaRPr lang="en-IE" dirty="0"/>
          </a:p>
        </p:txBody>
      </p:sp>
      <p:sp>
        <p:nvSpPr>
          <p:cNvPr id="3" name="Text Placeholder 2">
            <a:extLst>
              <a:ext uri="{FF2B5EF4-FFF2-40B4-BE49-F238E27FC236}">
                <a16:creationId xmlns:a16="http://schemas.microsoft.com/office/drawing/2014/main" id="{BE7D1380-6FA3-4E01-8A87-8223993449D4}"/>
              </a:ext>
            </a:extLst>
          </p:cNvPr>
          <p:cNvSpPr>
            <a:spLocks noGrp="1"/>
          </p:cNvSpPr>
          <p:nvPr>
            <p:ph type="body" sz="quarter" idx="20"/>
          </p:nvPr>
        </p:nvSpPr>
        <p:spPr>
          <a:xfrm>
            <a:off x="332508" y="3339480"/>
            <a:ext cx="11545518" cy="1119830"/>
          </a:xfrm>
        </p:spPr>
        <p:txBody>
          <a:bodyPr/>
          <a:lstStyle/>
          <a:p>
            <a:r>
              <a:rPr lang="en-IE" sz="4800" dirty="0"/>
              <a:t>SECTION ONE: SUSTAINABLE COMMUNITIES </a:t>
            </a:r>
          </a:p>
        </p:txBody>
      </p:sp>
      <p:pic>
        <p:nvPicPr>
          <p:cNvPr id="13" name="Picture Placeholder 12" descr="Summer meadow in evening light">
            <a:extLst>
              <a:ext uri="{FF2B5EF4-FFF2-40B4-BE49-F238E27FC236}">
                <a16:creationId xmlns:a16="http://schemas.microsoft.com/office/drawing/2014/main" id="{07E7B147-EA23-409F-8D5C-ABAAEE60713A}"/>
              </a:ext>
            </a:extLst>
          </p:cNvPr>
          <p:cNvPicPr>
            <a:picLocks noGrp="1" noChangeAspect="1"/>
          </p:cNvPicPr>
          <p:nvPr>
            <p:ph type="pic" sz="quarter" idx="26"/>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35462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3406141" y="283188"/>
            <a:ext cx="8251990" cy="1231392"/>
          </a:xfrm>
        </p:spPr>
        <p:txBody>
          <a:bodyPr>
            <a:noAutofit/>
          </a:bodyPr>
          <a:lstStyle/>
          <a:p>
            <a:pPr>
              <a:lnSpc>
                <a:spcPts val="4000"/>
              </a:lnSpc>
            </a:pPr>
            <a:r>
              <a:rPr lang="en-GB" sz="4400" dirty="0">
                <a:solidFill>
                  <a:srgbClr val="68BBAF"/>
                </a:solidFill>
              </a:rPr>
              <a:t>DEVELOPING SUSTAINABLE COMMUNITIES</a:t>
            </a:r>
            <a:endParaRPr lang="en-US" sz="4400" dirty="0">
              <a:solidFill>
                <a:srgbClr val="68BBAF"/>
              </a:solidFill>
            </a:endParaRPr>
          </a:p>
          <a:p>
            <a:pPr>
              <a:lnSpc>
                <a:spcPts val="4000"/>
              </a:lnSpc>
            </a:pPr>
            <a:endParaRPr lang="en-US" sz="4400" dirty="0">
              <a:solidFill>
                <a:srgbClr val="68BBAF"/>
              </a:solidFill>
            </a:endParaRPr>
          </a:p>
        </p:txBody>
      </p:sp>
      <p:sp>
        <p:nvSpPr>
          <p:cNvPr id="4" name="Rectangle 3">
            <a:extLst>
              <a:ext uri="{FF2B5EF4-FFF2-40B4-BE49-F238E27FC236}">
                <a16:creationId xmlns:a16="http://schemas.microsoft.com/office/drawing/2014/main" id="{A2D3D567-8623-4CDE-A98A-AFA46BD4D7BA}"/>
              </a:ext>
            </a:extLst>
          </p:cNvPr>
          <p:cNvSpPr/>
          <p:nvPr/>
        </p:nvSpPr>
        <p:spPr>
          <a:xfrm>
            <a:off x="3388052" y="1590476"/>
            <a:ext cx="8702348" cy="2154436"/>
          </a:xfrm>
          <a:prstGeom prst="rect">
            <a:avLst/>
          </a:prstGeom>
        </p:spPr>
        <p:txBody>
          <a:bodyPr wrap="square">
            <a:spAutoFit/>
          </a:bodyPr>
          <a:lstStyle/>
          <a:p>
            <a:r>
              <a:rPr lang="en-GB" sz="2200" b="1" dirty="0">
                <a:solidFill>
                  <a:srgbClr val="6D6E6C"/>
                </a:solidFill>
              </a:rPr>
              <a:t>What does a sustainable community look like ?</a:t>
            </a:r>
          </a:p>
          <a:p>
            <a:r>
              <a:rPr lang="en-GB" sz="2200" dirty="0">
                <a:solidFill>
                  <a:srgbClr val="6D6E6C"/>
                </a:solidFill>
              </a:rPr>
              <a:t>Successful development planning weaves together the social, economic and environmental dimensions that are all needed to create a sustainable and successful plan, with an inclusive and entrepreneurial outlook.</a:t>
            </a:r>
            <a:endParaRPr lang="en-US" sz="2200" dirty="0">
              <a:solidFill>
                <a:srgbClr val="6D6E6C"/>
              </a:solidFill>
            </a:endParaRPr>
          </a:p>
          <a:p>
            <a:endParaRPr lang="en-GB" sz="2200" dirty="0"/>
          </a:p>
          <a:p>
            <a:endParaRPr lang="en-US" sz="2400" dirty="0"/>
          </a:p>
        </p:txBody>
      </p:sp>
      <p:sp>
        <p:nvSpPr>
          <p:cNvPr id="7" name="TextBox 6">
            <a:extLst>
              <a:ext uri="{FF2B5EF4-FFF2-40B4-BE49-F238E27FC236}">
                <a16:creationId xmlns:a16="http://schemas.microsoft.com/office/drawing/2014/main" id="{A0C42DF3-71BD-4D48-BA65-83D6AD448489}"/>
              </a:ext>
            </a:extLst>
          </p:cNvPr>
          <p:cNvSpPr txBox="1"/>
          <p:nvPr/>
        </p:nvSpPr>
        <p:spPr>
          <a:xfrm>
            <a:off x="3388053" y="3185164"/>
            <a:ext cx="3056590" cy="2462213"/>
          </a:xfrm>
          <a:prstGeom prst="rect">
            <a:avLst/>
          </a:prstGeom>
          <a:noFill/>
        </p:spPr>
        <p:txBody>
          <a:bodyPr wrap="square" rtlCol="0">
            <a:spAutoFit/>
          </a:bodyPr>
          <a:lstStyle/>
          <a:p>
            <a:r>
              <a:rPr lang="en-GB" sz="2200" b="1" dirty="0">
                <a:solidFill>
                  <a:srgbClr val="6D6E6C"/>
                </a:solidFill>
              </a:rPr>
              <a:t>We have found many inspirational and sustainable communities on our travels in RESTART. </a:t>
            </a:r>
          </a:p>
          <a:p>
            <a:r>
              <a:rPr lang="en-GB" sz="2200" dirty="0">
                <a:solidFill>
                  <a:srgbClr val="6D6E6C"/>
                </a:solidFill>
              </a:rPr>
              <a:t>Take a browse through our </a:t>
            </a:r>
            <a:r>
              <a:rPr lang="en-GB" sz="2200" dirty="0">
                <a:hlinkClick r:id="rId2"/>
              </a:rPr>
              <a:t>YouTube channel </a:t>
            </a:r>
            <a:endParaRPr lang="en-IE" dirty="0"/>
          </a:p>
        </p:txBody>
      </p:sp>
      <p:pic>
        <p:nvPicPr>
          <p:cNvPr id="10" name="Picture Placeholder 9" descr="Child hands on a globe">
            <a:extLst>
              <a:ext uri="{FF2B5EF4-FFF2-40B4-BE49-F238E27FC236}">
                <a16:creationId xmlns:a16="http://schemas.microsoft.com/office/drawing/2014/main" id="{8D485028-CC8E-48FA-A24A-74DAA0FA4AF8}"/>
              </a:ext>
            </a:extLst>
          </p:cNvPr>
          <p:cNvPicPr>
            <a:picLocks noGrp="1" noChangeAspect="1"/>
          </p:cNvPicPr>
          <p:nvPr>
            <p:ph type="pic" sz="quarter" idx="18"/>
          </p:nvPr>
        </p:nvPicPr>
        <p:blipFill>
          <a:blip r:embed="rId3" cstate="screen">
            <a:extLst>
              <a:ext uri="{28A0092B-C50C-407E-A947-70E740481C1C}">
                <a14:useLocalDpi xmlns:a14="http://schemas.microsoft.com/office/drawing/2010/main"/>
              </a:ext>
            </a:extLst>
          </a:blip>
          <a:srcRect/>
          <a:stretch>
            <a:fillRect/>
          </a:stretch>
        </p:blipFill>
        <p:spPr/>
      </p:pic>
      <p:pic>
        <p:nvPicPr>
          <p:cNvPr id="13" name="Picture 12">
            <a:extLst>
              <a:ext uri="{FF2B5EF4-FFF2-40B4-BE49-F238E27FC236}">
                <a16:creationId xmlns:a16="http://schemas.microsoft.com/office/drawing/2014/main" id="{EDA1BB89-182F-4C3C-9F53-0DFD0620DB57}"/>
              </a:ext>
            </a:extLst>
          </p:cNvPr>
          <p:cNvPicPr>
            <a:picLocks noChangeAspect="1"/>
          </p:cNvPicPr>
          <p:nvPr/>
        </p:nvPicPr>
        <p:blipFill>
          <a:blip r:embed="rId4"/>
          <a:stretch>
            <a:fillRect/>
          </a:stretch>
        </p:blipFill>
        <p:spPr>
          <a:xfrm>
            <a:off x="6552731" y="3119739"/>
            <a:ext cx="5105400" cy="3543300"/>
          </a:xfrm>
          <a:prstGeom prst="rect">
            <a:avLst/>
          </a:prstGeom>
        </p:spPr>
      </p:pic>
    </p:spTree>
    <p:extLst>
      <p:ext uri="{BB962C8B-B14F-4D97-AF65-F5344CB8AC3E}">
        <p14:creationId xmlns:p14="http://schemas.microsoft.com/office/powerpoint/2010/main" val="3863486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95BA3F-508B-4F83-8724-7247218DD668}"/>
              </a:ext>
            </a:extLst>
          </p:cNvPr>
          <p:cNvSpPr>
            <a:spLocks noGrp="1"/>
          </p:cNvSpPr>
          <p:nvPr>
            <p:ph type="body" sz="quarter" idx="13"/>
          </p:nvPr>
        </p:nvSpPr>
        <p:spPr>
          <a:xfrm>
            <a:off x="3037490" y="240897"/>
            <a:ext cx="9387512" cy="1379305"/>
          </a:xfrm>
        </p:spPr>
        <p:txBody>
          <a:bodyPr>
            <a:normAutofit/>
          </a:bodyPr>
          <a:lstStyle/>
          <a:p>
            <a:r>
              <a:rPr lang="en-IE" dirty="0">
                <a:solidFill>
                  <a:srgbClr val="7F4182"/>
                </a:solidFill>
              </a:rPr>
              <a:t>Getting Started: What makes a Great Community?</a:t>
            </a:r>
          </a:p>
        </p:txBody>
      </p:sp>
      <p:sp>
        <p:nvSpPr>
          <p:cNvPr id="4" name="Text Placeholder 3">
            <a:extLst>
              <a:ext uri="{FF2B5EF4-FFF2-40B4-BE49-F238E27FC236}">
                <a16:creationId xmlns:a16="http://schemas.microsoft.com/office/drawing/2014/main" id="{6C843E24-97D3-4175-8104-ECE0EDCF0AC3}"/>
              </a:ext>
            </a:extLst>
          </p:cNvPr>
          <p:cNvSpPr>
            <a:spLocks noGrp="1"/>
          </p:cNvSpPr>
          <p:nvPr>
            <p:ph type="body" sz="quarter" idx="16"/>
          </p:nvPr>
        </p:nvSpPr>
        <p:spPr>
          <a:xfrm>
            <a:off x="168166" y="2831179"/>
            <a:ext cx="4415709" cy="3925881"/>
          </a:xfrm>
          <a:solidFill>
            <a:srgbClr val="7F4182"/>
          </a:solidFill>
        </p:spPr>
        <p:txBody>
          <a:bodyPr/>
          <a:lstStyle/>
          <a:p>
            <a:pPr algn="ctr"/>
            <a:r>
              <a:rPr lang="en-IE" dirty="0">
                <a:solidFill>
                  <a:schemeClr val="bg1"/>
                </a:solidFill>
              </a:rPr>
              <a:t>SOCIAL</a:t>
            </a:r>
          </a:p>
          <a:p>
            <a:pPr marL="342900" indent="-342900">
              <a:buFont typeface="Arial" panose="020B0604020202020204" pitchFamily="34" charset="0"/>
              <a:buChar char="•"/>
            </a:pPr>
            <a:r>
              <a:rPr lang="en-IE" sz="2200" dirty="0">
                <a:solidFill>
                  <a:schemeClr val="bg1"/>
                </a:solidFill>
              </a:rPr>
              <a:t>Sense of belonging/pride of place</a:t>
            </a:r>
          </a:p>
          <a:p>
            <a:pPr marL="342900" indent="-342900">
              <a:buFont typeface="Arial" panose="020B0604020202020204" pitchFamily="34" charset="0"/>
              <a:buChar char="•"/>
            </a:pPr>
            <a:r>
              <a:rPr lang="en-IE" sz="2200" dirty="0">
                <a:solidFill>
                  <a:schemeClr val="bg1"/>
                </a:solidFill>
              </a:rPr>
              <a:t>Cohesion/Inclusion and Equality</a:t>
            </a:r>
          </a:p>
          <a:p>
            <a:pPr marL="342900" indent="-342900">
              <a:buFont typeface="Arial" panose="020B0604020202020204" pitchFamily="34" charset="0"/>
              <a:buChar char="•"/>
            </a:pPr>
            <a:r>
              <a:rPr lang="en-IE" sz="2200" dirty="0">
                <a:solidFill>
                  <a:schemeClr val="bg1"/>
                </a:solidFill>
              </a:rPr>
              <a:t>Active Citizenship: Participation and local democracy</a:t>
            </a:r>
          </a:p>
          <a:p>
            <a:pPr marL="342900" indent="-342900">
              <a:buFont typeface="Arial" panose="020B0604020202020204" pitchFamily="34" charset="0"/>
              <a:buChar char="•"/>
            </a:pPr>
            <a:r>
              <a:rPr lang="en-IE" sz="2200" dirty="0">
                <a:solidFill>
                  <a:schemeClr val="bg1"/>
                </a:solidFill>
              </a:rPr>
              <a:t>Health, quality of life/ well-being</a:t>
            </a:r>
          </a:p>
          <a:p>
            <a:pPr marL="342900" indent="-342900">
              <a:buFont typeface="Arial" panose="020B0604020202020204" pitchFamily="34" charset="0"/>
              <a:buChar char="•"/>
            </a:pPr>
            <a:r>
              <a:rPr lang="en-IE" sz="2200" dirty="0">
                <a:solidFill>
                  <a:schemeClr val="bg1"/>
                </a:solidFill>
              </a:rPr>
              <a:t>Social Order and a Feeling of Safety</a:t>
            </a:r>
          </a:p>
          <a:p>
            <a:pPr marL="342900" indent="-342900">
              <a:buFont typeface="Arial" panose="020B0604020202020204" pitchFamily="34" charset="0"/>
              <a:buChar char="•"/>
            </a:pPr>
            <a:r>
              <a:rPr lang="en-IE" sz="2200" dirty="0">
                <a:solidFill>
                  <a:schemeClr val="bg1"/>
                </a:solidFill>
              </a:rPr>
              <a:t>Cultural fulfilment, a sense of heritage</a:t>
            </a:r>
          </a:p>
          <a:p>
            <a:pPr marL="342900" indent="-342900">
              <a:buFont typeface="Arial" panose="020B0604020202020204" pitchFamily="34" charset="0"/>
              <a:buChar char="•"/>
            </a:pPr>
            <a:endParaRPr lang="en-IE" sz="2200" dirty="0">
              <a:solidFill>
                <a:schemeClr val="bg1"/>
              </a:solidFill>
            </a:endParaRPr>
          </a:p>
          <a:p>
            <a:pPr marL="342900" indent="-342900">
              <a:buFont typeface="Arial" panose="020B0604020202020204" pitchFamily="34" charset="0"/>
              <a:buChar char="•"/>
            </a:pPr>
            <a:endParaRPr lang="en-IE" sz="2200" dirty="0">
              <a:solidFill>
                <a:schemeClr val="bg1"/>
              </a:solidFill>
            </a:endParaRPr>
          </a:p>
          <a:p>
            <a:pPr marL="342900" indent="-342900">
              <a:buFont typeface="Arial" panose="020B0604020202020204" pitchFamily="34" charset="0"/>
              <a:buChar char="•"/>
            </a:pPr>
            <a:endParaRPr lang="en-IE" dirty="0">
              <a:solidFill>
                <a:schemeClr val="bg1"/>
              </a:solidFill>
            </a:endParaRPr>
          </a:p>
          <a:p>
            <a:pPr marL="342900" indent="-342900">
              <a:buFont typeface="Arial" panose="020B0604020202020204" pitchFamily="34" charset="0"/>
              <a:buChar char="•"/>
            </a:pPr>
            <a:endParaRPr lang="en-IE" dirty="0">
              <a:solidFill>
                <a:schemeClr val="bg1"/>
              </a:solidFill>
            </a:endParaRPr>
          </a:p>
        </p:txBody>
      </p:sp>
      <p:sp>
        <p:nvSpPr>
          <p:cNvPr id="3" name="Text Placeholder 2">
            <a:extLst>
              <a:ext uri="{FF2B5EF4-FFF2-40B4-BE49-F238E27FC236}">
                <a16:creationId xmlns:a16="http://schemas.microsoft.com/office/drawing/2014/main" id="{A546F58B-DD2D-436C-8D53-E10E338F1A1D}"/>
              </a:ext>
            </a:extLst>
          </p:cNvPr>
          <p:cNvSpPr>
            <a:spLocks noGrp="1"/>
          </p:cNvSpPr>
          <p:nvPr>
            <p:ph type="body" sz="quarter" idx="15"/>
          </p:nvPr>
        </p:nvSpPr>
        <p:spPr>
          <a:xfrm>
            <a:off x="4834890" y="2831724"/>
            <a:ext cx="3920227" cy="3785652"/>
          </a:xfrm>
          <a:solidFill>
            <a:srgbClr val="68BBAF"/>
          </a:solidFill>
        </p:spPr>
        <p:txBody>
          <a:bodyPr/>
          <a:lstStyle/>
          <a:p>
            <a:pPr algn="ctr"/>
            <a:r>
              <a:rPr lang="en-IE" dirty="0">
                <a:solidFill>
                  <a:schemeClr val="bg1"/>
                </a:solidFill>
              </a:rPr>
              <a:t>ECONOMIC</a:t>
            </a:r>
          </a:p>
          <a:p>
            <a:pPr marL="342900" indent="-342900">
              <a:buFont typeface="Arial" panose="020B0604020202020204" pitchFamily="34" charset="0"/>
              <a:buChar char="•"/>
            </a:pPr>
            <a:r>
              <a:rPr lang="en-IE" sz="2200" dirty="0">
                <a:solidFill>
                  <a:schemeClr val="bg1"/>
                </a:solidFill>
              </a:rPr>
              <a:t>Opportunities for enterprise and employment </a:t>
            </a:r>
          </a:p>
          <a:p>
            <a:pPr marL="342900" indent="-342900">
              <a:buFont typeface="Arial" panose="020B0604020202020204" pitchFamily="34" charset="0"/>
              <a:buChar char="•"/>
            </a:pPr>
            <a:r>
              <a:rPr lang="en-IE" sz="2200" dirty="0">
                <a:solidFill>
                  <a:schemeClr val="bg1"/>
                </a:solidFill>
              </a:rPr>
              <a:t>Opportunities for education/    training</a:t>
            </a:r>
          </a:p>
          <a:p>
            <a:pPr marL="342900" indent="-342900">
              <a:buFont typeface="Arial" panose="020B0604020202020204" pitchFamily="34" charset="0"/>
              <a:buChar char="•"/>
            </a:pPr>
            <a:r>
              <a:rPr lang="en-IE" sz="2200" dirty="0">
                <a:solidFill>
                  <a:schemeClr val="bg1"/>
                </a:solidFill>
              </a:rPr>
              <a:t>Housing and vibrant neighbourhoods</a:t>
            </a:r>
          </a:p>
          <a:p>
            <a:pPr marL="355600" indent="-355600"/>
            <a:endParaRPr lang="en-IE" dirty="0">
              <a:solidFill>
                <a:schemeClr val="bg1"/>
              </a:solidFill>
            </a:endParaRPr>
          </a:p>
        </p:txBody>
      </p:sp>
      <p:sp>
        <p:nvSpPr>
          <p:cNvPr id="5" name="TextBox 4">
            <a:extLst>
              <a:ext uri="{FF2B5EF4-FFF2-40B4-BE49-F238E27FC236}">
                <a16:creationId xmlns:a16="http://schemas.microsoft.com/office/drawing/2014/main" id="{5489EB58-8B6D-4EF6-8DE7-6A910D8C69C8}"/>
              </a:ext>
            </a:extLst>
          </p:cNvPr>
          <p:cNvSpPr txBox="1"/>
          <p:nvPr/>
        </p:nvSpPr>
        <p:spPr>
          <a:xfrm>
            <a:off x="8902262" y="2831724"/>
            <a:ext cx="3121572" cy="2862322"/>
          </a:xfrm>
          <a:prstGeom prst="rect">
            <a:avLst/>
          </a:prstGeom>
          <a:solidFill>
            <a:srgbClr val="AB5AB0"/>
          </a:solidFill>
        </p:spPr>
        <p:txBody>
          <a:bodyPr wrap="square" rtlCol="0">
            <a:spAutoFit/>
          </a:bodyPr>
          <a:lstStyle/>
          <a:p>
            <a:pPr algn="ctr"/>
            <a:r>
              <a:rPr lang="en-IE" sz="2400" dirty="0">
                <a:solidFill>
                  <a:schemeClr val="bg1"/>
                </a:solidFill>
              </a:rPr>
              <a:t>ENVIRONMENTAL</a:t>
            </a:r>
          </a:p>
          <a:p>
            <a:pPr marL="285750" indent="-285750">
              <a:buFont typeface="Arial" panose="020B0604020202020204" pitchFamily="34" charset="0"/>
              <a:buChar char="•"/>
            </a:pPr>
            <a:r>
              <a:rPr lang="en-IE" sz="2200" dirty="0">
                <a:solidFill>
                  <a:schemeClr val="bg1"/>
                </a:solidFill>
              </a:rPr>
              <a:t>Community Infrastructure and Amenities</a:t>
            </a:r>
          </a:p>
          <a:p>
            <a:pPr marL="285750" indent="-285750">
              <a:buFont typeface="Arial" panose="020B0604020202020204" pitchFamily="34" charset="0"/>
              <a:buChar char="•"/>
            </a:pPr>
            <a:r>
              <a:rPr lang="en-IE" sz="2200" dirty="0">
                <a:solidFill>
                  <a:schemeClr val="bg1"/>
                </a:solidFill>
              </a:rPr>
              <a:t>Air/Water Quality</a:t>
            </a:r>
          </a:p>
          <a:p>
            <a:pPr marL="285750" indent="-285750">
              <a:buFont typeface="Arial" panose="020B0604020202020204" pitchFamily="34" charset="0"/>
              <a:buChar char="•"/>
            </a:pPr>
            <a:r>
              <a:rPr lang="en-IE" sz="2200" dirty="0">
                <a:solidFill>
                  <a:schemeClr val="bg1"/>
                </a:solidFill>
              </a:rPr>
              <a:t>Pollution Management (noise/waste)</a:t>
            </a:r>
          </a:p>
          <a:p>
            <a:pPr marL="285750" indent="-285750">
              <a:buFont typeface="Arial" panose="020B0604020202020204" pitchFamily="34" charset="0"/>
              <a:buChar char="•"/>
            </a:pPr>
            <a:endParaRPr lang="en-IE" sz="2400" dirty="0">
              <a:solidFill>
                <a:schemeClr val="bg1"/>
              </a:solidFill>
            </a:endParaRPr>
          </a:p>
        </p:txBody>
      </p:sp>
      <p:sp>
        <p:nvSpPr>
          <p:cNvPr id="7" name="TextBox 6">
            <a:extLst>
              <a:ext uri="{FF2B5EF4-FFF2-40B4-BE49-F238E27FC236}">
                <a16:creationId xmlns:a16="http://schemas.microsoft.com/office/drawing/2014/main" id="{A9629F80-BB74-4A2A-A690-676F1E0301A5}"/>
              </a:ext>
            </a:extLst>
          </p:cNvPr>
          <p:cNvSpPr txBox="1"/>
          <p:nvPr/>
        </p:nvSpPr>
        <p:spPr>
          <a:xfrm>
            <a:off x="2942488" y="2000182"/>
            <a:ext cx="8712549" cy="830997"/>
          </a:xfrm>
          <a:prstGeom prst="rect">
            <a:avLst/>
          </a:prstGeom>
          <a:noFill/>
        </p:spPr>
        <p:txBody>
          <a:bodyPr wrap="square">
            <a:spAutoFit/>
          </a:bodyPr>
          <a:lstStyle/>
          <a:p>
            <a:r>
              <a:rPr lang="en-IE" sz="2400" dirty="0">
                <a:solidFill>
                  <a:srgbClr val="6D6E6C"/>
                </a:solidFill>
              </a:rPr>
              <a:t>Great communities combine a balance of social, economic and environmental components</a:t>
            </a:r>
          </a:p>
        </p:txBody>
      </p:sp>
    </p:spTree>
    <p:extLst>
      <p:ext uri="{BB962C8B-B14F-4D97-AF65-F5344CB8AC3E}">
        <p14:creationId xmlns:p14="http://schemas.microsoft.com/office/powerpoint/2010/main" val="3507398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8DF2B2-E5B5-49A8-927F-9CE103F172AF}"/>
              </a:ext>
            </a:extLst>
          </p:cNvPr>
          <p:cNvSpPr>
            <a:spLocks noGrp="1"/>
          </p:cNvSpPr>
          <p:nvPr>
            <p:ph type="body" sz="quarter" idx="20"/>
          </p:nvPr>
        </p:nvSpPr>
        <p:spPr>
          <a:xfrm>
            <a:off x="269444" y="1821371"/>
            <a:ext cx="6436136" cy="4411552"/>
          </a:xfrm>
        </p:spPr>
        <p:txBody>
          <a:bodyPr/>
          <a:lstStyle/>
          <a:p>
            <a:r>
              <a:rPr lang="en-IE" b="1" dirty="0"/>
              <a:t>Community spirit </a:t>
            </a:r>
            <a:r>
              <a:rPr lang="en-IE" dirty="0"/>
              <a:t>manifests itself in the individual or group activities (voluntary work, favours and gestures of goodwill) which members of a community choose to engage in for the benefit of that community. </a:t>
            </a:r>
          </a:p>
          <a:p>
            <a:r>
              <a:rPr lang="en-IE" b="1" dirty="0"/>
              <a:t>Pride of place </a:t>
            </a:r>
            <a:r>
              <a:rPr lang="en-IE" dirty="0"/>
              <a:t>relates to the activities community members engage in together to shape, change and enjoy all that is good about their area</a:t>
            </a:r>
            <a:endParaRPr lang="en-IE" b="1" dirty="0">
              <a:solidFill>
                <a:srgbClr val="7F4182"/>
              </a:solidFill>
            </a:endParaRPr>
          </a:p>
          <a:p>
            <a:r>
              <a:rPr lang="en-IE" b="1" dirty="0">
                <a:solidFill>
                  <a:srgbClr val="7F4182"/>
                </a:solidFill>
              </a:rPr>
              <a:t>Great communities have community spirit in abundance and the people living there are very proud of their homeplace. A strong sense of community spirit is not only important to retaining current residents, but attracting new ones as well.</a:t>
            </a:r>
          </a:p>
        </p:txBody>
      </p:sp>
      <p:sp>
        <p:nvSpPr>
          <p:cNvPr id="3" name="Text Placeholder 2">
            <a:extLst>
              <a:ext uri="{FF2B5EF4-FFF2-40B4-BE49-F238E27FC236}">
                <a16:creationId xmlns:a16="http://schemas.microsoft.com/office/drawing/2014/main" id="{EEC4317B-7402-45A2-8037-DE9689EB8530}"/>
              </a:ext>
            </a:extLst>
          </p:cNvPr>
          <p:cNvSpPr>
            <a:spLocks noGrp="1"/>
          </p:cNvSpPr>
          <p:nvPr>
            <p:ph type="body" sz="quarter" idx="22"/>
          </p:nvPr>
        </p:nvSpPr>
        <p:spPr>
          <a:xfrm>
            <a:off x="516102" y="801186"/>
            <a:ext cx="6170448" cy="857158"/>
          </a:xfrm>
          <a:solidFill>
            <a:srgbClr val="7F4182"/>
          </a:solidFill>
        </p:spPr>
        <p:txBody>
          <a:bodyPr>
            <a:normAutofit/>
          </a:bodyPr>
          <a:lstStyle/>
          <a:p>
            <a:pPr>
              <a:lnSpc>
                <a:spcPct val="120000"/>
              </a:lnSpc>
            </a:pPr>
            <a:r>
              <a:rPr lang="en-IE" dirty="0">
                <a:solidFill>
                  <a:schemeClr val="bg1"/>
                </a:solidFill>
              </a:rPr>
              <a:t>Community Spirit/Pride of Place</a:t>
            </a:r>
          </a:p>
        </p:txBody>
      </p:sp>
      <p:sp>
        <p:nvSpPr>
          <p:cNvPr id="10" name="TextBox 9">
            <a:extLst>
              <a:ext uri="{FF2B5EF4-FFF2-40B4-BE49-F238E27FC236}">
                <a16:creationId xmlns:a16="http://schemas.microsoft.com/office/drawing/2014/main" id="{F45E86B2-B501-438D-89D5-E0134BD893C0}"/>
              </a:ext>
            </a:extLst>
          </p:cNvPr>
          <p:cNvSpPr txBox="1"/>
          <p:nvPr/>
        </p:nvSpPr>
        <p:spPr>
          <a:xfrm>
            <a:off x="19030" y="0"/>
            <a:ext cx="6686550" cy="523220"/>
          </a:xfrm>
          <a:prstGeom prst="rect">
            <a:avLst/>
          </a:prstGeom>
          <a:solidFill>
            <a:schemeClr val="bg1"/>
          </a:solidFill>
        </p:spPr>
        <p:txBody>
          <a:bodyPr wrap="square" rtlCol="0">
            <a:spAutoFit/>
          </a:bodyPr>
          <a:lstStyle/>
          <a:p>
            <a:r>
              <a:rPr lang="en-IE" sz="2800" dirty="0">
                <a:solidFill>
                  <a:srgbClr val="7F4182"/>
                </a:solidFill>
              </a:rPr>
              <a:t>Characteristics of great communities</a:t>
            </a:r>
          </a:p>
        </p:txBody>
      </p:sp>
      <p:pic>
        <p:nvPicPr>
          <p:cNvPr id="8" name="Picture 7" descr="A body of water surrounded by trees&#10;&#10;Description automatically generated">
            <a:extLst>
              <a:ext uri="{FF2B5EF4-FFF2-40B4-BE49-F238E27FC236}">
                <a16:creationId xmlns:a16="http://schemas.microsoft.com/office/drawing/2014/main" id="{9A744D56-8D80-40D6-B3D0-31F35A1840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57845" y="3659081"/>
            <a:ext cx="5114551" cy="3198919"/>
          </a:xfrm>
          <a:prstGeom prst="rect">
            <a:avLst/>
          </a:prstGeom>
        </p:spPr>
      </p:pic>
      <p:pic>
        <p:nvPicPr>
          <p:cNvPr id="13" name="Picture 12" descr="A picture containing person, outdoor, cutting, person&#10;&#10;Description automatically generated">
            <a:extLst>
              <a:ext uri="{FF2B5EF4-FFF2-40B4-BE49-F238E27FC236}">
                <a16:creationId xmlns:a16="http://schemas.microsoft.com/office/drawing/2014/main" id="{55B0F77C-4D7F-4300-ACAC-DB85638419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57846" y="116521"/>
            <a:ext cx="5114551" cy="3409700"/>
          </a:xfrm>
          <a:prstGeom prst="rect">
            <a:avLst/>
          </a:prstGeom>
        </p:spPr>
      </p:pic>
      <p:sp>
        <p:nvSpPr>
          <p:cNvPr id="4" name="TextBox 3">
            <a:extLst>
              <a:ext uri="{FF2B5EF4-FFF2-40B4-BE49-F238E27FC236}">
                <a16:creationId xmlns:a16="http://schemas.microsoft.com/office/drawing/2014/main" id="{6C7AC7AF-DA33-42DE-A334-4F1C80F48DEC}"/>
              </a:ext>
            </a:extLst>
          </p:cNvPr>
          <p:cNvSpPr txBox="1"/>
          <p:nvPr/>
        </p:nvSpPr>
        <p:spPr>
          <a:xfrm>
            <a:off x="11041380" y="6307587"/>
            <a:ext cx="1150620" cy="461665"/>
          </a:xfrm>
          <a:prstGeom prst="rect">
            <a:avLst/>
          </a:prstGeom>
          <a:solidFill>
            <a:srgbClr val="7F4182"/>
          </a:solidFill>
        </p:spPr>
        <p:txBody>
          <a:bodyPr wrap="square" rtlCol="0">
            <a:spAutoFit/>
          </a:bodyPr>
          <a:lstStyle/>
          <a:p>
            <a:pPr algn="r"/>
            <a:r>
              <a:rPr lang="en-IE" sz="2400" dirty="0">
                <a:solidFill>
                  <a:schemeClr val="bg1"/>
                </a:solidFill>
              </a:rPr>
              <a:t>SOCIAL</a:t>
            </a:r>
          </a:p>
        </p:txBody>
      </p:sp>
    </p:spTree>
    <p:extLst>
      <p:ext uri="{BB962C8B-B14F-4D97-AF65-F5344CB8AC3E}">
        <p14:creationId xmlns:p14="http://schemas.microsoft.com/office/powerpoint/2010/main" val="3315582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8DF2B2-E5B5-49A8-927F-9CE103F172AF}"/>
              </a:ext>
            </a:extLst>
          </p:cNvPr>
          <p:cNvSpPr>
            <a:spLocks noGrp="1"/>
          </p:cNvSpPr>
          <p:nvPr>
            <p:ph type="body" sz="quarter" idx="20"/>
          </p:nvPr>
        </p:nvSpPr>
        <p:spPr>
          <a:xfrm>
            <a:off x="409126" y="1947205"/>
            <a:ext cx="6517191" cy="4641540"/>
          </a:xfrm>
        </p:spPr>
        <p:txBody>
          <a:bodyPr/>
          <a:lstStyle/>
          <a:p>
            <a:r>
              <a:rPr lang="en-IE" dirty="0"/>
              <a:t>A welcoming and inclusive community is a community where its citizens and members feel safe, respected, and comfortable in being themselves and expressing all aspects of their identities. It is a place where each person shares a sense of belonging with its other members.</a:t>
            </a:r>
          </a:p>
          <a:p>
            <a:r>
              <a:rPr lang="en-IE" dirty="0"/>
              <a:t>A sense of belonging is a human need, just like the need for food and shelter. Feeling that you belong is most important for all members of a community. </a:t>
            </a:r>
          </a:p>
          <a:p>
            <a:r>
              <a:rPr lang="en-IE" b="1" dirty="0">
                <a:solidFill>
                  <a:srgbClr val="7F4182"/>
                </a:solidFill>
              </a:rPr>
              <a:t>Great communities recognise that a sense of belonging is important to one's quality of life and they strive to make everyone feel at home.</a:t>
            </a:r>
          </a:p>
        </p:txBody>
      </p:sp>
      <p:sp>
        <p:nvSpPr>
          <p:cNvPr id="3" name="Text Placeholder 2">
            <a:extLst>
              <a:ext uri="{FF2B5EF4-FFF2-40B4-BE49-F238E27FC236}">
                <a16:creationId xmlns:a16="http://schemas.microsoft.com/office/drawing/2014/main" id="{EEC4317B-7402-45A2-8037-DE9689EB8530}"/>
              </a:ext>
            </a:extLst>
          </p:cNvPr>
          <p:cNvSpPr>
            <a:spLocks noGrp="1"/>
          </p:cNvSpPr>
          <p:nvPr>
            <p:ph type="body" sz="quarter" idx="22"/>
          </p:nvPr>
        </p:nvSpPr>
        <p:spPr>
          <a:xfrm>
            <a:off x="409126" y="771896"/>
            <a:ext cx="6517190" cy="1034043"/>
          </a:xfrm>
          <a:solidFill>
            <a:srgbClr val="7F4182"/>
          </a:solidFill>
        </p:spPr>
        <p:txBody>
          <a:bodyPr>
            <a:noAutofit/>
          </a:bodyPr>
          <a:lstStyle/>
          <a:p>
            <a:pPr>
              <a:lnSpc>
                <a:spcPct val="100000"/>
              </a:lnSpc>
            </a:pPr>
            <a:r>
              <a:rPr lang="en-IE" sz="3200" dirty="0">
                <a:solidFill>
                  <a:schemeClr val="bg1"/>
                </a:solidFill>
              </a:rPr>
              <a:t>Sense of belonging – a place for everyone</a:t>
            </a:r>
          </a:p>
        </p:txBody>
      </p:sp>
      <p:pic>
        <p:nvPicPr>
          <p:cNvPr id="6" name="Picture 5" descr="A dog sitting on a sidewalk&#10;&#10;Description automatically generated">
            <a:extLst>
              <a:ext uri="{FF2B5EF4-FFF2-40B4-BE49-F238E27FC236}">
                <a16:creationId xmlns:a16="http://schemas.microsoft.com/office/drawing/2014/main" id="{FD55A420-D92A-4DD7-A683-4A736771773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47034" y="0"/>
            <a:ext cx="4824248" cy="6858000"/>
          </a:xfrm>
          <a:prstGeom prst="rect">
            <a:avLst/>
          </a:prstGeom>
        </p:spPr>
      </p:pic>
      <p:sp>
        <p:nvSpPr>
          <p:cNvPr id="10" name="TextBox 9">
            <a:extLst>
              <a:ext uri="{FF2B5EF4-FFF2-40B4-BE49-F238E27FC236}">
                <a16:creationId xmlns:a16="http://schemas.microsoft.com/office/drawing/2014/main" id="{E23E57A2-7E09-46F6-A468-8E7137A6EF86}"/>
              </a:ext>
            </a:extLst>
          </p:cNvPr>
          <p:cNvSpPr txBox="1"/>
          <p:nvPr/>
        </p:nvSpPr>
        <p:spPr>
          <a:xfrm>
            <a:off x="0" y="101086"/>
            <a:ext cx="6096000" cy="523220"/>
          </a:xfrm>
          <a:prstGeom prst="rect">
            <a:avLst/>
          </a:prstGeom>
          <a:noFill/>
        </p:spPr>
        <p:txBody>
          <a:bodyPr wrap="square" rtlCol="0">
            <a:spAutoFit/>
          </a:bodyPr>
          <a:lstStyle/>
          <a:p>
            <a:r>
              <a:rPr lang="en-IE" sz="2800" dirty="0">
                <a:solidFill>
                  <a:srgbClr val="7F4182"/>
                </a:solidFill>
              </a:rPr>
              <a:t>Characteristics of great communities</a:t>
            </a:r>
          </a:p>
        </p:txBody>
      </p:sp>
      <p:sp>
        <p:nvSpPr>
          <p:cNvPr id="4" name="TextBox 3">
            <a:extLst>
              <a:ext uri="{FF2B5EF4-FFF2-40B4-BE49-F238E27FC236}">
                <a16:creationId xmlns:a16="http://schemas.microsoft.com/office/drawing/2014/main" id="{43999A79-7A72-4669-B3E2-639C5B39B5ED}"/>
              </a:ext>
            </a:extLst>
          </p:cNvPr>
          <p:cNvSpPr txBox="1"/>
          <p:nvPr/>
        </p:nvSpPr>
        <p:spPr>
          <a:xfrm>
            <a:off x="11041380" y="6250190"/>
            <a:ext cx="1150620" cy="461665"/>
          </a:xfrm>
          <a:prstGeom prst="rect">
            <a:avLst/>
          </a:prstGeom>
          <a:solidFill>
            <a:srgbClr val="7F4182"/>
          </a:solidFill>
        </p:spPr>
        <p:txBody>
          <a:bodyPr wrap="square" rtlCol="0">
            <a:spAutoFit/>
          </a:bodyPr>
          <a:lstStyle/>
          <a:p>
            <a:pPr algn="r"/>
            <a:r>
              <a:rPr lang="en-IE" sz="2400" dirty="0">
                <a:solidFill>
                  <a:schemeClr val="bg1"/>
                </a:solidFill>
              </a:rPr>
              <a:t>SOCIAL</a:t>
            </a:r>
          </a:p>
        </p:txBody>
      </p:sp>
    </p:spTree>
    <p:extLst>
      <p:ext uri="{BB962C8B-B14F-4D97-AF65-F5344CB8AC3E}">
        <p14:creationId xmlns:p14="http://schemas.microsoft.com/office/powerpoint/2010/main" val="3884929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alking down a dirt road&#10;&#10;Description automatically generated">
            <a:extLst>
              <a:ext uri="{FF2B5EF4-FFF2-40B4-BE49-F238E27FC236}">
                <a16:creationId xmlns:a16="http://schemas.microsoft.com/office/drawing/2014/main" id="{61ED4384-D804-4926-A351-4E7BB8EE9C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78717" y="0"/>
            <a:ext cx="4572000" cy="6858000"/>
          </a:xfrm>
          <a:prstGeom prst="rect">
            <a:avLst/>
          </a:prstGeom>
        </p:spPr>
      </p:pic>
      <p:sp>
        <p:nvSpPr>
          <p:cNvPr id="2" name="Text Placeholder 1">
            <a:extLst>
              <a:ext uri="{FF2B5EF4-FFF2-40B4-BE49-F238E27FC236}">
                <a16:creationId xmlns:a16="http://schemas.microsoft.com/office/drawing/2014/main" id="{768DF2B2-E5B5-49A8-927F-9CE103F172AF}"/>
              </a:ext>
            </a:extLst>
          </p:cNvPr>
          <p:cNvSpPr>
            <a:spLocks noGrp="1"/>
          </p:cNvSpPr>
          <p:nvPr>
            <p:ph type="body" sz="quarter" idx="20"/>
          </p:nvPr>
        </p:nvSpPr>
        <p:spPr>
          <a:xfrm>
            <a:off x="409126" y="1947206"/>
            <a:ext cx="6517191" cy="3631644"/>
          </a:xfrm>
        </p:spPr>
        <p:txBody>
          <a:bodyPr/>
          <a:lstStyle/>
          <a:p>
            <a:r>
              <a:rPr lang="en-IE" dirty="0"/>
              <a:t>Community safety is a concept that is concerned with achieving a positive state of well-being among people within social and physical environments. </a:t>
            </a:r>
          </a:p>
          <a:p>
            <a:r>
              <a:rPr lang="en-IE" dirty="0"/>
              <a:t>Not only is it about reducing and preventing injury and crime, it is about building strong, cohesive, vibrant, participatory communities.</a:t>
            </a:r>
          </a:p>
          <a:p>
            <a:r>
              <a:rPr lang="en-IE" dirty="0"/>
              <a:t>Community Safety includes a wide range of things such as crime prevention, road safety, safer public places, water safety and outdoor/sports safety.</a:t>
            </a:r>
          </a:p>
          <a:p>
            <a:r>
              <a:rPr lang="en-IE" b="1" dirty="0">
                <a:solidFill>
                  <a:srgbClr val="7F4182"/>
                </a:solidFill>
              </a:rPr>
              <a:t>Community safety is a key factor in making a great community as people need to feel safe where they live, work or spend their leisure time. </a:t>
            </a:r>
          </a:p>
          <a:p>
            <a:endParaRPr lang="en-IE" dirty="0"/>
          </a:p>
        </p:txBody>
      </p:sp>
      <p:sp>
        <p:nvSpPr>
          <p:cNvPr id="3" name="Text Placeholder 2">
            <a:extLst>
              <a:ext uri="{FF2B5EF4-FFF2-40B4-BE49-F238E27FC236}">
                <a16:creationId xmlns:a16="http://schemas.microsoft.com/office/drawing/2014/main" id="{EEC4317B-7402-45A2-8037-DE9689EB8530}"/>
              </a:ext>
            </a:extLst>
          </p:cNvPr>
          <p:cNvSpPr>
            <a:spLocks noGrp="1"/>
          </p:cNvSpPr>
          <p:nvPr>
            <p:ph type="body" sz="quarter" idx="22"/>
          </p:nvPr>
        </p:nvSpPr>
        <p:spPr>
          <a:xfrm>
            <a:off x="516102" y="912472"/>
            <a:ext cx="6239028" cy="857158"/>
          </a:xfrm>
          <a:solidFill>
            <a:srgbClr val="7F4182"/>
          </a:solidFill>
        </p:spPr>
        <p:txBody>
          <a:bodyPr/>
          <a:lstStyle/>
          <a:p>
            <a:r>
              <a:rPr lang="en-IE" dirty="0">
                <a:solidFill>
                  <a:schemeClr val="bg1"/>
                </a:solidFill>
              </a:rPr>
              <a:t>A feeling of safety</a:t>
            </a:r>
          </a:p>
        </p:txBody>
      </p:sp>
      <p:sp>
        <p:nvSpPr>
          <p:cNvPr id="6" name="TextBox 5">
            <a:extLst>
              <a:ext uri="{FF2B5EF4-FFF2-40B4-BE49-F238E27FC236}">
                <a16:creationId xmlns:a16="http://schemas.microsoft.com/office/drawing/2014/main" id="{11595B00-9D94-4C9E-9DC6-EBB54566319D}"/>
              </a:ext>
            </a:extLst>
          </p:cNvPr>
          <p:cNvSpPr txBox="1"/>
          <p:nvPr/>
        </p:nvSpPr>
        <p:spPr>
          <a:xfrm>
            <a:off x="0" y="101086"/>
            <a:ext cx="6096000" cy="523220"/>
          </a:xfrm>
          <a:prstGeom prst="rect">
            <a:avLst/>
          </a:prstGeom>
          <a:solidFill>
            <a:schemeClr val="bg1"/>
          </a:solidFill>
        </p:spPr>
        <p:txBody>
          <a:bodyPr wrap="square" rtlCol="0">
            <a:spAutoFit/>
          </a:bodyPr>
          <a:lstStyle/>
          <a:p>
            <a:r>
              <a:rPr lang="en-IE" sz="2800" dirty="0">
                <a:solidFill>
                  <a:srgbClr val="7F4182"/>
                </a:solidFill>
              </a:rPr>
              <a:t>Characteristics of great communities</a:t>
            </a:r>
          </a:p>
        </p:txBody>
      </p:sp>
      <p:sp>
        <p:nvSpPr>
          <p:cNvPr id="4" name="TextBox 3">
            <a:extLst>
              <a:ext uri="{FF2B5EF4-FFF2-40B4-BE49-F238E27FC236}">
                <a16:creationId xmlns:a16="http://schemas.microsoft.com/office/drawing/2014/main" id="{0152890F-2726-47E7-B77B-A88AC931657F}"/>
              </a:ext>
            </a:extLst>
          </p:cNvPr>
          <p:cNvSpPr txBox="1"/>
          <p:nvPr/>
        </p:nvSpPr>
        <p:spPr>
          <a:xfrm>
            <a:off x="11041380" y="6250190"/>
            <a:ext cx="1150620" cy="461665"/>
          </a:xfrm>
          <a:prstGeom prst="rect">
            <a:avLst/>
          </a:prstGeom>
          <a:solidFill>
            <a:srgbClr val="7F4182"/>
          </a:solidFill>
        </p:spPr>
        <p:txBody>
          <a:bodyPr wrap="square" rtlCol="0">
            <a:spAutoFit/>
          </a:bodyPr>
          <a:lstStyle/>
          <a:p>
            <a:pPr algn="r"/>
            <a:r>
              <a:rPr lang="en-IE" sz="2400" dirty="0">
                <a:solidFill>
                  <a:schemeClr val="bg1"/>
                </a:solidFill>
              </a:rPr>
              <a:t>SOCIAL</a:t>
            </a:r>
          </a:p>
        </p:txBody>
      </p:sp>
    </p:spTree>
    <p:extLst>
      <p:ext uri="{BB962C8B-B14F-4D97-AF65-F5344CB8AC3E}">
        <p14:creationId xmlns:p14="http://schemas.microsoft.com/office/powerpoint/2010/main" val="2950559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8DF2B2-E5B5-49A8-927F-9CE103F172AF}"/>
              </a:ext>
            </a:extLst>
          </p:cNvPr>
          <p:cNvSpPr>
            <a:spLocks noGrp="1"/>
          </p:cNvSpPr>
          <p:nvPr>
            <p:ph type="body" sz="quarter" idx="20"/>
          </p:nvPr>
        </p:nvSpPr>
        <p:spPr>
          <a:xfrm>
            <a:off x="352904" y="1918130"/>
            <a:ext cx="5371001" cy="4411552"/>
          </a:xfrm>
        </p:spPr>
        <p:txBody>
          <a:bodyPr/>
          <a:lstStyle/>
          <a:p>
            <a:r>
              <a:rPr lang="en-IE" dirty="0"/>
              <a:t>A community champion is a changemaker who takes responsibility for the well-being and improvement of their communities.</a:t>
            </a:r>
          </a:p>
          <a:p>
            <a:r>
              <a:rPr lang="en-IE" dirty="0"/>
              <a:t>Typically, they are key to mobilizing communities for a common cause to design and champion courses of action to overcome specific community challenges. This role could be paid for or voluntarily,  most are volunteers.</a:t>
            </a:r>
          </a:p>
          <a:p>
            <a:r>
              <a:rPr lang="en-IE" b="1" dirty="0">
                <a:solidFill>
                  <a:srgbClr val="7F4182"/>
                </a:solidFill>
              </a:rPr>
              <a:t>Great communities are usually driven by one or two or even a team of community champions.</a:t>
            </a:r>
          </a:p>
          <a:p>
            <a:endParaRPr lang="en-IE" dirty="0"/>
          </a:p>
        </p:txBody>
      </p:sp>
      <p:sp>
        <p:nvSpPr>
          <p:cNvPr id="3" name="Text Placeholder 2">
            <a:extLst>
              <a:ext uri="{FF2B5EF4-FFF2-40B4-BE49-F238E27FC236}">
                <a16:creationId xmlns:a16="http://schemas.microsoft.com/office/drawing/2014/main" id="{EEC4317B-7402-45A2-8037-DE9689EB8530}"/>
              </a:ext>
            </a:extLst>
          </p:cNvPr>
          <p:cNvSpPr>
            <a:spLocks noGrp="1"/>
          </p:cNvSpPr>
          <p:nvPr>
            <p:ph type="body" sz="quarter" idx="22"/>
          </p:nvPr>
        </p:nvSpPr>
        <p:spPr>
          <a:xfrm>
            <a:off x="409126" y="697870"/>
            <a:ext cx="5579898" cy="1047413"/>
          </a:xfrm>
          <a:solidFill>
            <a:srgbClr val="7F4182"/>
          </a:solidFill>
        </p:spPr>
        <p:txBody>
          <a:bodyPr>
            <a:noAutofit/>
          </a:bodyPr>
          <a:lstStyle/>
          <a:p>
            <a:r>
              <a:rPr lang="en-IE" sz="3200" dirty="0">
                <a:solidFill>
                  <a:schemeClr val="bg1"/>
                </a:solidFill>
              </a:rPr>
              <a:t>Strong Community Leaders or Champions</a:t>
            </a:r>
          </a:p>
        </p:txBody>
      </p:sp>
      <p:sp>
        <p:nvSpPr>
          <p:cNvPr id="10" name="TextBox 9">
            <a:extLst>
              <a:ext uri="{FF2B5EF4-FFF2-40B4-BE49-F238E27FC236}">
                <a16:creationId xmlns:a16="http://schemas.microsoft.com/office/drawing/2014/main" id="{F45E86B2-B501-438D-89D5-E0134BD893C0}"/>
              </a:ext>
            </a:extLst>
          </p:cNvPr>
          <p:cNvSpPr txBox="1"/>
          <p:nvPr/>
        </p:nvSpPr>
        <p:spPr>
          <a:xfrm>
            <a:off x="0" y="101086"/>
            <a:ext cx="5989024" cy="523220"/>
          </a:xfrm>
          <a:prstGeom prst="rect">
            <a:avLst/>
          </a:prstGeom>
          <a:solidFill>
            <a:schemeClr val="bg1"/>
          </a:solidFill>
        </p:spPr>
        <p:txBody>
          <a:bodyPr wrap="square" rtlCol="0">
            <a:spAutoFit/>
          </a:bodyPr>
          <a:lstStyle/>
          <a:p>
            <a:r>
              <a:rPr lang="en-IE" sz="2800" dirty="0">
                <a:solidFill>
                  <a:srgbClr val="7F4182"/>
                </a:solidFill>
              </a:rPr>
              <a:t>Characteristics of great communities</a:t>
            </a:r>
          </a:p>
        </p:txBody>
      </p:sp>
      <p:pic>
        <p:nvPicPr>
          <p:cNvPr id="15" name="Picture 14" descr="Person knitting">
            <a:extLst>
              <a:ext uri="{FF2B5EF4-FFF2-40B4-BE49-F238E27FC236}">
                <a16:creationId xmlns:a16="http://schemas.microsoft.com/office/drawing/2014/main" id="{1B26A52F-B68A-499D-8E87-82E5B5D436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79718" y="577628"/>
            <a:ext cx="3074121" cy="2051916"/>
          </a:xfrm>
          <a:prstGeom prst="rect">
            <a:avLst/>
          </a:prstGeom>
        </p:spPr>
      </p:pic>
      <p:pic>
        <p:nvPicPr>
          <p:cNvPr id="21" name="Picture 20" descr="A picture containing person, outdoor, beach, person&#10;&#10;Description automatically generated">
            <a:extLst>
              <a:ext uri="{FF2B5EF4-FFF2-40B4-BE49-F238E27FC236}">
                <a16:creationId xmlns:a16="http://schemas.microsoft.com/office/drawing/2014/main" id="{FC7991E4-606B-4599-8D1F-1F321C7EBDC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34224" y="2828833"/>
            <a:ext cx="3292677" cy="2590146"/>
          </a:xfrm>
          <a:prstGeom prst="rect">
            <a:avLst/>
          </a:prstGeom>
        </p:spPr>
      </p:pic>
      <p:pic>
        <p:nvPicPr>
          <p:cNvPr id="17" name="Picture 16" descr="Person harvesting lettuce from a garden">
            <a:extLst>
              <a:ext uri="{FF2B5EF4-FFF2-40B4-BE49-F238E27FC236}">
                <a16:creationId xmlns:a16="http://schemas.microsoft.com/office/drawing/2014/main" id="{2D0A2E09-F2BA-4145-B852-0425191373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1265" y="661734"/>
            <a:ext cx="3292676" cy="2167099"/>
          </a:xfrm>
          <a:prstGeom prst="rect">
            <a:avLst/>
          </a:prstGeom>
        </p:spPr>
      </p:pic>
      <p:pic>
        <p:nvPicPr>
          <p:cNvPr id="19" name="Picture 18" descr="A person wearing a suit and tie standing in front of a building&#10;&#10;Description automatically generated">
            <a:extLst>
              <a:ext uri="{FF2B5EF4-FFF2-40B4-BE49-F238E27FC236}">
                <a16:creationId xmlns:a16="http://schemas.microsoft.com/office/drawing/2014/main" id="{65EF97B5-189A-4F56-98B2-E8DBB2B7C3D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889279" y="2515387"/>
            <a:ext cx="3292676" cy="3000840"/>
          </a:xfrm>
          <a:prstGeom prst="rect">
            <a:avLst/>
          </a:prstGeom>
        </p:spPr>
      </p:pic>
      <p:sp>
        <p:nvSpPr>
          <p:cNvPr id="23" name="Rectangle 22">
            <a:extLst>
              <a:ext uri="{FF2B5EF4-FFF2-40B4-BE49-F238E27FC236}">
                <a16:creationId xmlns:a16="http://schemas.microsoft.com/office/drawing/2014/main" id="{1879E296-113B-4A3F-9626-26E8C1EB964D}"/>
              </a:ext>
            </a:extLst>
          </p:cNvPr>
          <p:cNvSpPr/>
          <p:nvPr/>
        </p:nvSpPr>
        <p:spPr>
          <a:xfrm>
            <a:off x="6034225" y="5418979"/>
            <a:ext cx="6157776" cy="1154162"/>
          </a:xfrm>
          <a:prstGeom prst="rect">
            <a:avLst/>
          </a:prstGeom>
          <a:solidFill>
            <a:srgbClr val="7F4182"/>
          </a:solidFill>
        </p:spPr>
        <p:txBody>
          <a:bodyPr wrap="square">
            <a:spAutoFit/>
          </a:bodyPr>
          <a:lstStyle/>
          <a:p>
            <a:r>
              <a:rPr lang="en-IE" sz="2300" b="1" dirty="0">
                <a:solidFill>
                  <a:schemeClr val="bg1"/>
                </a:solidFill>
              </a:rPr>
              <a:t>The Role of the Community Champion work  is part education, part inspiration, part motivation and part mobilization.</a:t>
            </a:r>
          </a:p>
        </p:txBody>
      </p:sp>
      <p:sp>
        <p:nvSpPr>
          <p:cNvPr id="4" name="TextBox 3">
            <a:extLst>
              <a:ext uri="{FF2B5EF4-FFF2-40B4-BE49-F238E27FC236}">
                <a16:creationId xmlns:a16="http://schemas.microsoft.com/office/drawing/2014/main" id="{4833E770-4336-41B6-8C5B-5E3E4EDA9F73}"/>
              </a:ext>
            </a:extLst>
          </p:cNvPr>
          <p:cNvSpPr txBox="1"/>
          <p:nvPr/>
        </p:nvSpPr>
        <p:spPr>
          <a:xfrm>
            <a:off x="11103219" y="2398711"/>
            <a:ext cx="1150620" cy="461665"/>
          </a:xfrm>
          <a:prstGeom prst="rect">
            <a:avLst/>
          </a:prstGeom>
          <a:solidFill>
            <a:srgbClr val="7F4182"/>
          </a:solidFill>
        </p:spPr>
        <p:txBody>
          <a:bodyPr wrap="square" rtlCol="0">
            <a:spAutoFit/>
          </a:bodyPr>
          <a:lstStyle/>
          <a:p>
            <a:pPr algn="r"/>
            <a:r>
              <a:rPr lang="en-IE" sz="2400" dirty="0">
                <a:solidFill>
                  <a:schemeClr val="bg1"/>
                </a:solidFill>
              </a:rPr>
              <a:t>SOCIAL</a:t>
            </a:r>
          </a:p>
        </p:txBody>
      </p:sp>
    </p:spTree>
    <p:extLst>
      <p:ext uri="{BB962C8B-B14F-4D97-AF65-F5344CB8AC3E}">
        <p14:creationId xmlns:p14="http://schemas.microsoft.com/office/powerpoint/2010/main" val="3559545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8DF2B2-E5B5-49A8-927F-9CE103F172AF}"/>
              </a:ext>
            </a:extLst>
          </p:cNvPr>
          <p:cNvSpPr>
            <a:spLocks noGrp="1"/>
          </p:cNvSpPr>
          <p:nvPr>
            <p:ph type="body" sz="quarter" idx="20"/>
          </p:nvPr>
        </p:nvSpPr>
        <p:spPr>
          <a:xfrm>
            <a:off x="437630" y="1999758"/>
            <a:ext cx="6687832" cy="4411552"/>
          </a:xfrm>
        </p:spPr>
        <p:txBody>
          <a:bodyPr/>
          <a:lstStyle/>
          <a:p>
            <a:r>
              <a:rPr lang="en-IE" dirty="0"/>
              <a:t>Not everyone has to be a leader or champion. For communities to really work, they also need a strong sense and commitment to Active Citizenship. Active Citizenship is used to describe the involvement of individuals in public life and community affairs. </a:t>
            </a:r>
          </a:p>
          <a:p>
            <a:r>
              <a:rPr lang="en-IE" dirty="0"/>
              <a:t>Active citizens are people who effect change and become actively involved in the life of their communities; tackling problems and bringing about change.</a:t>
            </a:r>
          </a:p>
          <a:p>
            <a:r>
              <a:rPr lang="en-IE" b="1" dirty="0">
                <a:solidFill>
                  <a:srgbClr val="7F4182"/>
                </a:solidFill>
              </a:rPr>
              <a:t>Engaged and passionate active citizens are at the heart of great communities.</a:t>
            </a:r>
          </a:p>
          <a:p>
            <a:endParaRPr lang="en-IE" dirty="0"/>
          </a:p>
        </p:txBody>
      </p:sp>
      <p:sp>
        <p:nvSpPr>
          <p:cNvPr id="3" name="Text Placeholder 2">
            <a:extLst>
              <a:ext uri="{FF2B5EF4-FFF2-40B4-BE49-F238E27FC236}">
                <a16:creationId xmlns:a16="http://schemas.microsoft.com/office/drawing/2014/main" id="{EEC4317B-7402-45A2-8037-DE9689EB8530}"/>
              </a:ext>
            </a:extLst>
          </p:cNvPr>
          <p:cNvSpPr>
            <a:spLocks noGrp="1"/>
          </p:cNvSpPr>
          <p:nvPr>
            <p:ph type="body" sz="quarter" idx="22"/>
          </p:nvPr>
        </p:nvSpPr>
        <p:spPr>
          <a:xfrm>
            <a:off x="545679" y="706370"/>
            <a:ext cx="6426014" cy="1062290"/>
          </a:xfrm>
          <a:solidFill>
            <a:srgbClr val="7F4182"/>
          </a:solidFill>
        </p:spPr>
        <p:txBody>
          <a:bodyPr>
            <a:noAutofit/>
          </a:bodyPr>
          <a:lstStyle/>
          <a:p>
            <a:r>
              <a:rPr lang="en-IE" sz="3200" dirty="0">
                <a:solidFill>
                  <a:schemeClr val="bg1"/>
                </a:solidFill>
              </a:rPr>
              <a:t>Active Citizens/Engaged Community Members</a:t>
            </a:r>
          </a:p>
        </p:txBody>
      </p:sp>
      <p:sp>
        <p:nvSpPr>
          <p:cNvPr id="10" name="TextBox 9">
            <a:extLst>
              <a:ext uri="{FF2B5EF4-FFF2-40B4-BE49-F238E27FC236}">
                <a16:creationId xmlns:a16="http://schemas.microsoft.com/office/drawing/2014/main" id="{F45E86B2-B501-438D-89D5-E0134BD893C0}"/>
              </a:ext>
            </a:extLst>
          </p:cNvPr>
          <p:cNvSpPr txBox="1"/>
          <p:nvPr/>
        </p:nvSpPr>
        <p:spPr>
          <a:xfrm>
            <a:off x="0" y="101086"/>
            <a:ext cx="5973288" cy="523220"/>
          </a:xfrm>
          <a:prstGeom prst="rect">
            <a:avLst/>
          </a:prstGeom>
          <a:solidFill>
            <a:schemeClr val="bg1"/>
          </a:solidFill>
        </p:spPr>
        <p:txBody>
          <a:bodyPr wrap="square" rtlCol="0">
            <a:spAutoFit/>
          </a:bodyPr>
          <a:lstStyle/>
          <a:p>
            <a:r>
              <a:rPr lang="en-IE" sz="2800" dirty="0">
                <a:solidFill>
                  <a:srgbClr val="7F4182"/>
                </a:solidFill>
              </a:rPr>
              <a:t>Characteristics of great communities</a:t>
            </a:r>
          </a:p>
        </p:txBody>
      </p:sp>
      <p:pic>
        <p:nvPicPr>
          <p:cNvPr id="4" name="Picture 3" descr="A picture containing toy, drawing&#10;&#10;Description automatically generated">
            <a:extLst>
              <a:ext uri="{FF2B5EF4-FFF2-40B4-BE49-F238E27FC236}">
                <a16:creationId xmlns:a16="http://schemas.microsoft.com/office/drawing/2014/main" id="{565880BA-DD0A-4BD2-8ACF-A53E40F1C89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315200" y="372648"/>
            <a:ext cx="4876800" cy="6368955"/>
          </a:xfrm>
          <a:prstGeom prst="rect">
            <a:avLst/>
          </a:prstGeom>
        </p:spPr>
      </p:pic>
      <p:sp>
        <p:nvSpPr>
          <p:cNvPr id="5" name="TextBox 4">
            <a:extLst>
              <a:ext uri="{FF2B5EF4-FFF2-40B4-BE49-F238E27FC236}">
                <a16:creationId xmlns:a16="http://schemas.microsoft.com/office/drawing/2014/main" id="{1D6FE921-ABAD-4827-BCF0-E2575DC7FCBA}"/>
              </a:ext>
            </a:extLst>
          </p:cNvPr>
          <p:cNvSpPr txBox="1"/>
          <p:nvPr/>
        </p:nvSpPr>
        <p:spPr>
          <a:xfrm>
            <a:off x="11041380" y="6279938"/>
            <a:ext cx="1150620" cy="461665"/>
          </a:xfrm>
          <a:prstGeom prst="rect">
            <a:avLst/>
          </a:prstGeom>
          <a:solidFill>
            <a:srgbClr val="7F4182"/>
          </a:solidFill>
        </p:spPr>
        <p:txBody>
          <a:bodyPr wrap="square" rtlCol="0">
            <a:spAutoFit/>
          </a:bodyPr>
          <a:lstStyle/>
          <a:p>
            <a:pPr algn="r"/>
            <a:r>
              <a:rPr lang="en-IE" sz="2400" dirty="0">
                <a:solidFill>
                  <a:schemeClr val="bg1"/>
                </a:solidFill>
              </a:rPr>
              <a:t>SOCIAL</a:t>
            </a:r>
          </a:p>
        </p:txBody>
      </p:sp>
    </p:spTree>
    <p:extLst>
      <p:ext uri="{BB962C8B-B14F-4D97-AF65-F5344CB8AC3E}">
        <p14:creationId xmlns:p14="http://schemas.microsoft.com/office/powerpoint/2010/main" val="3777270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B67998-CC22-47F7-A26D-A943DB6B221C}"/>
              </a:ext>
            </a:extLst>
          </p:cNvPr>
          <p:cNvPicPr>
            <a:picLocks noChangeAspect="1"/>
          </p:cNvPicPr>
          <p:nvPr/>
        </p:nvPicPr>
        <p:blipFill>
          <a:blip r:embed="rId2"/>
          <a:stretch>
            <a:fillRect/>
          </a:stretch>
        </p:blipFill>
        <p:spPr>
          <a:xfrm>
            <a:off x="6971693" y="369378"/>
            <a:ext cx="5057775" cy="6372225"/>
          </a:xfrm>
          <a:prstGeom prst="rect">
            <a:avLst/>
          </a:prstGeom>
        </p:spPr>
      </p:pic>
      <p:sp>
        <p:nvSpPr>
          <p:cNvPr id="2" name="Text Placeholder 1">
            <a:extLst>
              <a:ext uri="{FF2B5EF4-FFF2-40B4-BE49-F238E27FC236}">
                <a16:creationId xmlns:a16="http://schemas.microsoft.com/office/drawing/2014/main" id="{768DF2B2-E5B5-49A8-927F-9CE103F172AF}"/>
              </a:ext>
            </a:extLst>
          </p:cNvPr>
          <p:cNvSpPr>
            <a:spLocks noGrp="1"/>
          </p:cNvSpPr>
          <p:nvPr>
            <p:ph type="body" sz="quarter" idx="20"/>
          </p:nvPr>
        </p:nvSpPr>
        <p:spPr>
          <a:xfrm>
            <a:off x="162531" y="1768660"/>
            <a:ext cx="6646629" cy="4411552"/>
          </a:xfrm>
        </p:spPr>
        <p:txBody>
          <a:bodyPr/>
          <a:lstStyle/>
          <a:p>
            <a:pPr marL="342900" indent="-342900">
              <a:buFont typeface="Arial" panose="020B0604020202020204" pitchFamily="34" charset="0"/>
              <a:buChar char="•"/>
            </a:pPr>
            <a:r>
              <a:rPr lang="en-IE" dirty="0"/>
              <a:t>providing local people with jobs and a very valuable asset to the local community </a:t>
            </a:r>
          </a:p>
          <a:p>
            <a:pPr marL="342900" indent="-342900">
              <a:buFont typeface="Arial" panose="020B0604020202020204" pitchFamily="34" charset="0"/>
              <a:buChar char="•"/>
            </a:pPr>
            <a:r>
              <a:rPr lang="en-IE" dirty="0"/>
              <a:t>contributing to a communities identity and help give it its unique character and charm</a:t>
            </a:r>
          </a:p>
          <a:p>
            <a:pPr marL="342900" indent="-342900">
              <a:buFont typeface="Arial" panose="020B0604020202020204" pitchFamily="34" charset="0"/>
              <a:buChar char="•"/>
            </a:pPr>
            <a:r>
              <a:rPr lang="en-IE" dirty="0"/>
              <a:t>Often play a key role in the community development initiatives  and provide sponsorship</a:t>
            </a:r>
          </a:p>
          <a:p>
            <a:pPr marL="342900" indent="-342900">
              <a:buFont typeface="Arial" panose="020B0604020202020204" pitchFamily="34" charset="0"/>
              <a:buChar char="•"/>
            </a:pPr>
            <a:r>
              <a:rPr lang="en-IE" dirty="0"/>
              <a:t>Clusters of small businesses have environmental benefits as they reduce automobile use and traffic congestion, resulting in better air quality and things like urban sprawl.</a:t>
            </a:r>
          </a:p>
          <a:p>
            <a:r>
              <a:rPr lang="en-IE" b="1" dirty="0">
                <a:solidFill>
                  <a:srgbClr val="7F4182"/>
                </a:solidFill>
              </a:rPr>
              <a:t>Great communities are those that get behind, support and promote their local businesses.</a:t>
            </a:r>
            <a:endParaRPr lang="en-IE" dirty="0"/>
          </a:p>
        </p:txBody>
      </p:sp>
      <p:sp>
        <p:nvSpPr>
          <p:cNvPr id="3" name="Text Placeholder 2">
            <a:extLst>
              <a:ext uri="{FF2B5EF4-FFF2-40B4-BE49-F238E27FC236}">
                <a16:creationId xmlns:a16="http://schemas.microsoft.com/office/drawing/2014/main" id="{EEC4317B-7402-45A2-8037-DE9689EB8530}"/>
              </a:ext>
            </a:extLst>
          </p:cNvPr>
          <p:cNvSpPr>
            <a:spLocks noGrp="1"/>
          </p:cNvSpPr>
          <p:nvPr>
            <p:ph type="body" sz="quarter" idx="22"/>
          </p:nvPr>
        </p:nvSpPr>
        <p:spPr>
          <a:xfrm>
            <a:off x="545679" y="621374"/>
            <a:ext cx="6426014" cy="1062290"/>
          </a:xfrm>
          <a:solidFill>
            <a:srgbClr val="68BBAF"/>
          </a:solidFill>
        </p:spPr>
        <p:txBody>
          <a:bodyPr>
            <a:noAutofit/>
          </a:bodyPr>
          <a:lstStyle/>
          <a:p>
            <a:r>
              <a:rPr lang="en-IE" sz="3200" dirty="0">
                <a:solidFill>
                  <a:schemeClr val="bg1"/>
                </a:solidFill>
              </a:rPr>
              <a:t>Viable Local Businesses which Contribute to Communities by:</a:t>
            </a:r>
          </a:p>
        </p:txBody>
      </p:sp>
      <p:sp>
        <p:nvSpPr>
          <p:cNvPr id="10" name="TextBox 9">
            <a:extLst>
              <a:ext uri="{FF2B5EF4-FFF2-40B4-BE49-F238E27FC236}">
                <a16:creationId xmlns:a16="http://schemas.microsoft.com/office/drawing/2014/main" id="{F45E86B2-B501-438D-89D5-E0134BD893C0}"/>
              </a:ext>
            </a:extLst>
          </p:cNvPr>
          <p:cNvSpPr txBox="1"/>
          <p:nvPr/>
        </p:nvSpPr>
        <p:spPr>
          <a:xfrm>
            <a:off x="-1" y="101086"/>
            <a:ext cx="5747657" cy="523220"/>
          </a:xfrm>
          <a:prstGeom prst="rect">
            <a:avLst/>
          </a:prstGeom>
          <a:solidFill>
            <a:schemeClr val="bg1"/>
          </a:solidFill>
        </p:spPr>
        <p:txBody>
          <a:bodyPr wrap="square" rtlCol="0">
            <a:spAutoFit/>
          </a:bodyPr>
          <a:lstStyle/>
          <a:p>
            <a:r>
              <a:rPr lang="en-IE" sz="2800" dirty="0">
                <a:solidFill>
                  <a:srgbClr val="7F4182"/>
                </a:solidFill>
              </a:rPr>
              <a:t>Characteristics of great communities</a:t>
            </a:r>
          </a:p>
        </p:txBody>
      </p:sp>
      <p:sp>
        <p:nvSpPr>
          <p:cNvPr id="5" name="TextBox 4">
            <a:extLst>
              <a:ext uri="{FF2B5EF4-FFF2-40B4-BE49-F238E27FC236}">
                <a16:creationId xmlns:a16="http://schemas.microsoft.com/office/drawing/2014/main" id="{1D6FE921-ABAD-4827-BCF0-E2575DC7FCBA}"/>
              </a:ext>
            </a:extLst>
          </p:cNvPr>
          <p:cNvSpPr txBox="1"/>
          <p:nvPr/>
        </p:nvSpPr>
        <p:spPr>
          <a:xfrm>
            <a:off x="10389870" y="6279938"/>
            <a:ext cx="1802130" cy="461665"/>
          </a:xfrm>
          <a:prstGeom prst="rect">
            <a:avLst/>
          </a:prstGeom>
          <a:solidFill>
            <a:srgbClr val="68BBAF"/>
          </a:solidFill>
        </p:spPr>
        <p:txBody>
          <a:bodyPr wrap="square" rtlCol="0">
            <a:spAutoFit/>
          </a:bodyPr>
          <a:lstStyle/>
          <a:p>
            <a:pPr algn="r"/>
            <a:r>
              <a:rPr lang="en-IE" sz="2400" dirty="0">
                <a:solidFill>
                  <a:schemeClr val="bg1"/>
                </a:solidFill>
              </a:rPr>
              <a:t>ECONOMIC</a:t>
            </a:r>
          </a:p>
        </p:txBody>
      </p:sp>
      <p:sp>
        <p:nvSpPr>
          <p:cNvPr id="9" name="TextBox 8">
            <a:extLst>
              <a:ext uri="{FF2B5EF4-FFF2-40B4-BE49-F238E27FC236}">
                <a16:creationId xmlns:a16="http://schemas.microsoft.com/office/drawing/2014/main" id="{05C47318-21BF-4396-B628-93CD71E81853}"/>
              </a:ext>
            </a:extLst>
          </p:cNvPr>
          <p:cNvSpPr txBox="1"/>
          <p:nvPr/>
        </p:nvSpPr>
        <p:spPr>
          <a:xfrm>
            <a:off x="6400800" y="6533630"/>
            <a:ext cx="1802130" cy="246221"/>
          </a:xfrm>
          <a:prstGeom prst="rect">
            <a:avLst/>
          </a:prstGeom>
          <a:noFill/>
        </p:spPr>
        <p:txBody>
          <a:bodyPr wrap="square" rtlCol="0">
            <a:spAutoFit/>
          </a:bodyPr>
          <a:lstStyle/>
          <a:p>
            <a:r>
              <a:rPr lang="en-IE" sz="1000" dirty="0">
                <a:hlinkClick r:id="rId3"/>
              </a:rPr>
              <a:t>Source</a:t>
            </a:r>
            <a:endParaRPr lang="en-IE" sz="1000" dirty="0"/>
          </a:p>
        </p:txBody>
      </p:sp>
    </p:spTree>
    <p:extLst>
      <p:ext uri="{BB962C8B-B14F-4D97-AF65-F5344CB8AC3E}">
        <p14:creationId xmlns:p14="http://schemas.microsoft.com/office/powerpoint/2010/main" val="1833666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176541-6247-431B-B95B-35663DC05350}"/>
              </a:ext>
            </a:extLst>
          </p:cNvPr>
          <p:cNvSpPr>
            <a:spLocks noGrp="1"/>
          </p:cNvSpPr>
          <p:nvPr>
            <p:ph type="body" sz="quarter" idx="13"/>
          </p:nvPr>
        </p:nvSpPr>
        <p:spPr>
          <a:xfrm>
            <a:off x="441434" y="151760"/>
            <a:ext cx="4267199" cy="1624848"/>
          </a:xfrm>
        </p:spPr>
        <p:txBody>
          <a:bodyPr>
            <a:noAutofit/>
          </a:bodyPr>
          <a:lstStyle/>
          <a:p>
            <a:r>
              <a:rPr lang="en-US" sz="4800" b="1" dirty="0">
                <a:solidFill>
                  <a:srgbClr val="68BBAF"/>
                </a:solidFill>
              </a:rPr>
              <a:t>MODULE 1 OVERVIEW</a:t>
            </a:r>
          </a:p>
        </p:txBody>
      </p:sp>
      <p:sp>
        <p:nvSpPr>
          <p:cNvPr id="3" name="Text Placeholder 2">
            <a:extLst>
              <a:ext uri="{FF2B5EF4-FFF2-40B4-BE49-F238E27FC236}">
                <a16:creationId xmlns:a16="http://schemas.microsoft.com/office/drawing/2014/main" id="{BF177A13-144A-4283-848C-4CA3EF01C92B}"/>
              </a:ext>
            </a:extLst>
          </p:cNvPr>
          <p:cNvSpPr>
            <a:spLocks noGrp="1"/>
          </p:cNvSpPr>
          <p:nvPr>
            <p:ph type="body" sz="quarter" idx="14"/>
          </p:nvPr>
        </p:nvSpPr>
        <p:spPr>
          <a:xfrm>
            <a:off x="255920" y="1992987"/>
            <a:ext cx="4703623" cy="3642009"/>
          </a:xfrm>
        </p:spPr>
        <p:txBody>
          <a:bodyPr/>
          <a:lstStyle/>
          <a:p>
            <a:r>
              <a:rPr lang="en-IE" sz="2200" dirty="0">
                <a:solidFill>
                  <a:srgbClr val="7F4182"/>
                </a:solidFill>
              </a:rPr>
              <a:t>In Module 1, you will explore </a:t>
            </a:r>
            <a:r>
              <a:rPr lang="en-IE" sz="2200" b="1" dirty="0">
                <a:solidFill>
                  <a:srgbClr val="7F4182"/>
                </a:solidFill>
              </a:rPr>
              <a:t>community regeneration</a:t>
            </a:r>
            <a:r>
              <a:rPr lang="en-IE" sz="2200" dirty="0">
                <a:solidFill>
                  <a:srgbClr val="7F4182"/>
                </a:solidFill>
              </a:rPr>
              <a:t> in the context of building a sustainable community challenged by decline/crisis. </a:t>
            </a:r>
          </a:p>
          <a:p>
            <a:r>
              <a:rPr lang="en-IE" sz="2200" dirty="0"/>
              <a:t>We break down the concept of a sustainable community and look at causes of community decline, the importance of building a strong team and some regeneration case studies which showcase key learnings.</a:t>
            </a:r>
          </a:p>
          <a:p>
            <a:r>
              <a:rPr lang="en-IE" sz="2200" dirty="0">
                <a:solidFill>
                  <a:srgbClr val="BA0A94"/>
                </a:solidFill>
              </a:rPr>
              <a:t>In our final section, we provide you with a pack of useful exercises and templates to assess your community before planning your new regeneration project.</a:t>
            </a:r>
          </a:p>
          <a:p>
            <a:endParaRPr lang="en-IE" sz="2200" dirty="0">
              <a:solidFill>
                <a:srgbClr val="7F4182"/>
              </a:solidFill>
            </a:endParaRPr>
          </a:p>
          <a:p>
            <a:endParaRPr lang="en-IE" sz="2200" dirty="0">
              <a:solidFill>
                <a:srgbClr val="7F4182"/>
              </a:solidFill>
            </a:endParaRPr>
          </a:p>
          <a:p>
            <a:endParaRPr lang="en-IE" sz="2200" dirty="0"/>
          </a:p>
        </p:txBody>
      </p:sp>
      <p:sp>
        <p:nvSpPr>
          <p:cNvPr id="4" name="Text Placeholder 3">
            <a:extLst>
              <a:ext uri="{FF2B5EF4-FFF2-40B4-BE49-F238E27FC236}">
                <a16:creationId xmlns:a16="http://schemas.microsoft.com/office/drawing/2014/main" id="{BF40A378-0F86-4755-B2BF-0C5C7DEC1508}"/>
              </a:ext>
            </a:extLst>
          </p:cNvPr>
          <p:cNvSpPr>
            <a:spLocks noGrp="1"/>
          </p:cNvSpPr>
          <p:nvPr>
            <p:ph type="body" sz="quarter" idx="15"/>
          </p:nvPr>
        </p:nvSpPr>
        <p:spPr>
          <a:ln>
            <a:noFill/>
          </a:ln>
        </p:spPr>
        <p:txBody>
          <a:bodyPr/>
          <a:lstStyle/>
          <a:p>
            <a:r>
              <a:rPr lang="en-IE" dirty="0"/>
              <a:t>Intro</a:t>
            </a:r>
          </a:p>
        </p:txBody>
      </p:sp>
      <p:sp>
        <p:nvSpPr>
          <p:cNvPr id="5" name="Text Placeholder 4">
            <a:extLst>
              <a:ext uri="{FF2B5EF4-FFF2-40B4-BE49-F238E27FC236}">
                <a16:creationId xmlns:a16="http://schemas.microsoft.com/office/drawing/2014/main" id="{D532EBDA-D8CE-46BE-8086-EE51F5AE013A}"/>
              </a:ext>
            </a:extLst>
          </p:cNvPr>
          <p:cNvSpPr>
            <a:spLocks noGrp="1"/>
          </p:cNvSpPr>
          <p:nvPr>
            <p:ph type="body" sz="quarter" idx="12"/>
          </p:nvPr>
        </p:nvSpPr>
        <p:spPr>
          <a:xfrm>
            <a:off x="6310577" y="1232371"/>
            <a:ext cx="5731763" cy="898040"/>
          </a:xfrm>
        </p:spPr>
        <p:txBody>
          <a:bodyPr>
            <a:noAutofit/>
          </a:bodyPr>
          <a:lstStyle/>
          <a:p>
            <a:pPr>
              <a:lnSpc>
                <a:spcPct val="100000"/>
              </a:lnSpc>
              <a:spcBef>
                <a:spcPts val="0"/>
              </a:spcBef>
            </a:pPr>
            <a:r>
              <a:rPr lang="en-IE" dirty="0"/>
              <a:t>What is a Sustainable Community? Let’s explore.</a:t>
            </a:r>
          </a:p>
        </p:txBody>
      </p:sp>
      <p:sp>
        <p:nvSpPr>
          <p:cNvPr id="6" name="Text Placeholder 5">
            <a:extLst>
              <a:ext uri="{FF2B5EF4-FFF2-40B4-BE49-F238E27FC236}">
                <a16:creationId xmlns:a16="http://schemas.microsoft.com/office/drawing/2014/main" id="{23D8F2D6-9483-477F-BA1F-1ECA0BFE20A3}"/>
              </a:ext>
            </a:extLst>
          </p:cNvPr>
          <p:cNvSpPr>
            <a:spLocks noGrp="1"/>
          </p:cNvSpPr>
          <p:nvPr>
            <p:ph type="body" sz="quarter" idx="16"/>
          </p:nvPr>
        </p:nvSpPr>
        <p:spPr/>
        <p:txBody>
          <a:bodyPr/>
          <a:lstStyle/>
          <a:p>
            <a:r>
              <a:rPr lang="en-IE" dirty="0"/>
              <a:t>01</a:t>
            </a:r>
          </a:p>
        </p:txBody>
      </p:sp>
      <p:sp>
        <p:nvSpPr>
          <p:cNvPr id="7" name="Text Placeholder 6">
            <a:extLst>
              <a:ext uri="{FF2B5EF4-FFF2-40B4-BE49-F238E27FC236}">
                <a16:creationId xmlns:a16="http://schemas.microsoft.com/office/drawing/2014/main" id="{A454401A-27CE-4DF1-B3D7-877FD566D0F7}"/>
              </a:ext>
            </a:extLst>
          </p:cNvPr>
          <p:cNvSpPr>
            <a:spLocks noGrp="1"/>
          </p:cNvSpPr>
          <p:nvPr>
            <p:ph type="body" sz="quarter" idx="17"/>
          </p:nvPr>
        </p:nvSpPr>
        <p:spPr>
          <a:xfrm>
            <a:off x="6310577" y="2331018"/>
            <a:ext cx="5682103" cy="946384"/>
          </a:xfrm>
        </p:spPr>
        <p:txBody>
          <a:bodyPr>
            <a:normAutofit/>
          </a:bodyPr>
          <a:lstStyle/>
          <a:p>
            <a:r>
              <a:rPr lang="en-IE" dirty="0"/>
              <a:t>Barriers to Sustainability.  Spotlight on Common Causes of Community Decline</a:t>
            </a:r>
          </a:p>
        </p:txBody>
      </p:sp>
      <p:sp>
        <p:nvSpPr>
          <p:cNvPr id="8" name="Text Placeholder 7">
            <a:extLst>
              <a:ext uri="{FF2B5EF4-FFF2-40B4-BE49-F238E27FC236}">
                <a16:creationId xmlns:a16="http://schemas.microsoft.com/office/drawing/2014/main" id="{D4484E57-7868-4167-8118-924799EA7415}"/>
              </a:ext>
            </a:extLst>
          </p:cNvPr>
          <p:cNvSpPr>
            <a:spLocks noGrp="1"/>
          </p:cNvSpPr>
          <p:nvPr>
            <p:ph type="body" sz="quarter" idx="18"/>
          </p:nvPr>
        </p:nvSpPr>
        <p:spPr/>
        <p:txBody>
          <a:bodyPr/>
          <a:lstStyle/>
          <a:p>
            <a:r>
              <a:rPr lang="en-IE" dirty="0"/>
              <a:t>02</a:t>
            </a:r>
          </a:p>
        </p:txBody>
      </p:sp>
      <p:sp>
        <p:nvSpPr>
          <p:cNvPr id="9" name="Text Placeholder 8">
            <a:extLst>
              <a:ext uri="{FF2B5EF4-FFF2-40B4-BE49-F238E27FC236}">
                <a16:creationId xmlns:a16="http://schemas.microsoft.com/office/drawing/2014/main" id="{165E8B33-D126-425C-8A1B-EA500F436889}"/>
              </a:ext>
            </a:extLst>
          </p:cNvPr>
          <p:cNvSpPr>
            <a:spLocks noGrp="1"/>
          </p:cNvSpPr>
          <p:nvPr>
            <p:ph type="body" sz="quarter" idx="19"/>
          </p:nvPr>
        </p:nvSpPr>
        <p:spPr>
          <a:xfrm>
            <a:off x="4959544" y="4671717"/>
            <a:ext cx="1176670" cy="927495"/>
          </a:xfrm>
        </p:spPr>
        <p:txBody>
          <a:bodyPr/>
          <a:lstStyle/>
          <a:p>
            <a:r>
              <a:rPr lang="en-IE" dirty="0"/>
              <a:t>04</a:t>
            </a:r>
          </a:p>
        </p:txBody>
      </p:sp>
      <p:sp>
        <p:nvSpPr>
          <p:cNvPr id="10" name="Text Placeholder 9">
            <a:extLst>
              <a:ext uri="{FF2B5EF4-FFF2-40B4-BE49-F238E27FC236}">
                <a16:creationId xmlns:a16="http://schemas.microsoft.com/office/drawing/2014/main" id="{0F55D0DA-09FF-4318-B954-5A56F2D5FEA3}"/>
              </a:ext>
            </a:extLst>
          </p:cNvPr>
          <p:cNvSpPr>
            <a:spLocks noGrp="1"/>
          </p:cNvSpPr>
          <p:nvPr>
            <p:ph type="body" sz="quarter" idx="20"/>
          </p:nvPr>
        </p:nvSpPr>
        <p:spPr>
          <a:xfrm>
            <a:off x="4959543" y="5810357"/>
            <a:ext cx="1202947" cy="927495"/>
          </a:xfrm>
        </p:spPr>
        <p:txBody>
          <a:bodyPr>
            <a:normAutofit fontScale="70000" lnSpcReduction="20000"/>
          </a:bodyPr>
          <a:lstStyle/>
          <a:p>
            <a:r>
              <a:rPr lang="en-IE" dirty="0"/>
              <a:t>KEY ACTION PACK 1:</a:t>
            </a:r>
          </a:p>
        </p:txBody>
      </p:sp>
      <p:sp>
        <p:nvSpPr>
          <p:cNvPr id="11" name="Text Placeholder 10">
            <a:extLst>
              <a:ext uri="{FF2B5EF4-FFF2-40B4-BE49-F238E27FC236}">
                <a16:creationId xmlns:a16="http://schemas.microsoft.com/office/drawing/2014/main" id="{699F8F62-ECD1-4623-B818-79ED572CC665}"/>
              </a:ext>
            </a:extLst>
          </p:cNvPr>
          <p:cNvSpPr>
            <a:spLocks noGrp="1"/>
          </p:cNvSpPr>
          <p:nvPr>
            <p:ph type="body" sz="quarter" idx="21"/>
          </p:nvPr>
        </p:nvSpPr>
        <p:spPr>
          <a:xfrm>
            <a:off x="6360097" y="3580598"/>
            <a:ext cx="5731763" cy="898040"/>
          </a:xfrm>
        </p:spPr>
        <p:txBody>
          <a:bodyPr>
            <a:normAutofit/>
          </a:bodyPr>
          <a:lstStyle/>
          <a:p>
            <a:r>
              <a:rPr lang="en-IE" sz="2400" dirty="0"/>
              <a:t>Community Assets, Skills and Competencies for Regeneration</a:t>
            </a:r>
            <a:endParaRPr kumimoji="0" lang="en-IE"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11">
            <a:extLst>
              <a:ext uri="{FF2B5EF4-FFF2-40B4-BE49-F238E27FC236}">
                <a16:creationId xmlns:a16="http://schemas.microsoft.com/office/drawing/2014/main" id="{8FBEA182-1DEF-4D6A-98B5-66D9A7ABCAB3}"/>
              </a:ext>
            </a:extLst>
          </p:cNvPr>
          <p:cNvSpPr>
            <a:spLocks noGrp="1"/>
          </p:cNvSpPr>
          <p:nvPr>
            <p:ph type="body" sz="quarter" idx="22"/>
          </p:nvPr>
        </p:nvSpPr>
        <p:spPr>
          <a:xfrm>
            <a:off x="6360097" y="4736666"/>
            <a:ext cx="5731763" cy="898040"/>
          </a:xfrm>
        </p:spPr>
        <p:txBody>
          <a:bodyPr>
            <a:noAutofit/>
          </a:bodyPr>
          <a:lstStyle/>
          <a:p>
            <a:r>
              <a:rPr kumimoji="0" lang="en-IE" sz="2400" b="0" i="0" u="none" strike="noStrike" kern="1200" cap="none" spc="0" normalizeH="0" baseline="0" noProof="0" dirty="0">
                <a:ln>
                  <a:noFill/>
                </a:ln>
                <a:solidFill>
                  <a:prstClr val="white"/>
                </a:solidFill>
                <a:effectLst/>
                <a:uLnTx/>
                <a:uFillTx/>
                <a:latin typeface="Calibri" panose="020F0502020204030204"/>
                <a:ea typeface="+mn-ea"/>
                <a:cs typeface="+mn-cs"/>
              </a:rPr>
              <a:t>Building a Strong Team – empowering Stakeholders, Community Champions and Active Citizens in Community Development</a:t>
            </a:r>
            <a:endParaRPr lang="en-IE" dirty="0"/>
          </a:p>
        </p:txBody>
      </p:sp>
      <p:sp>
        <p:nvSpPr>
          <p:cNvPr id="13" name="Text Placeholder 12">
            <a:extLst>
              <a:ext uri="{FF2B5EF4-FFF2-40B4-BE49-F238E27FC236}">
                <a16:creationId xmlns:a16="http://schemas.microsoft.com/office/drawing/2014/main" id="{FB23D006-1A96-4BB1-9D34-9B136843101D}"/>
              </a:ext>
            </a:extLst>
          </p:cNvPr>
          <p:cNvSpPr>
            <a:spLocks noGrp="1"/>
          </p:cNvSpPr>
          <p:nvPr>
            <p:ph type="body" sz="quarter" idx="23"/>
          </p:nvPr>
        </p:nvSpPr>
        <p:spPr>
          <a:xfrm>
            <a:off x="6310577" y="5751357"/>
            <a:ext cx="5731763" cy="1107804"/>
          </a:xfrm>
        </p:spPr>
        <p:txBody>
          <a:bodyPr>
            <a:noAutofit/>
          </a:bodyPr>
          <a:lstStyle/>
          <a:p>
            <a:r>
              <a:rPr lang="en-IE" dirty="0"/>
              <a:t>Getting Started with Building your Sustainable Community  – useful exercises and templates</a:t>
            </a:r>
          </a:p>
        </p:txBody>
      </p:sp>
      <p:sp>
        <p:nvSpPr>
          <p:cNvPr id="14" name="Text Placeholder 8">
            <a:extLst>
              <a:ext uri="{FF2B5EF4-FFF2-40B4-BE49-F238E27FC236}">
                <a16:creationId xmlns:a16="http://schemas.microsoft.com/office/drawing/2014/main" id="{6829981D-8F4D-4333-BA2D-E9D110CE679C}"/>
              </a:ext>
            </a:extLst>
          </p:cNvPr>
          <p:cNvSpPr txBox="1">
            <a:spLocks/>
          </p:cNvSpPr>
          <p:nvPr/>
        </p:nvSpPr>
        <p:spPr>
          <a:xfrm>
            <a:off x="4985821" y="3594408"/>
            <a:ext cx="1176670" cy="927495"/>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a:buNone/>
              <a:defRPr sz="3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dirty="0"/>
              <a:t>03</a:t>
            </a:r>
          </a:p>
        </p:txBody>
      </p:sp>
      <p:sp>
        <p:nvSpPr>
          <p:cNvPr id="16" name="Text Placeholder 4">
            <a:extLst>
              <a:ext uri="{FF2B5EF4-FFF2-40B4-BE49-F238E27FC236}">
                <a16:creationId xmlns:a16="http://schemas.microsoft.com/office/drawing/2014/main" id="{231DD43E-0CA5-40AB-9D0F-F8FAF5295BF2}"/>
              </a:ext>
            </a:extLst>
          </p:cNvPr>
          <p:cNvSpPr txBox="1">
            <a:spLocks/>
          </p:cNvSpPr>
          <p:nvPr/>
        </p:nvSpPr>
        <p:spPr>
          <a:xfrm>
            <a:off x="6285746" y="0"/>
            <a:ext cx="5731763" cy="89804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400" kern="1200" baseline="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rgbClr val="0E3C55"/>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rgbClr val="0E3C55"/>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rgbClr val="0E3C55"/>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IE" dirty="0"/>
              <a:t>Communities post COVID/post crisis – Is your community in need of regeneration?</a:t>
            </a:r>
          </a:p>
        </p:txBody>
      </p:sp>
    </p:spTree>
    <p:extLst>
      <p:ext uri="{BB962C8B-B14F-4D97-AF65-F5344CB8AC3E}">
        <p14:creationId xmlns:p14="http://schemas.microsoft.com/office/powerpoint/2010/main" val="3274729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usiness people video conferencing">
            <a:extLst>
              <a:ext uri="{FF2B5EF4-FFF2-40B4-BE49-F238E27FC236}">
                <a16:creationId xmlns:a16="http://schemas.microsoft.com/office/drawing/2014/main" id="{EF63C998-4603-40D0-A8AF-AA3EDB2E5AE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93912" y="4628671"/>
            <a:ext cx="4398088" cy="2228850"/>
          </a:xfrm>
          <a:prstGeom prst="rect">
            <a:avLst/>
          </a:prstGeom>
        </p:spPr>
      </p:pic>
      <p:sp>
        <p:nvSpPr>
          <p:cNvPr id="2" name="Text Placeholder 1">
            <a:extLst>
              <a:ext uri="{FF2B5EF4-FFF2-40B4-BE49-F238E27FC236}">
                <a16:creationId xmlns:a16="http://schemas.microsoft.com/office/drawing/2014/main" id="{768DF2B2-E5B5-49A8-927F-9CE103F172AF}"/>
              </a:ext>
            </a:extLst>
          </p:cNvPr>
          <p:cNvSpPr>
            <a:spLocks noGrp="1"/>
          </p:cNvSpPr>
          <p:nvPr>
            <p:ph type="body" sz="quarter" idx="20"/>
          </p:nvPr>
        </p:nvSpPr>
        <p:spPr>
          <a:xfrm>
            <a:off x="545679" y="1768660"/>
            <a:ext cx="7100992" cy="4411552"/>
          </a:xfrm>
        </p:spPr>
        <p:txBody>
          <a:bodyPr/>
          <a:lstStyle/>
          <a:p>
            <a:r>
              <a:rPr lang="en-IE" dirty="0"/>
              <a:t>There are a number of key drivers of employment and growth in communities, these are</a:t>
            </a:r>
          </a:p>
          <a:p>
            <a:pPr marL="514350" indent="-514350">
              <a:buAutoNum type="romanLcParenBoth"/>
            </a:pPr>
            <a:r>
              <a:rPr lang="en-IE" dirty="0"/>
              <a:t>natural resources and environmental quality,</a:t>
            </a:r>
          </a:p>
          <a:p>
            <a:pPr marL="514350" indent="-514350">
              <a:buAutoNum type="romanLcParenBoth"/>
            </a:pPr>
            <a:r>
              <a:rPr lang="en-IE" dirty="0"/>
              <a:t>the sectoral nature of the economy,</a:t>
            </a:r>
          </a:p>
          <a:p>
            <a:pPr marL="514350" indent="-514350">
              <a:buAutoNum type="romanLcParenBoth"/>
            </a:pPr>
            <a:r>
              <a:rPr lang="en-IE" dirty="0"/>
              <a:t>quality of life and cultural capital and </a:t>
            </a:r>
          </a:p>
          <a:p>
            <a:pPr marL="514350" indent="-514350">
              <a:buAutoNum type="romanLcParenBoth"/>
            </a:pPr>
            <a:r>
              <a:rPr lang="en-IE" dirty="0"/>
              <a:t>Infrastructure, accessibility.</a:t>
            </a:r>
          </a:p>
          <a:p>
            <a:pPr marL="514350" indent="-514350">
              <a:buAutoNum type="romanLcParenBoth"/>
            </a:pPr>
            <a:r>
              <a:rPr lang="en-IE" dirty="0"/>
              <a:t> Talent skills pool</a:t>
            </a:r>
          </a:p>
          <a:p>
            <a:r>
              <a:rPr lang="en-IE" b="1" dirty="0">
                <a:solidFill>
                  <a:srgbClr val="7F4182"/>
                </a:solidFill>
              </a:rPr>
              <a:t>Across Europe, great communities are proactively fighting back when employment opportunities dwindle. Later in this module, we’ll meet a few (such as  Drumshanbo Community Council, Ireland) and learn about their journey to success.</a:t>
            </a:r>
            <a:endParaRPr lang="en-IE" dirty="0"/>
          </a:p>
        </p:txBody>
      </p:sp>
      <p:sp>
        <p:nvSpPr>
          <p:cNvPr id="3" name="Text Placeholder 2">
            <a:extLst>
              <a:ext uri="{FF2B5EF4-FFF2-40B4-BE49-F238E27FC236}">
                <a16:creationId xmlns:a16="http://schemas.microsoft.com/office/drawing/2014/main" id="{EEC4317B-7402-45A2-8037-DE9689EB8530}"/>
              </a:ext>
            </a:extLst>
          </p:cNvPr>
          <p:cNvSpPr>
            <a:spLocks noGrp="1"/>
          </p:cNvSpPr>
          <p:nvPr>
            <p:ph type="body" sz="quarter" idx="22"/>
          </p:nvPr>
        </p:nvSpPr>
        <p:spPr>
          <a:xfrm>
            <a:off x="545679" y="706370"/>
            <a:ext cx="6426014" cy="980190"/>
          </a:xfrm>
          <a:solidFill>
            <a:srgbClr val="68BBAF"/>
          </a:solidFill>
        </p:spPr>
        <p:txBody>
          <a:bodyPr>
            <a:noAutofit/>
          </a:bodyPr>
          <a:lstStyle/>
          <a:p>
            <a:r>
              <a:rPr lang="en-IE" sz="3200" dirty="0">
                <a:solidFill>
                  <a:schemeClr val="bg1"/>
                </a:solidFill>
              </a:rPr>
              <a:t>A Place to Work – Creating Opportunities for Employment</a:t>
            </a:r>
          </a:p>
        </p:txBody>
      </p:sp>
      <p:sp>
        <p:nvSpPr>
          <p:cNvPr id="10" name="TextBox 9">
            <a:extLst>
              <a:ext uri="{FF2B5EF4-FFF2-40B4-BE49-F238E27FC236}">
                <a16:creationId xmlns:a16="http://schemas.microsoft.com/office/drawing/2014/main" id="{F45E86B2-B501-438D-89D5-E0134BD893C0}"/>
              </a:ext>
            </a:extLst>
          </p:cNvPr>
          <p:cNvSpPr txBox="1"/>
          <p:nvPr/>
        </p:nvSpPr>
        <p:spPr>
          <a:xfrm>
            <a:off x="-1" y="101086"/>
            <a:ext cx="6567055" cy="523220"/>
          </a:xfrm>
          <a:prstGeom prst="rect">
            <a:avLst/>
          </a:prstGeom>
          <a:solidFill>
            <a:schemeClr val="bg1"/>
          </a:solidFill>
        </p:spPr>
        <p:txBody>
          <a:bodyPr wrap="square" rtlCol="0">
            <a:spAutoFit/>
          </a:bodyPr>
          <a:lstStyle/>
          <a:p>
            <a:r>
              <a:rPr lang="en-IE" sz="2800" dirty="0">
                <a:solidFill>
                  <a:srgbClr val="7F4182"/>
                </a:solidFill>
              </a:rPr>
              <a:t>Characteristics of great communities</a:t>
            </a:r>
          </a:p>
        </p:txBody>
      </p:sp>
      <p:sp>
        <p:nvSpPr>
          <p:cNvPr id="5" name="TextBox 4">
            <a:extLst>
              <a:ext uri="{FF2B5EF4-FFF2-40B4-BE49-F238E27FC236}">
                <a16:creationId xmlns:a16="http://schemas.microsoft.com/office/drawing/2014/main" id="{1D6FE921-ABAD-4827-BCF0-E2575DC7FCBA}"/>
              </a:ext>
            </a:extLst>
          </p:cNvPr>
          <p:cNvSpPr txBox="1"/>
          <p:nvPr/>
        </p:nvSpPr>
        <p:spPr>
          <a:xfrm>
            <a:off x="10389870" y="6279938"/>
            <a:ext cx="1802130" cy="461665"/>
          </a:xfrm>
          <a:prstGeom prst="rect">
            <a:avLst/>
          </a:prstGeom>
          <a:solidFill>
            <a:srgbClr val="68BBAF"/>
          </a:solidFill>
        </p:spPr>
        <p:txBody>
          <a:bodyPr wrap="square" rtlCol="0">
            <a:spAutoFit/>
          </a:bodyPr>
          <a:lstStyle/>
          <a:p>
            <a:pPr algn="r"/>
            <a:r>
              <a:rPr lang="en-IE" sz="2400" dirty="0">
                <a:solidFill>
                  <a:schemeClr val="bg1"/>
                </a:solidFill>
              </a:rPr>
              <a:t>ECONOMIC</a:t>
            </a:r>
          </a:p>
        </p:txBody>
      </p:sp>
      <p:pic>
        <p:nvPicPr>
          <p:cNvPr id="15" name="Picture 14" descr="Stained glass artist working in studio">
            <a:extLst>
              <a:ext uri="{FF2B5EF4-FFF2-40B4-BE49-F238E27FC236}">
                <a16:creationId xmlns:a16="http://schemas.microsoft.com/office/drawing/2014/main" id="{4EAE9CC2-3091-44CE-A8FB-788A159137D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84"/>
          <a:stretch/>
        </p:blipFill>
        <p:spPr>
          <a:xfrm>
            <a:off x="7793912" y="0"/>
            <a:ext cx="4423771" cy="2308861"/>
          </a:xfrm>
          <a:prstGeom prst="rect">
            <a:avLst/>
          </a:prstGeom>
        </p:spPr>
      </p:pic>
      <p:pic>
        <p:nvPicPr>
          <p:cNvPr id="19" name="Picture 18" descr="A person standing in front of a building&#10;&#10;Description automatically generated">
            <a:extLst>
              <a:ext uri="{FF2B5EF4-FFF2-40B4-BE49-F238E27FC236}">
                <a16:creationId xmlns:a16="http://schemas.microsoft.com/office/drawing/2014/main" id="{DEB4B3FC-90A9-40D3-8503-B50C5D9E1D6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93912" y="2136931"/>
            <a:ext cx="4423771" cy="2491740"/>
          </a:xfrm>
          <a:prstGeom prst="rect">
            <a:avLst/>
          </a:prstGeom>
        </p:spPr>
      </p:pic>
    </p:spTree>
    <p:extLst>
      <p:ext uri="{BB962C8B-B14F-4D97-AF65-F5344CB8AC3E}">
        <p14:creationId xmlns:p14="http://schemas.microsoft.com/office/powerpoint/2010/main" val="3524123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Two people sitting on a bench&#10;&#10;Description automatically generated">
            <a:extLst>
              <a:ext uri="{FF2B5EF4-FFF2-40B4-BE49-F238E27FC236}">
                <a16:creationId xmlns:a16="http://schemas.microsoft.com/office/drawing/2014/main" id="{B8EDBDFB-494B-4750-A1D9-9D20CD2C41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47593" y="2454102"/>
            <a:ext cx="3730651" cy="1918249"/>
          </a:xfrm>
          <a:prstGeom prst="rect">
            <a:avLst/>
          </a:prstGeom>
        </p:spPr>
      </p:pic>
      <p:sp>
        <p:nvSpPr>
          <p:cNvPr id="2" name="Text Placeholder 1">
            <a:extLst>
              <a:ext uri="{FF2B5EF4-FFF2-40B4-BE49-F238E27FC236}">
                <a16:creationId xmlns:a16="http://schemas.microsoft.com/office/drawing/2014/main" id="{768DF2B2-E5B5-49A8-927F-9CE103F172AF}"/>
              </a:ext>
            </a:extLst>
          </p:cNvPr>
          <p:cNvSpPr>
            <a:spLocks noGrp="1"/>
          </p:cNvSpPr>
          <p:nvPr>
            <p:ph type="body" sz="quarter" idx="20"/>
          </p:nvPr>
        </p:nvSpPr>
        <p:spPr>
          <a:xfrm>
            <a:off x="545678" y="1768660"/>
            <a:ext cx="7752502" cy="4764970"/>
          </a:xfrm>
        </p:spPr>
        <p:txBody>
          <a:bodyPr/>
          <a:lstStyle/>
          <a:p>
            <a:r>
              <a:rPr lang="en-IE" dirty="0"/>
              <a:t>The Right to Education is one of 30 declared Human Rights and it is important for everyone to make the most of their lives. Education makes us better citizens by teaching us how to conduct ourselves through life by following rules and regulations and giving us a sense of conscience. It also makes us more confident to go out there and achieve things</a:t>
            </a:r>
          </a:p>
          <a:p>
            <a:r>
              <a:rPr lang="en-IE" dirty="0"/>
              <a:t>When people move to a community the availability of good schools and opportunities for learning and education is often a major factor influencing their choice.</a:t>
            </a:r>
          </a:p>
          <a:p>
            <a:r>
              <a:rPr lang="en-IE" b="1" dirty="0">
                <a:solidFill>
                  <a:srgbClr val="7F4182"/>
                </a:solidFill>
              </a:rPr>
              <a:t>Great communities recognise the importance of education as a tool to enhance progress and make the world a better place and they strive to promote and encourage learning and education for all their community members.</a:t>
            </a:r>
            <a:endParaRPr lang="en-IE" dirty="0"/>
          </a:p>
        </p:txBody>
      </p:sp>
      <p:sp>
        <p:nvSpPr>
          <p:cNvPr id="3" name="Text Placeholder 2">
            <a:extLst>
              <a:ext uri="{FF2B5EF4-FFF2-40B4-BE49-F238E27FC236}">
                <a16:creationId xmlns:a16="http://schemas.microsoft.com/office/drawing/2014/main" id="{EEC4317B-7402-45A2-8037-DE9689EB8530}"/>
              </a:ext>
            </a:extLst>
          </p:cNvPr>
          <p:cNvSpPr>
            <a:spLocks noGrp="1"/>
          </p:cNvSpPr>
          <p:nvPr>
            <p:ph type="body" sz="quarter" idx="22"/>
          </p:nvPr>
        </p:nvSpPr>
        <p:spPr>
          <a:xfrm>
            <a:off x="545678" y="706370"/>
            <a:ext cx="7581052" cy="949710"/>
          </a:xfrm>
          <a:solidFill>
            <a:srgbClr val="68BBAF"/>
          </a:solidFill>
        </p:spPr>
        <p:txBody>
          <a:bodyPr>
            <a:noAutofit/>
          </a:bodyPr>
          <a:lstStyle/>
          <a:p>
            <a:r>
              <a:rPr lang="en-IE" sz="3200" dirty="0">
                <a:solidFill>
                  <a:schemeClr val="bg1"/>
                </a:solidFill>
              </a:rPr>
              <a:t>Opportunities for Learning and Education</a:t>
            </a:r>
          </a:p>
        </p:txBody>
      </p:sp>
      <p:sp>
        <p:nvSpPr>
          <p:cNvPr id="10" name="TextBox 9">
            <a:extLst>
              <a:ext uri="{FF2B5EF4-FFF2-40B4-BE49-F238E27FC236}">
                <a16:creationId xmlns:a16="http://schemas.microsoft.com/office/drawing/2014/main" id="{F45E86B2-B501-438D-89D5-E0134BD893C0}"/>
              </a:ext>
            </a:extLst>
          </p:cNvPr>
          <p:cNvSpPr txBox="1"/>
          <p:nvPr/>
        </p:nvSpPr>
        <p:spPr>
          <a:xfrm>
            <a:off x="0" y="101086"/>
            <a:ext cx="7042068" cy="523220"/>
          </a:xfrm>
          <a:prstGeom prst="rect">
            <a:avLst/>
          </a:prstGeom>
          <a:solidFill>
            <a:schemeClr val="bg1"/>
          </a:solidFill>
        </p:spPr>
        <p:txBody>
          <a:bodyPr wrap="square" rtlCol="0">
            <a:spAutoFit/>
          </a:bodyPr>
          <a:lstStyle/>
          <a:p>
            <a:r>
              <a:rPr lang="en-IE" sz="2800" dirty="0">
                <a:solidFill>
                  <a:srgbClr val="7F4182"/>
                </a:solidFill>
              </a:rPr>
              <a:t>Characteristics of great communities</a:t>
            </a:r>
          </a:p>
        </p:txBody>
      </p:sp>
      <p:pic>
        <p:nvPicPr>
          <p:cNvPr id="11" name="Picture 10" descr="A close up of a flower&#10;&#10;Description automatically generated">
            <a:extLst>
              <a:ext uri="{FF2B5EF4-FFF2-40B4-BE49-F238E27FC236}">
                <a16:creationId xmlns:a16="http://schemas.microsoft.com/office/drawing/2014/main" id="{56A8AF2D-B0E7-4EF5-B232-76A48EC122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47593" y="-1972"/>
            <a:ext cx="3758161" cy="2488314"/>
          </a:xfrm>
          <a:prstGeom prst="rect">
            <a:avLst/>
          </a:prstGeom>
        </p:spPr>
      </p:pic>
      <p:pic>
        <p:nvPicPr>
          <p:cNvPr id="7" name="Picture 6" descr="Bunch of colored pencils">
            <a:extLst>
              <a:ext uri="{FF2B5EF4-FFF2-40B4-BE49-F238E27FC236}">
                <a16:creationId xmlns:a16="http://schemas.microsoft.com/office/drawing/2014/main" id="{94F7C339-E69D-4E07-93A9-FD6A12A6B42A}"/>
              </a:ext>
            </a:extLst>
          </p:cNvPr>
          <p:cNvPicPr>
            <a:picLocks noChangeAspect="1"/>
          </p:cNvPicPr>
          <p:nvPr/>
        </p:nvPicPr>
        <p:blipFill>
          <a:blip r:embed="rId4"/>
          <a:stretch>
            <a:fillRect/>
          </a:stretch>
        </p:blipFill>
        <p:spPr>
          <a:xfrm>
            <a:off x="8447593" y="4369686"/>
            <a:ext cx="3758161" cy="2488314"/>
          </a:xfrm>
          <a:prstGeom prst="rect">
            <a:avLst/>
          </a:prstGeom>
        </p:spPr>
      </p:pic>
      <p:sp>
        <p:nvSpPr>
          <p:cNvPr id="5" name="TextBox 4">
            <a:extLst>
              <a:ext uri="{FF2B5EF4-FFF2-40B4-BE49-F238E27FC236}">
                <a16:creationId xmlns:a16="http://schemas.microsoft.com/office/drawing/2014/main" id="{1D6FE921-ABAD-4827-BCF0-E2575DC7FCBA}"/>
              </a:ext>
            </a:extLst>
          </p:cNvPr>
          <p:cNvSpPr txBox="1"/>
          <p:nvPr/>
        </p:nvSpPr>
        <p:spPr>
          <a:xfrm>
            <a:off x="10389870" y="6279938"/>
            <a:ext cx="1802130" cy="461665"/>
          </a:xfrm>
          <a:prstGeom prst="rect">
            <a:avLst/>
          </a:prstGeom>
          <a:solidFill>
            <a:srgbClr val="68BBAF"/>
          </a:solidFill>
        </p:spPr>
        <p:txBody>
          <a:bodyPr wrap="square" rtlCol="0">
            <a:spAutoFit/>
          </a:bodyPr>
          <a:lstStyle/>
          <a:p>
            <a:pPr algn="r"/>
            <a:r>
              <a:rPr lang="en-IE" sz="2400" dirty="0">
                <a:solidFill>
                  <a:schemeClr val="bg1"/>
                </a:solidFill>
              </a:rPr>
              <a:t>ECONOMIC</a:t>
            </a:r>
          </a:p>
        </p:txBody>
      </p:sp>
    </p:spTree>
    <p:extLst>
      <p:ext uri="{BB962C8B-B14F-4D97-AF65-F5344CB8AC3E}">
        <p14:creationId xmlns:p14="http://schemas.microsoft.com/office/powerpoint/2010/main" val="3078463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8DF2B2-E5B5-49A8-927F-9CE103F172AF}"/>
              </a:ext>
            </a:extLst>
          </p:cNvPr>
          <p:cNvSpPr>
            <a:spLocks noGrp="1"/>
          </p:cNvSpPr>
          <p:nvPr>
            <p:ph type="body" sz="quarter" idx="20"/>
          </p:nvPr>
        </p:nvSpPr>
        <p:spPr>
          <a:xfrm>
            <a:off x="272309" y="1980711"/>
            <a:ext cx="6002422" cy="4411552"/>
          </a:xfrm>
        </p:spPr>
        <p:txBody>
          <a:bodyPr/>
          <a:lstStyle/>
          <a:p>
            <a:r>
              <a:rPr lang="en-IE" dirty="0"/>
              <a:t>A community space is somewhere for local people to gather and connect, to do things together and pursue shared interests or activities; both serious and fun. </a:t>
            </a:r>
          </a:p>
          <a:p>
            <a:r>
              <a:rPr lang="en-IE" dirty="0"/>
              <a:t>This can mean a community space could be a wide range of places – indoors or outdoors, new or old and in-between or even just an idea for something they would like to develop. This can mean they are a local hub or hall, a garden, allotment, sports or pastimes space for example. </a:t>
            </a:r>
          </a:p>
          <a:p>
            <a:r>
              <a:rPr lang="en-IE" b="1" dirty="0">
                <a:solidFill>
                  <a:srgbClr val="7F4182"/>
                </a:solidFill>
              </a:rPr>
              <a:t>Warm and welcoming open spaces accessible to all are key to a fulfilling community.</a:t>
            </a:r>
          </a:p>
        </p:txBody>
      </p:sp>
      <p:sp>
        <p:nvSpPr>
          <p:cNvPr id="3" name="Text Placeholder 2">
            <a:extLst>
              <a:ext uri="{FF2B5EF4-FFF2-40B4-BE49-F238E27FC236}">
                <a16:creationId xmlns:a16="http://schemas.microsoft.com/office/drawing/2014/main" id="{EEC4317B-7402-45A2-8037-DE9689EB8530}"/>
              </a:ext>
            </a:extLst>
          </p:cNvPr>
          <p:cNvSpPr>
            <a:spLocks noGrp="1"/>
          </p:cNvSpPr>
          <p:nvPr>
            <p:ph type="body" sz="quarter" idx="22"/>
          </p:nvPr>
        </p:nvSpPr>
        <p:spPr>
          <a:xfrm>
            <a:off x="409126" y="624306"/>
            <a:ext cx="5778314" cy="1021615"/>
          </a:xfrm>
          <a:solidFill>
            <a:srgbClr val="AB5AB0"/>
          </a:solidFill>
        </p:spPr>
        <p:txBody>
          <a:bodyPr>
            <a:noAutofit/>
          </a:bodyPr>
          <a:lstStyle/>
          <a:p>
            <a:r>
              <a:rPr lang="en-IE" dirty="0">
                <a:solidFill>
                  <a:schemeClr val="bg1"/>
                </a:solidFill>
              </a:rPr>
              <a:t>Community Infrastructure /Amenities/Spaces</a:t>
            </a:r>
          </a:p>
        </p:txBody>
      </p:sp>
      <p:pic>
        <p:nvPicPr>
          <p:cNvPr id="6" name="Picture 2" descr="Appeal: Relocation of WW2 allotments to make way for housing blocked | The  Planner">
            <a:extLst>
              <a:ext uri="{FF2B5EF4-FFF2-40B4-BE49-F238E27FC236}">
                <a16:creationId xmlns:a16="http://schemas.microsoft.com/office/drawing/2014/main" id="{6A2E70B6-8D4A-45B9-BE31-11F318A6B4D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533687" y="308990"/>
            <a:ext cx="5399358" cy="27792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outdoor, table, sitting, park&#10;&#10;Description automatically generated">
            <a:extLst>
              <a:ext uri="{FF2B5EF4-FFF2-40B4-BE49-F238E27FC236}">
                <a16:creationId xmlns:a16="http://schemas.microsoft.com/office/drawing/2014/main" id="{454735D2-C4C1-43F7-A16A-66AC2C43EE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47045" y="3226356"/>
            <a:ext cx="2286000" cy="3429000"/>
          </a:xfrm>
          <a:prstGeom prst="rect">
            <a:avLst/>
          </a:prstGeom>
        </p:spPr>
      </p:pic>
      <p:pic>
        <p:nvPicPr>
          <p:cNvPr id="1028" name="Picture 4" descr="The Village Hall Cork - Home | Facebook">
            <a:extLst>
              <a:ext uri="{FF2B5EF4-FFF2-40B4-BE49-F238E27FC236}">
                <a16:creationId xmlns:a16="http://schemas.microsoft.com/office/drawing/2014/main" id="{111C7EBD-E72E-49F7-8C1E-1F5CC5235E60}"/>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533686" y="3226356"/>
            <a:ext cx="3019725" cy="3429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45E86B2-B501-438D-89D5-E0134BD893C0}"/>
              </a:ext>
            </a:extLst>
          </p:cNvPr>
          <p:cNvSpPr txBox="1"/>
          <p:nvPr/>
        </p:nvSpPr>
        <p:spPr>
          <a:xfrm>
            <a:off x="-1" y="101086"/>
            <a:ext cx="5890161" cy="523220"/>
          </a:xfrm>
          <a:prstGeom prst="rect">
            <a:avLst/>
          </a:prstGeom>
          <a:solidFill>
            <a:schemeClr val="bg1"/>
          </a:solidFill>
        </p:spPr>
        <p:txBody>
          <a:bodyPr wrap="square" rtlCol="0">
            <a:spAutoFit/>
          </a:bodyPr>
          <a:lstStyle/>
          <a:p>
            <a:r>
              <a:rPr lang="en-IE" sz="2800" dirty="0">
                <a:solidFill>
                  <a:srgbClr val="7F4182"/>
                </a:solidFill>
              </a:rPr>
              <a:t>Characteristics of great communities</a:t>
            </a:r>
          </a:p>
        </p:txBody>
      </p:sp>
      <p:sp>
        <p:nvSpPr>
          <p:cNvPr id="4" name="TextBox 3">
            <a:extLst>
              <a:ext uri="{FF2B5EF4-FFF2-40B4-BE49-F238E27FC236}">
                <a16:creationId xmlns:a16="http://schemas.microsoft.com/office/drawing/2014/main" id="{F6BB5AB2-6FDE-43FE-8409-D3D3A1E15F43}"/>
              </a:ext>
            </a:extLst>
          </p:cNvPr>
          <p:cNvSpPr txBox="1"/>
          <p:nvPr/>
        </p:nvSpPr>
        <p:spPr>
          <a:xfrm>
            <a:off x="9772650" y="6318177"/>
            <a:ext cx="2419350" cy="461665"/>
          </a:xfrm>
          <a:prstGeom prst="rect">
            <a:avLst/>
          </a:prstGeom>
          <a:solidFill>
            <a:srgbClr val="AB5AB0"/>
          </a:solidFill>
        </p:spPr>
        <p:txBody>
          <a:bodyPr wrap="square" rtlCol="0">
            <a:spAutoFit/>
          </a:bodyPr>
          <a:lstStyle/>
          <a:p>
            <a:pPr algn="r"/>
            <a:r>
              <a:rPr lang="en-IE" sz="2400" dirty="0">
                <a:solidFill>
                  <a:schemeClr val="bg1"/>
                </a:solidFill>
              </a:rPr>
              <a:t>ENVIRONMENTAL</a:t>
            </a:r>
          </a:p>
        </p:txBody>
      </p:sp>
    </p:spTree>
    <p:extLst>
      <p:ext uri="{BB962C8B-B14F-4D97-AF65-F5344CB8AC3E}">
        <p14:creationId xmlns:p14="http://schemas.microsoft.com/office/powerpoint/2010/main" val="544523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8DF2B2-E5B5-49A8-927F-9CE103F172AF}"/>
              </a:ext>
            </a:extLst>
          </p:cNvPr>
          <p:cNvSpPr>
            <a:spLocks noGrp="1"/>
          </p:cNvSpPr>
          <p:nvPr>
            <p:ph type="body" sz="quarter" idx="20"/>
          </p:nvPr>
        </p:nvSpPr>
        <p:spPr>
          <a:xfrm>
            <a:off x="437630" y="1999758"/>
            <a:ext cx="6386080" cy="4411552"/>
          </a:xfrm>
        </p:spPr>
        <p:txBody>
          <a:bodyPr/>
          <a:lstStyle/>
          <a:p>
            <a:r>
              <a:rPr lang="en-IE" dirty="0"/>
              <a:t>There is a close relationship between our quality of life and the environment. People's lives are strongly affected by the health of their physical environment. </a:t>
            </a:r>
          </a:p>
          <a:p>
            <a:r>
              <a:rPr lang="en-IE" dirty="0"/>
              <a:t>Environmental quality also matters intrinsically because most people value the beauty and health of the place where they live and care about the depletion of its natural resources </a:t>
            </a:r>
          </a:p>
          <a:p>
            <a:r>
              <a:rPr lang="en-IE" b="1" dirty="0">
                <a:solidFill>
                  <a:srgbClr val="7F4182"/>
                </a:solidFill>
              </a:rPr>
              <a:t>Great communities proactively improve and maintain  their local environment by taking into consideration air quality, water quality and things like pollution (noise, waste) management. </a:t>
            </a:r>
          </a:p>
          <a:p>
            <a:r>
              <a:rPr lang="en-IE" b="1" dirty="0">
                <a:solidFill>
                  <a:srgbClr val="7F4182"/>
                </a:solidFill>
              </a:rPr>
              <a:t> </a:t>
            </a:r>
          </a:p>
        </p:txBody>
      </p:sp>
      <p:sp>
        <p:nvSpPr>
          <p:cNvPr id="3" name="Text Placeholder 2">
            <a:extLst>
              <a:ext uri="{FF2B5EF4-FFF2-40B4-BE49-F238E27FC236}">
                <a16:creationId xmlns:a16="http://schemas.microsoft.com/office/drawing/2014/main" id="{EEC4317B-7402-45A2-8037-DE9689EB8530}"/>
              </a:ext>
            </a:extLst>
          </p:cNvPr>
          <p:cNvSpPr>
            <a:spLocks noGrp="1"/>
          </p:cNvSpPr>
          <p:nvPr>
            <p:ph type="body" sz="quarter" idx="22"/>
          </p:nvPr>
        </p:nvSpPr>
        <p:spPr>
          <a:xfrm>
            <a:off x="437630" y="942131"/>
            <a:ext cx="6148550" cy="734269"/>
          </a:xfrm>
          <a:solidFill>
            <a:srgbClr val="AB5AB0"/>
          </a:solidFill>
        </p:spPr>
        <p:txBody>
          <a:bodyPr>
            <a:normAutofit/>
          </a:bodyPr>
          <a:lstStyle/>
          <a:p>
            <a:r>
              <a:rPr lang="en-IE" dirty="0">
                <a:solidFill>
                  <a:schemeClr val="bg1"/>
                </a:solidFill>
              </a:rPr>
              <a:t>Local Environment Quality</a:t>
            </a:r>
          </a:p>
        </p:txBody>
      </p:sp>
      <p:sp>
        <p:nvSpPr>
          <p:cNvPr id="10" name="TextBox 9">
            <a:extLst>
              <a:ext uri="{FF2B5EF4-FFF2-40B4-BE49-F238E27FC236}">
                <a16:creationId xmlns:a16="http://schemas.microsoft.com/office/drawing/2014/main" id="{F45E86B2-B501-438D-89D5-E0134BD893C0}"/>
              </a:ext>
            </a:extLst>
          </p:cNvPr>
          <p:cNvSpPr txBox="1"/>
          <p:nvPr/>
        </p:nvSpPr>
        <p:spPr>
          <a:xfrm>
            <a:off x="0" y="101086"/>
            <a:ext cx="5949538" cy="523220"/>
          </a:xfrm>
          <a:prstGeom prst="rect">
            <a:avLst/>
          </a:prstGeom>
          <a:noFill/>
        </p:spPr>
        <p:txBody>
          <a:bodyPr wrap="square" rtlCol="0">
            <a:spAutoFit/>
          </a:bodyPr>
          <a:lstStyle/>
          <a:p>
            <a:r>
              <a:rPr lang="en-IE" sz="2800" dirty="0">
                <a:solidFill>
                  <a:srgbClr val="7F4182"/>
                </a:solidFill>
              </a:rPr>
              <a:t>Characteristics of great communities</a:t>
            </a:r>
          </a:p>
        </p:txBody>
      </p:sp>
      <p:sp>
        <p:nvSpPr>
          <p:cNvPr id="11" name="TextBox 10">
            <a:extLst>
              <a:ext uri="{FF2B5EF4-FFF2-40B4-BE49-F238E27FC236}">
                <a16:creationId xmlns:a16="http://schemas.microsoft.com/office/drawing/2014/main" id="{62C21B38-2EC2-47B4-B387-9401296BB195}"/>
              </a:ext>
            </a:extLst>
          </p:cNvPr>
          <p:cNvSpPr txBox="1"/>
          <p:nvPr/>
        </p:nvSpPr>
        <p:spPr>
          <a:xfrm>
            <a:off x="437630" y="6611779"/>
            <a:ext cx="6148550" cy="246221"/>
          </a:xfrm>
          <a:prstGeom prst="rect">
            <a:avLst/>
          </a:prstGeom>
          <a:noFill/>
        </p:spPr>
        <p:txBody>
          <a:bodyPr wrap="square">
            <a:spAutoFit/>
          </a:bodyPr>
          <a:lstStyle/>
          <a:p>
            <a:r>
              <a:rPr lang="en-IE" sz="1000" dirty="0"/>
              <a:t>Sources – </a:t>
            </a:r>
            <a:r>
              <a:rPr lang="en-IE" sz="1000" dirty="0">
                <a:hlinkClick r:id="rId2"/>
              </a:rPr>
              <a:t>EPA Ireland</a:t>
            </a:r>
            <a:r>
              <a:rPr lang="en-IE" sz="1000" dirty="0"/>
              <a:t> </a:t>
            </a:r>
            <a:r>
              <a:rPr lang="en-IE" sz="1000" dirty="0">
                <a:hlinkClick r:id="rId3"/>
              </a:rPr>
              <a:t>ScienceDirect</a:t>
            </a:r>
            <a:endParaRPr lang="en-IE" sz="1000" dirty="0"/>
          </a:p>
        </p:txBody>
      </p:sp>
      <p:pic>
        <p:nvPicPr>
          <p:cNvPr id="7" name="Picture 6" descr="A sign on the grass&#10;&#10;Description automatically generated">
            <a:extLst>
              <a:ext uri="{FF2B5EF4-FFF2-40B4-BE49-F238E27FC236}">
                <a16:creationId xmlns:a16="http://schemas.microsoft.com/office/drawing/2014/main" id="{4E09D1D2-F6EA-419C-B8F3-3BF249C93D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92388" y="184018"/>
            <a:ext cx="4625945" cy="3084339"/>
          </a:xfrm>
          <a:prstGeom prst="rect">
            <a:avLst/>
          </a:prstGeom>
        </p:spPr>
      </p:pic>
      <p:pic>
        <p:nvPicPr>
          <p:cNvPr id="12" name="Picture 11" descr="A tree in a forest&#10;&#10;Description automatically generated">
            <a:extLst>
              <a:ext uri="{FF2B5EF4-FFF2-40B4-BE49-F238E27FC236}">
                <a16:creationId xmlns:a16="http://schemas.microsoft.com/office/drawing/2014/main" id="{33AF31C8-BFD3-4A2B-9289-1D5C3911F23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92388" y="3471039"/>
            <a:ext cx="4626509" cy="3084339"/>
          </a:xfrm>
          <a:prstGeom prst="rect">
            <a:avLst/>
          </a:prstGeom>
        </p:spPr>
      </p:pic>
      <p:sp>
        <p:nvSpPr>
          <p:cNvPr id="4" name="TextBox 3">
            <a:extLst>
              <a:ext uri="{FF2B5EF4-FFF2-40B4-BE49-F238E27FC236}">
                <a16:creationId xmlns:a16="http://schemas.microsoft.com/office/drawing/2014/main" id="{46DC6E3A-48A0-473E-942D-5551915EB459}"/>
              </a:ext>
            </a:extLst>
          </p:cNvPr>
          <p:cNvSpPr txBox="1"/>
          <p:nvPr/>
        </p:nvSpPr>
        <p:spPr>
          <a:xfrm>
            <a:off x="9772650" y="6318177"/>
            <a:ext cx="2419350" cy="461665"/>
          </a:xfrm>
          <a:prstGeom prst="rect">
            <a:avLst/>
          </a:prstGeom>
          <a:solidFill>
            <a:srgbClr val="AB5AB0"/>
          </a:solidFill>
        </p:spPr>
        <p:txBody>
          <a:bodyPr wrap="square" rtlCol="0">
            <a:spAutoFit/>
          </a:bodyPr>
          <a:lstStyle/>
          <a:p>
            <a:pPr algn="r"/>
            <a:r>
              <a:rPr lang="en-IE" sz="2400" dirty="0">
                <a:solidFill>
                  <a:schemeClr val="bg1"/>
                </a:solidFill>
              </a:rPr>
              <a:t>ENVIRONMENTAL</a:t>
            </a:r>
          </a:p>
        </p:txBody>
      </p:sp>
    </p:spTree>
    <p:extLst>
      <p:ext uri="{BB962C8B-B14F-4D97-AF65-F5344CB8AC3E}">
        <p14:creationId xmlns:p14="http://schemas.microsoft.com/office/powerpoint/2010/main" val="2230990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8DF2B2-E5B5-49A8-927F-9CE103F172AF}"/>
              </a:ext>
            </a:extLst>
          </p:cNvPr>
          <p:cNvSpPr>
            <a:spLocks noGrp="1"/>
          </p:cNvSpPr>
          <p:nvPr>
            <p:ph type="body" sz="quarter" idx="20"/>
          </p:nvPr>
        </p:nvSpPr>
        <p:spPr>
          <a:xfrm>
            <a:off x="437630" y="1999758"/>
            <a:ext cx="6386080" cy="4411552"/>
          </a:xfrm>
        </p:spPr>
        <p:txBody>
          <a:bodyPr/>
          <a:lstStyle/>
          <a:p>
            <a:r>
              <a:rPr lang="en-IE" dirty="0"/>
              <a:t>Every community is different. No two are the same. Each has different demographics, different community assets and each faces different challenges and it is this uniqueness and difference that makes each community special. Great community groups, leaders and members recognise and celebrate this. </a:t>
            </a:r>
            <a:endParaRPr lang="en-IE" b="1" dirty="0">
              <a:solidFill>
                <a:srgbClr val="7F4182"/>
              </a:solidFill>
            </a:endParaRPr>
          </a:p>
          <a:p>
            <a:r>
              <a:rPr lang="en-IE" b="1" dirty="0">
                <a:solidFill>
                  <a:srgbClr val="7F4182"/>
                </a:solidFill>
              </a:rPr>
              <a:t>Great communities know their strengths and opportunities and how to combine these to create a sustainable vision or plan for the future. Great communities don’t just happen overnight, they need to be developed, nurtured and regularly improved on to meet the growing and changing needs of those who live in them.</a:t>
            </a:r>
          </a:p>
          <a:p>
            <a:r>
              <a:rPr lang="en-IE" b="1" dirty="0">
                <a:solidFill>
                  <a:srgbClr val="7F4182"/>
                </a:solidFill>
              </a:rPr>
              <a:t> </a:t>
            </a:r>
          </a:p>
        </p:txBody>
      </p:sp>
      <p:sp>
        <p:nvSpPr>
          <p:cNvPr id="3" name="Text Placeholder 2">
            <a:extLst>
              <a:ext uri="{FF2B5EF4-FFF2-40B4-BE49-F238E27FC236}">
                <a16:creationId xmlns:a16="http://schemas.microsoft.com/office/drawing/2014/main" id="{EEC4317B-7402-45A2-8037-DE9689EB8530}"/>
              </a:ext>
            </a:extLst>
          </p:cNvPr>
          <p:cNvSpPr>
            <a:spLocks noGrp="1"/>
          </p:cNvSpPr>
          <p:nvPr>
            <p:ph type="body" sz="quarter" idx="22"/>
          </p:nvPr>
        </p:nvSpPr>
        <p:spPr>
          <a:xfrm>
            <a:off x="437630" y="562751"/>
            <a:ext cx="6386080" cy="1123809"/>
          </a:xfrm>
          <a:solidFill>
            <a:srgbClr val="6D6E6C"/>
          </a:solidFill>
        </p:spPr>
        <p:txBody>
          <a:bodyPr>
            <a:normAutofit fontScale="85000" lnSpcReduction="10000"/>
          </a:bodyPr>
          <a:lstStyle/>
          <a:p>
            <a:r>
              <a:rPr lang="en-IE" dirty="0">
                <a:solidFill>
                  <a:schemeClr val="bg1"/>
                </a:solidFill>
              </a:rPr>
              <a:t>Know their Strengths and have a Sustainable Vision/Plan for the Future</a:t>
            </a:r>
          </a:p>
        </p:txBody>
      </p:sp>
      <p:sp>
        <p:nvSpPr>
          <p:cNvPr id="10" name="TextBox 9">
            <a:extLst>
              <a:ext uri="{FF2B5EF4-FFF2-40B4-BE49-F238E27FC236}">
                <a16:creationId xmlns:a16="http://schemas.microsoft.com/office/drawing/2014/main" id="{F45E86B2-B501-438D-89D5-E0134BD893C0}"/>
              </a:ext>
            </a:extLst>
          </p:cNvPr>
          <p:cNvSpPr txBox="1"/>
          <p:nvPr/>
        </p:nvSpPr>
        <p:spPr>
          <a:xfrm>
            <a:off x="0" y="101086"/>
            <a:ext cx="5878286" cy="523220"/>
          </a:xfrm>
          <a:prstGeom prst="rect">
            <a:avLst/>
          </a:prstGeom>
          <a:noFill/>
        </p:spPr>
        <p:txBody>
          <a:bodyPr wrap="square" rtlCol="0">
            <a:spAutoFit/>
          </a:bodyPr>
          <a:lstStyle/>
          <a:p>
            <a:r>
              <a:rPr lang="en-IE" sz="2800" dirty="0">
                <a:solidFill>
                  <a:srgbClr val="7F4182"/>
                </a:solidFill>
              </a:rPr>
              <a:t>Characteristics of great communities</a:t>
            </a:r>
          </a:p>
        </p:txBody>
      </p:sp>
      <p:pic>
        <p:nvPicPr>
          <p:cNvPr id="6" name="Picture 5" descr="Two colleagues planning on board with sticky notes">
            <a:extLst>
              <a:ext uri="{FF2B5EF4-FFF2-40B4-BE49-F238E27FC236}">
                <a16:creationId xmlns:a16="http://schemas.microsoft.com/office/drawing/2014/main" id="{AE94DD63-E535-4C6C-8D7E-13F72555E4E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51010" y="331918"/>
            <a:ext cx="5140990" cy="3429000"/>
          </a:xfrm>
          <a:prstGeom prst="rect">
            <a:avLst/>
          </a:prstGeom>
        </p:spPr>
      </p:pic>
      <p:pic>
        <p:nvPicPr>
          <p:cNvPr id="9" name="Picture 8" descr="An empty bench next to a body of water&#10;&#10;Description automatically generated">
            <a:extLst>
              <a:ext uri="{FF2B5EF4-FFF2-40B4-BE49-F238E27FC236}">
                <a16:creationId xmlns:a16="http://schemas.microsoft.com/office/drawing/2014/main" id="{547CAC95-B462-4636-814D-A059964287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51010" y="3969167"/>
            <a:ext cx="5140991" cy="2888833"/>
          </a:xfrm>
          <a:prstGeom prst="rect">
            <a:avLst/>
          </a:prstGeom>
        </p:spPr>
      </p:pic>
      <p:sp>
        <p:nvSpPr>
          <p:cNvPr id="14" name="TextBox 13">
            <a:extLst>
              <a:ext uri="{FF2B5EF4-FFF2-40B4-BE49-F238E27FC236}">
                <a16:creationId xmlns:a16="http://schemas.microsoft.com/office/drawing/2014/main" id="{D6EE9C64-F95C-478B-A9F0-80087DE91AA9}"/>
              </a:ext>
            </a:extLst>
          </p:cNvPr>
          <p:cNvSpPr txBox="1"/>
          <p:nvPr/>
        </p:nvSpPr>
        <p:spPr>
          <a:xfrm>
            <a:off x="11041380" y="5148900"/>
            <a:ext cx="1150620" cy="461665"/>
          </a:xfrm>
          <a:prstGeom prst="rect">
            <a:avLst/>
          </a:prstGeom>
          <a:solidFill>
            <a:srgbClr val="7F4182"/>
          </a:solidFill>
        </p:spPr>
        <p:txBody>
          <a:bodyPr wrap="square" rtlCol="0">
            <a:spAutoFit/>
          </a:bodyPr>
          <a:lstStyle/>
          <a:p>
            <a:pPr algn="r"/>
            <a:r>
              <a:rPr lang="en-IE" sz="2400" dirty="0">
                <a:solidFill>
                  <a:schemeClr val="bg1"/>
                </a:solidFill>
              </a:rPr>
              <a:t>SOCIAL</a:t>
            </a:r>
          </a:p>
        </p:txBody>
      </p:sp>
      <p:sp>
        <p:nvSpPr>
          <p:cNvPr id="16" name="TextBox 15">
            <a:extLst>
              <a:ext uri="{FF2B5EF4-FFF2-40B4-BE49-F238E27FC236}">
                <a16:creationId xmlns:a16="http://schemas.microsoft.com/office/drawing/2014/main" id="{629A6F02-0D05-4CFD-90CD-5F804CDCB240}"/>
              </a:ext>
            </a:extLst>
          </p:cNvPr>
          <p:cNvSpPr txBox="1"/>
          <p:nvPr/>
        </p:nvSpPr>
        <p:spPr>
          <a:xfrm>
            <a:off x="10389871" y="5739994"/>
            <a:ext cx="1802130" cy="461665"/>
          </a:xfrm>
          <a:prstGeom prst="rect">
            <a:avLst/>
          </a:prstGeom>
          <a:solidFill>
            <a:srgbClr val="68BBAF"/>
          </a:solidFill>
        </p:spPr>
        <p:txBody>
          <a:bodyPr wrap="square" rtlCol="0">
            <a:spAutoFit/>
          </a:bodyPr>
          <a:lstStyle/>
          <a:p>
            <a:pPr algn="r"/>
            <a:r>
              <a:rPr lang="en-IE" sz="2400" dirty="0">
                <a:solidFill>
                  <a:schemeClr val="bg1"/>
                </a:solidFill>
              </a:rPr>
              <a:t>ECONOMIC</a:t>
            </a:r>
          </a:p>
        </p:txBody>
      </p:sp>
      <p:sp>
        <p:nvSpPr>
          <p:cNvPr id="18" name="TextBox 17">
            <a:extLst>
              <a:ext uri="{FF2B5EF4-FFF2-40B4-BE49-F238E27FC236}">
                <a16:creationId xmlns:a16="http://schemas.microsoft.com/office/drawing/2014/main" id="{15929336-11D1-445D-9D07-87EE5EE10DA6}"/>
              </a:ext>
            </a:extLst>
          </p:cNvPr>
          <p:cNvSpPr txBox="1"/>
          <p:nvPr/>
        </p:nvSpPr>
        <p:spPr>
          <a:xfrm>
            <a:off x="9772650" y="6318177"/>
            <a:ext cx="2419350" cy="461665"/>
          </a:xfrm>
          <a:prstGeom prst="rect">
            <a:avLst/>
          </a:prstGeom>
          <a:solidFill>
            <a:srgbClr val="AB5AB0"/>
          </a:solidFill>
        </p:spPr>
        <p:txBody>
          <a:bodyPr wrap="square" rtlCol="0">
            <a:spAutoFit/>
          </a:bodyPr>
          <a:lstStyle/>
          <a:p>
            <a:pPr algn="r"/>
            <a:r>
              <a:rPr lang="en-IE" sz="2400" dirty="0">
                <a:solidFill>
                  <a:schemeClr val="bg1"/>
                </a:solidFill>
              </a:rPr>
              <a:t>ENVIRONMENTAL</a:t>
            </a:r>
          </a:p>
        </p:txBody>
      </p:sp>
    </p:spTree>
    <p:extLst>
      <p:ext uri="{BB962C8B-B14F-4D97-AF65-F5344CB8AC3E}">
        <p14:creationId xmlns:p14="http://schemas.microsoft.com/office/powerpoint/2010/main" val="88886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AE0900-4952-492E-83D7-6A9BA0E2845C}"/>
              </a:ext>
            </a:extLst>
          </p:cNvPr>
          <p:cNvSpPr>
            <a:spLocks noGrp="1"/>
          </p:cNvSpPr>
          <p:nvPr>
            <p:ph type="body" sz="quarter" idx="16"/>
          </p:nvPr>
        </p:nvSpPr>
        <p:spPr>
          <a:xfrm>
            <a:off x="472350" y="620110"/>
            <a:ext cx="5623649" cy="1491058"/>
          </a:xfrm>
        </p:spPr>
        <p:txBody>
          <a:bodyPr>
            <a:normAutofit/>
          </a:bodyPr>
          <a:lstStyle/>
          <a:p>
            <a:r>
              <a:rPr lang="en-IE" sz="4000" dirty="0"/>
              <a:t>What is a Sustainable Community?</a:t>
            </a:r>
          </a:p>
        </p:txBody>
      </p:sp>
      <p:sp>
        <p:nvSpPr>
          <p:cNvPr id="3" name="Text Placeholder 2">
            <a:extLst>
              <a:ext uri="{FF2B5EF4-FFF2-40B4-BE49-F238E27FC236}">
                <a16:creationId xmlns:a16="http://schemas.microsoft.com/office/drawing/2014/main" id="{30A43EBE-9E55-4D7E-AB66-723C17E45519}"/>
              </a:ext>
            </a:extLst>
          </p:cNvPr>
          <p:cNvSpPr>
            <a:spLocks noGrp="1"/>
          </p:cNvSpPr>
          <p:nvPr>
            <p:ph type="body" sz="quarter" idx="17"/>
          </p:nvPr>
        </p:nvSpPr>
        <p:spPr>
          <a:xfrm>
            <a:off x="246720" y="2111168"/>
            <a:ext cx="6864114" cy="3947440"/>
          </a:xfrm>
        </p:spPr>
        <p:txBody>
          <a:bodyPr/>
          <a:lstStyle/>
          <a:p>
            <a:r>
              <a:rPr lang="en-IE" b="1" dirty="0"/>
              <a:t>Sustainability is a focus on meeting the needs of the present without compromising the ability of future generations to meet theirs. </a:t>
            </a:r>
          </a:p>
          <a:p>
            <a:r>
              <a:rPr lang="en-IE" sz="2400" dirty="0"/>
              <a:t>Sustainable communities tend to focus on their </a:t>
            </a:r>
            <a:r>
              <a:rPr lang="en-IE" sz="2400" b="1" u="sng" dirty="0"/>
              <a:t>long term s</a:t>
            </a:r>
            <a:r>
              <a:rPr lang="en-IE" b="1" u="sng" dirty="0"/>
              <a:t>ustainability</a:t>
            </a:r>
            <a:r>
              <a:rPr lang="en-IE" dirty="0"/>
              <a:t> across three main pillars</a:t>
            </a:r>
          </a:p>
          <a:p>
            <a:pPr marL="514350" indent="-514350">
              <a:buFont typeface="+mj-lt"/>
              <a:buAutoNum type="arabicPeriod"/>
            </a:pPr>
            <a:r>
              <a:rPr lang="en-IE" sz="3200" dirty="0"/>
              <a:t>Social Sustainability</a:t>
            </a:r>
          </a:p>
          <a:p>
            <a:pPr marL="514350" indent="-514350">
              <a:buFont typeface="+mj-lt"/>
              <a:buAutoNum type="arabicPeriod"/>
            </a:pPr>
            <a:r>
              <a:rPr lang="en-IE" sz="3200" dirty="0"/>
              <a:t>Economic Sustainability</a:t>
            </a:r>
          </a:p>
          <a:p>
            <a:pPr marL="514350" indent="-514350">
              <a:buFont typeface="+mj-lt"/>
              <a:buAutoNum type="arabicPeriod"/>
            </a:pPr>
            <a:r>
              <a:rPr lang="en-IE" sz="3200" dirty="0"/>
              <a:t>Environmental Sustainability </a:t>
            </a:r>
          </a:p>
        </p:txBody>
      </p:sp>
      <p:pic>
        <p:nvPicPr>
          <p:cNvPr id="8" name="Picture Placeholder 7" descr="Potting a young plant">
            <a:extLst>
              <a:ext uri="{FF2B5EF4-FFF2-40B4-BE49-F238E27FC236}">
                <a16:creationId xmlns:a16="http://schemas.microsoft.com/office/drawing/2014/main" id="{E42E03C0-FE44-47BF-9E6B-D2A8C7E7B5C6}"/>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50945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AE0900-4952-492E-83D7-6A9BA0E2845C}"/>
              </a:ext>
            </a:extLst>
          </p:cNvPr>
          <p:cNvSpPr>
            <a:spLocks noGrp="1"/>
          </p:cNvSpPr>
          <p:nvPr>
            <p:ph type="body" sz="quarter" idx="16"/>
          </p:nvPr>
        </p:nvSpPr>
        <p:spPr>
          <a:xfrm>
            <a:off x="472350" y="620110"/>
            <a:ext cx="5623649" cy="1491058"/>
          </a:xfrm>
        </p:spPr>
        <p:txBody>
          <a:bodyPr>
            <a:normAutofit/>
          </a:bodyPr>
          <a:lstStyle/>
          <a:p>
            <a:r>
              <a:rPr lang="en-IE" sz="4000" dirty="0"/>
              <a:t>1. Social Sustainability</a:t>
            </a:r>
          </a:p>
        </p:txBody>
      </p:sp>
      <p:sp>
        <p:nvSpPr>
          <p:cNvPr id="3" name="Text Placeholder 2">
            <a:extLst>
              <a:ext uri="{FF2B5EF4-FFF2-40B4-BE49-F238E27FC236}">
                <a16:creationId xmlns:a16="http://schemas.microsoft.com/office/drawing/2014/main" id="{30A43EBE-9E55-4D7E-AB66-723C17E45519}"/>
              </a:ext>
            </a:extLst>
          </p:cNvPr>
          <p:cNvSpPr>
            <a:spLocks noGrp="1"/>
          </p:cNvSpPr>
          <p:nvPr>
            <p:ph type="body" sz="quarter" idx="17"/>
          </p:nvPr>
        </p:nvSpPr>
        <p:spPr>
          <a:xfrm>
            <a:off x="472350" y="1869430"/>
            <a:ext cx="6559071" cy="3947440"/>
          </a:xfrm>
        </p:spPr>
        <p:txBody>
          <a:bodyPr/>
          <a:lstStyle/>
          <a:p>
            <a:endParaRPr lang="en-IE" dirty="0"/>
          </a:p>
          <a:p>
            <a:r>
              <a:rPr lang="en-IE" sz="3200" dirty="0"/>
              <a:t>Social sustainability is about people’s quality of life, now and in the future. </a:t>
            </a:r>
          </a:p>
          <a:p>
            <a:endParaRPr lang="en-IE" dirty="0"/>
          </a:p>
          <a:p>
            <a:r>
              <a:rPr lang="en-IE" sz="2800" dirty="0"/>
              <a:t>Social sustainability is a process for creating sustainable successful places that promote wellbeing, by understanding what people need from the places they live and work. </a:t>
            </a:r>
          </a:p>
        </p:txBody>
      </p:sp>
      <p:pic>
        <p:nvPicPr>
          <p:cNvPr id="8" name="Picture Placeholder 7" descr="People holding sparklers">
            <a:extLst>
              <a:ext uri="{FF2B5EF4-FFF2-40B4-BE49-F238E27FC236}">
                <a16:creationId xmlns:a16="http://schemas.microsoft.com/office/drawing/2014/main" id="{A26BD57E-D7E9-40E9-ACE2-08423619A49E}"/>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31273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group of people walking down a dirt road&#10;&#10;Description automatically generated">
            <a:extLst>
              <a:ext uri="{FF2B5EF4-FFF2-40B4-BE49-F238E27FC236}">
                <a16:creationId xmlns:a16="http://schemas.microsoft.com/office/drawing/2014/main" id="{11F09045-0BC4-4B94-A491-F3465A9AF182}"/>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25" name="TextBox 24">
            <a:extLst>
              <a:ext uri="{FF2B5EF4-FFF2-40B4-BE49-F238E27FC236}">
                <a16:creationId xmlns:a16="http://schemas.microsoft.com/office/drawing/2014/main" id="{60F0B394-44ED-44F0-B30D-936701E5B2FC}"/>
              </a:ext>
            </a:extLst>
          </p:cNvPr>
          <p:cNvSpPr txBox="1"/>
          <p:nvPr/>
        </p:nvSpPr>
        <p:spPr>
          <a:xfrm>
            <a:off x="0" y="5671425"/>
            <a:ext cx="2291255" cy="1323439"/>
          </a:xfrm>
          <a:prstGeom prst="rect">
            <a:avLst/>
          </a:prstGeom>
          <a:solidFill>
            <a:srgbClr val="BA0A94"/>
          </a:solidFill>
        </p:spPr>
        <p:txBody>
          <a:bodyPr wrap="square" rtlCol="0">
            <a:spAutoFit/>
          </a:bodyPr>
          <a:lstStyle/>
          <a:p>
            <a:pPr algn="r"/>
            <a:r>
              <a:rPr lang="en-IE" sz="4000" dirty="0">
                <a:solidFill>
                  <a:schemeClr val="bg1"/>
                </a:solidFill>
              </a:rPr>
              <a:t>CASE STUDY</a:t>
            </a:r>
          </a:p>
        </p:txBody>
      </p:sp>
      <p:sp>
        <p:nvSpPr>
          <p:cNvPr id="2" name="Text Placeholder 1">
            <a:extLst>
              <a:ext uri="{FF2B5EF4-FFF2-40B4-BE49-F238E27FC236}">
                <a16:creationId xmlns:a16="http://schemas.microsoft.com/office/drawing/2014/main" id="{BFE29109-DE01-4E4C-AB13-C110089ACBDD}"/>
              </a:ext>
            </a:extLst>
          </p:cNvPr>
          <p:cNvSpPr>
            <a:spLocks noGrp="1"/>
          </p:cNvSpPr>
          <p:nvPr>
            <p:ph type="body" sz="quarter" idx="13"/>
          </p:nvPr>
        </p:nvSpPr>
        <p:spPr>
          <a:xfrm>
            <a:off x="3417570" y="80010"/>
            <a:ext cx="8522181" cy="1431648"/>
          </a:xfrm>
          <a:solidFill>
            <a:srgbClr val="7F4182"/>
          </a:solidFill>
        </p:spPr>
        <p:txBody>
          <a:bodyPr>
            <a:noAutofit/>
          </a:bodyPr>
          <a:lstStyle/>
          <a:p>
            <a:r>
              <a:rPr lang="en-IE" sz="3200" dirty="0">
                <a:solidFill>
                  <a:schemeClr val="bg1"/>
                </a:solidFill>
              </a:rPr>
              <a:t>EMBRACING DIVERSITY to combat depopulation and economic decline - BALLYHAUNIS, Co. Mayo, Ireland</a:t>
            </a:r>
          </a:p>
        </p:txBody>
      </p:sp>
      <p:sp>
        <p:nvSpPr>
          <p:cNvPr id="3" name="Text Placeholder 2">
            <a:extLst>
              <a:ext uri="{FF2B5EF4-FFF2-40B4-BE49-F238E27FC236}">
                <a16:creationId xmlns:a16="http://schemas.microsoft.com/office/drawing/2014/main" id="{1A8C6820-3DBD-49D3-8C08-5DE279F07763}"/>
              </a:ext>
            </a:extLst>
          </p:cNvPr>
          <p:cNvSpPr>
            <a:spLocks noGrp="1"/>
          </p:cNvSpPr>
          <p:nvPr>
            <p:ph type="body" sz="quarter" idx="14"/>
          </p:nvPr>
        </p:nvSpPr>
        <p:spPr>
          <a:xfrm>
            <a:off x="3417570" y="1511658"/>
            <a:ext cx="8618219" cy="3975101"/>
          </a:xfrm>
        </p:spPr>
        <p:txBody>
          <a:bodyPr/>
          <a:lstStyle/>
          <a:p>
            <a:r>
              <a:rPr lang="en-IE" dirty="0" err="1"/>
              <a:t>Ballyhaunis</a:t>
            </a:r>
            <a:r>
              <a:rPr lang="en-IE" dirty="0"/>
              <a:t>, Ireland is a tremendous example of a multi-ethnic diverse community, living, working and co-operating together to create an inclusive place for people to live and bring up families. </a:t>
            </a:r>
          </a:p>
          <a:p>
            <a:r>
              <a:rPr lang="en-IE" dirty="0"/>
              <a:t>It is now Ireland’s most ethnically diverse small town, and is home to a diverse community of people from a migrant background who have integrated well with the Irish community. </a:t>
            </a:r>
          </a:p>
          <a:p>
            <a:r>
              <a:rPr lang="en-IE" dirty="0"/>
              <a:t>This cultural diversity is a source of pride in </a:t>
            </a:r>
            <a:r>
              <a:rPr lang="en-IE" dirty="0" err="1"/>
              <a:t>Ballyhaunis</a:t>
            </a:r>
            <a:r>
              <a:rPr lang="en-IE" dirty="0"/>
              <a:t> and is seen as a strength of the town which has enabled it to face and overcome the challenges of rural depopulation and economic decline in recent years. </a:t>
            </a:r>
            <a:r>
              <a:rPr lang="en-IE" sz="2400" b="1" dirty="0">
                <a:solidFill>
                  <a:srgbClr val="AB5AB0"/>
                </a:solidFill>
              </a:rPr>
              <a:t>READ MORE: </a:t>
            </a:r>
            <a:endParaRPr lang="en-IE" sz="2400" dirty="0">
              <a:solidFill>
                <a:srgbClr val="AB5AB0"/>
              </a:solidFill>
            </a:endParaRPr>
          </a:p>
          <a:p>
            <a:endParaRPr lang="en-IE" dirty="0"/>
          </a:p>
          <a:p>
            <a:endParaRPr lang="en-IE" dirty="0"/>
          </a:p>
          <a:p>
            <a:endParaRPr lang="en-IE" dirty="0"/>
          </a:p>
          <a:p>
            <a:endParaRPr lang="en-IE" dirty="0"/>
          </a:p>
          <a:p>
            <a:endParaRPr lang="en-IE" dirty="0"/>
          </a:p>
        </p:txBody>
      </p:sp>
      <p:sp>
        <p:nvSpPr>
          <p:cNvPr id="6" name="TextBox 5">
            <a:extLst>
              <a:ext uri="{FF2B5EF4-FFF2-40B4-BE49-F238E27FC236}">
                <a16:creationId xmlns:a16="http://schemas.microsoft.com/office/drawing/2014/main" id="{4A6468B7-8CD7-43A2-BB80-9C5894B14454}"/>
              </a:ext>
            </a:extLst>
          </p:cNvPr>
          <p:cNvSpPr txBox="1"/>
          <p:nvPr/>
        </p:nvSpPr>
        <p:spPr>
          <a:xfrm>
            <a:off x="3417570" y="5132816"/>
            <a:ext cx="8412480" cy="1200329"/>
          </a:xfrm>
          <a:prstGeom prst="rect">
            <a:avLst/>
          </a:prstGeom>
          <a:noFill/>
        </p:spPr>
        <p:txBody>
          <a:bodyPr wrap="square">
            <a:spAutoFit/>
          </a:bodyPr>
          <a:lstStyle/>
          <a:p>
            <a:r>
              <a:rPr lang="en-IE" sz="2400" dirty="0">
                <a:solidFill>
                  <a:srgbClr val="AB5AB0"/>
                </a:solidFill>
                <a:hlinkClick r:id="rId4"/>
              </a:rPr>
              <a:t>Diversity in an Irish Town</a:t>
            </a:r>
            <a:endParaRPr lang="en-IE" sz="2400" dirty="0">
              <a:solidFill>
                <a:srgbClr val="AB5AB0"/>
              </a:solidFill>
              <a:hlinkClick r:id="rId5"/>
            </a:endParaRPr>
          </a:p>
          <a:p>
            <a:r>
              <a:rPr lang="en-IE" sz="2400" dirty="0" err="1">
                <a:hlinkClick r:id="rId5"/>
              </a:rPr>
              <a:t>Ballyhaunis</a:t>
            </a:r>
            <a:r>
              <a:rPr lang="en-IE" sz="2400" dirty="0">
                <a:hlinkClick r:id="rId5"/>
              </a:rPr>
              <a:t> Celebrating Diversity- Our Future Together Report </a:t>
            </a:r>
            <a:endParaRPr lang="en-IE" sz="2400" dirty="0"/>
          </a:p>
          <a:p>
            <a:r>
              <a:rPr lang="en-IE" sz="2400" dirty="0">
                <a:hlinkClick r:id="rId6"/>
              </a:rPr>
              <a:t>Pitching Up – GAA in Ireland’s most ethnically diverse town</a:t>
            </a:r>
            <a:endParaRPr lang="en-IE" sz="2400" dirty="0"/>
          </a:p>
        </p:txBody>
      </p:sp>
      <p:sp>
        <p:nvSpPr>
          <p:cNvPr id="4" name="TextBox 3">
            <a:extLst>
              <a:ext uri="{FF2B5EF4-FFF2-40B4-BE49-F238E27FC236}">
                <a16:creationId xmlns:a16="http://schemas.microsoft.com/office/drawing/2014/main" id="{81CE8493-BAEB-40E9-B397-7D962459DEDB}"/>
              </a:ext>
            </a:extLst>
          </p:cNvPr>
          <p:cNvSpPr txBox="1"/>
          <p:nvPr/>
        </p:nvSpPr>
        <p:spPr>
          <a:xfrm>
            <a:off x="0" y="263960"/>
            <a:ext cx="1150620" cy="461665"/>
          </a:xfrm>
          <a:prstGeom prst="rect">
            <a:avLst/>
          </a:prstGeom>
          <a:solidFill>
            <a:srgbClr val="7F4182"/>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prstClr val="white"/>
                </a:solidFill>
                <a:effectLst/>
                <a:uLnTx/>
                <a:uFillTx/>
                <a:latin typeface="Calibri" panose="020F0502020204030204"/>
                <a:ea typeface="+mn-ea"/>
                <a:cs typeface="+mn-cs"/>
              </a:rPr>
              <a:t>SOCIAL</a:t>
            </a:r>
          </a:p>
        </p:txBody>
      </p:sp>
      <p:sp>
        <p:nvSpPr>
          <p:cNvPr id="5" name="TextBox 4">
            <a:extLst>
              <a:ext uri="{FF2B5EF4-FFF2-40B4-BE49-F238E27FC236}">
                <a16:creationId xmlns:a16="http://schemas.microsoft.com/office/drawing/2014/main" id="{56D8532E-F22F-4715-ACFB-E08263EED023}"/>
              </a:ext>
            </a:extLst>
          </p:cNvPr>
          <p:cNvSpPr txBox="1"/>
          <p:nvPr/>
        </p:nvSpPr>
        <p:spPr>
          <a:xfrm>
            <a:off x="1288227" y="253908"/>
            <a:ext cx="1802130" cy="461665"/>
          </a:xfrm>
          <a:prstGeom prst="rect">
            <a:avLst/>
          </a:prstGeom>
          <a:solidFill>
            <a:srgbClr val="68BBA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prstClr val="white"/>
                </a:solidFill>
                <a:effectLst/>
                <a:uLnTx/>
                <a:uFillTx/>
                <a:latin typeface="Calibri" panose="020F0502020204030204"/>
                <a:ea typeface="+mn-ea"/>
                <a:cs typeface="+mn-cs"/>
              </a:rPr>
              <a:t>ECONOMIC</a:t>
            </a:r>
          </a:p>
        </p:txBody>
      </p:sp>
      <p:pic>
        <p:nvPicPr>
          <p:cNvPr id="24" name="Graphic 23" descr="Sunflower">
            <a:extLst>
              <a:ext uri="{FF2B5EF4-FFF2-40B4-BE49-F238E27FC236}">
                <a16:creationId xmlns:a16="http://schemas.microsoft.com/office/drawing/2014/main" id="{8C1F4775-65F7-42CE-9016-388FE8BAC45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251" y="5796786"/>
            <a:ext cx="1072717" cy="1072717"/>
          </a:xfrm>
          <a:prstGeom prst="rect">
            <a:avLst/>
          </a:prstGeom>
        </p:spPr>
      </p:pic>
    </p:spTree>
    <p:extLst>
      <p:ext uri="{BB962C8B-B14F-4D97-AF65-F5344CB8AC3E}">
        <p14:creationId xmlns:p14="http://schemas.microsoft.com/office/powerpoint/2010/main" val="3312014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room filled with furniture and a large window&#10;&#10;Description automatically generated">
            <a:extLst>
              <a:ext uri="{FF2B5EF4-FFF2-40B4-BE49-F238E27FC236}">
                <a16:creationId xmlns:a16="http://schemas.microsoft.com/office/drawing/2014/main" id="{2572BDEA-226B-4F5B-97CB-7464B9DB381C}"/>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16" name="TextBox 15">
            <a:extLst>
              <a:ext uri="{FF2B5EF4-FFF2-40B4-BE49-F238E27FC236}">
                <a16:creationId xmlns:a16="http://schemas.microsoft.com/office/drawing/2014/main" id="{957B2EFA-401F-4799-8F0F-4EA6F3E0626C}"/>
              </a:ext>
            </a:extLst>
          </p:cNvPr>
          <p:cNvSpPr txBox="1"/>
          <p:nvPr/>
        </p:nvSpPr>
        <p:spPr>
          <a:xfrm>
            <a:off x="0" y="5671425"/>
            <a:ext cx="2291255" cy="1323439"/>
          </a:xfrm>
          <a:prstGeom prst="rect">
            <a:avLst/>
          </a:prstGeom>
          <a:solidFill>
            <a:srgbClr val="BA0A94"/>
          </a:solidFill>
        </p:spPr>
        <p:txBody>
          <a:bodyPr wrap="square" rtlCol="0">
            <a:spAutoFit/>
          </a:bodyPr>
          <a:lstStyle/>
          <a:p>
            <a:pPr algn="r"/>
            <a:r>
              <a:rPr lang="en-IE" sz="4000" dirty="0">
                <a:solidFill>
                  <a:schemeClr val="bg1"/>
                </a:solidFill>
              </a:rPr>
              <a:t>CASE STUDY</a:t>
            </a:r>
          </a:p>
        </p:txBody>
      </p:sp>
      <p:sp>
        <p:nvSpPr>
          <p:cNvPr id="2" name="Text Placeholder 1">
            <a:extLst>
              <a:ext uri="{FF2B5EF4-FFF2-40B4-BE49-F238E27FC236}">
                <a16:creationId xmlns:a16="http://schemas.microsoft.com/office/drawing/2014/main" id="{BFE29109-DE01-4E4C-AB13-C110089ACBDD}"/>
              </a:ext>
            </a:extLst>
          </p:cNvPr>
          <p:cNvSpPr>
            <a:spLocks noGrp="1"/>
          </p:cNvSpPr>
          <p:nvPr>
            <p:ph type="body" sz="quarter" idx="13"/>
          </p:nvPr>
        </p:nvSpPr>
        <p:spPr>
          <a:xfrm>
            <a:off x="3417570" y="80010"/>
            <a:ext cx="8532691" cy="1291231"/>
          </a:xfrm>
          <a:solidFill>
            <a:srgbClr val="7F4182"/>
          </a:solidFill>
        </p:spPr>
        <p:txBody>
          <a:bodyPr>
            <a:noAutofit/>
          </a:bodyPr>
          <a:lstStyle/>
          <a:p>
            <a:r>
              <a:rPr lang="en-IE" sz="3200" dirty="0">
                <a:solidFill>
                  <a:schemeClr val="bg1"/>
                </a:solidFill>
              </a:rPr>
              <a:t>A SMART MOVE TO COMBAT DEPOPULATION </a:t>
            </a:r>
          </a:p>
          <a:p>
            <a:r>
              <a:rPr lang="en-IE" sz="3200" dirty="0">
                <a:solidFill>
                  <a:schemeClr val="bg1"/>
                </a:solidFill>
              </a:rPr>
              <a:t>MODAM - </a:t>
            </a:r>
            <a:r>
              <a:rPr lang="en-IE" sz="3200" dirty="0" err="1">
                <a:solidFill>
                  <a:schemeClr val="bg1"/>
                </a:solidFill>
              </a:rPr>
              <a:t>Arranmore</a:t>
            </a:r>
            <a:r>
              <a:rPr lang="en-IE" sz="3200" dirty="0">
                <a:solidFill>
                  <a:schemeClr val="bg1"/>
                </a:solidFill>
              </a:rPr>
              <a:t>, Donegal Coast,  Ireland</a:t>
            </a:r>
          </a:p>
        </p:txBody>
      </p:sp>
      <p:sp>
        <p:nvSpPr>
          <p:cNvPr id="3" name="Text Placeholder 2">
            <a:extLst>
              <a:ext uri="{FF2B5EF4-FFF2-40B4-BE49-F238E27FC236}">
                <a16:creationId xmlns:a16="http://schemas.microsoft.com/office/drawing/2014/main" id="{1A8C6820-3DBD-49D3-8C08-5DE279F07763}"/>
              </a:ext>
            </a:extLst>
          </p:cNvPr>
          <p:cNvSpPr>
            <a:spLocks noGrp="1"/>
          </p:cNvSpPr>
          <p:nvPr>
            <p:ph type="body" sz="quarter" idx="14"/>
          </p:nvPr>
        </p:nvSpPr>
        <p:spPr>
          <a:xfrm>
            <a:off x="3417570" y="1511658"/>
            <a:ext cx="8618219" cy="3975101"/>
          </a:xfrm>
        </p:spPr>
        <p:txBody>
          <a:bodyPr/>
          <a:lstStyle/>
          <a:p>
            <a:pPr lvl="0">
              <a:lnSpc>
                <a:spcPct val="107000"/>
              </a:lnSpc>
              <a:spcAft>
                <a:spcPts val="800"/>
              </a:spcAft>
            </a:pPr>
            <a:r>
              <a:rPr lang="en-IE" dirty="0">
                <a:effectLst/>
                <a:latin typeface="Calibri" panose="020F0502020204030204" pitchFamily="34" charset="0"/>
                <a:ea typeface="Calibri" panose="020F0502020204030204" pitchFamily="34" charset="0"/>
                <a:cs typeface="Times New Roman" panose="02020603050405020304" pitchFamily="18" charset="0"/>
              </a:rPr>
              <a:t>Located on the beautiful of </a:t>
            </a:r>
            <a:r>
              <a:rPr lang="en-IE" dirty="0" err="1">
                <a:effectLst/>
                <a:latin typeface="Calibri" panose="020F0502020204030204" pitchFamily="34" charset="0"/>
                <a:ea typeface="Calibri" panose="020F0502020204030204" pitchFamily="34" charset="0"/>
                <a:cs typeface="Times New Roman" panose="02020603050405020304" pitchFamily="18" charset="0"/>
              </a:rPr>
              <a:t>Árainn</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dirty="0" err="1">
                <a:effectLst/>
                <a:latin typeface="Calibri" panose="020F0502020204030204" pitchFamily="34" charset="0"/>
                <a:ea typeface="Calibri" panose="020F0502020204030204" pitchFamily="34" charset="0"/>
                <a:cs typeface="Times New Roman" panose="02020603050405020304" pitchFamily="18" charset="0"/>
              </a:rPr>
              <a:t>Mhór</a:t>
            </a:r>
            <a:r>
              <a:rPr lang="en-IE" dirty="0">
                <a:effectLst/>
                <a:latin typeface="Calibri" panose="020F0502020204030204" pitchFamily="34" charset="0"/>
                <a:ea typeface="Calibri" panose="020F0502020204030204" pitchFamily="34" charset="0"/>
                <a:cs typeface="Times New Roman" panose="02020603050405020304" pitchFamily="18" charset="0"/>
              </a:rPr>
              <a:t> Island (</a:t>
            </a:r>
            <a:r>
              <a:rPr lang="en-IE" dirty="0" err="1">
                <a:effectLst/>
                <a:latin typeface="Calibri" panose="020F0502020204030204" pitchFamily="34" charset="0"/>
                <a:ea typeface="Calibri" panose="020F0502020204030204" pitchFamily="34" charset="0"/>
                <a:cs typeface="Times New Roman" panose="02020603050405020304" pitchFamily="18" charset="0"/>
              </a:rPr>
              <a:t>Arranmore</a:t>
            </a:r>
            <a:r>
              <a:rPr lang="en-IE" dirty="0">
                <a:effectLst/>
                <a:latin typeface="Calibri" panose="020F0502020204030204" pitchFamily="34" charset="0"/>
                <a:ea typeface="Calibri" panose="020F0502020204030204" pitchFamily="34" charset="0"/>
                <a:cs typeface="Times New Roman" panose="02020603050405020304" pitchFamily="18" charset="0"/>
              </a:rPr>
              <a:t>), Ireland three miles off the Donegal coast on the Wild Atlantic Way, </a:t>
            </a:r>
            <a:r>
              <a:rPr lang="en-IE" dirty="0">
                <a:effectLst/>
                <a:latin typeface="Calibri" panose="020F0502020204030204" pitchFamily="34" charset="0"/>
                <a:ea typeface="Calibri" panose="020F0502020204030204" pitchFamily="34" charset="0"/>
                <a:cs typeface="Times New Roman" panose="02020603050405020304" pitchFamily="18" charset="0"/>
                <a:hlinkClick r:id="rId4"/>
              </a:rPr>
              <a:t>MODAM</a:t>
            </a:r>
            <a:r>
              <a:rPr lang="en-IE" dirty="0">
                <a:effectLst/>
                <a:latin typeface="Calibri" panose="020F0502020204030204" pitchFamily="34" charset="0"/>
                <a:ea typeface="Calibri" panose="020F0502020204030204" pitchFamily="34" charset="0"/>
                <a:cs typeface="Times New Roman" panose="02020603050405020304" pitchFamily="18" charset="0"/>
              </a:rPr>
              <a:t> is Ireland's first offshore shared digital workspace with o</a:t>
            </a:r>
            <a:r>
              <a:rPr lang="en-IE" dirty="0">
                <a:effectLst/>
                <a:ea typeface="Calibri" panose="020F0502020204030204" pitchFamily="34" charset="0"/>
                <a:cs typeface="Times New Roman" panose="02020603050405020304" pitchFamily="18" charset="0"/>
              </a:rPr>
              <a:t>nsite accommodation, 11 desks and a dedicated meeting space. MODAM has been designed to suit </a:t>
            </a:r>
            <a:r>
              <a:rPr lang="en-IE" dirty="0">
                <a:ea typeface="Calibri" panose="020F0502020204030204" pitchFamily="34" charset="0"/>
                <a:cs typeface="Times New Roman" panose="02020603050405020304" pitchFamily="18" charset="0"/>
              </a:rPr>
              <a:t>both </a:t>
            </a:r>
            <a:r>
              <a:rPr lang="en-IE" dirty="0">
                <a:effectLst/>
                <a:ea typeface="Calibri" panose="020F0502020204030204" pitchFamily="34" charset="0"/>
                <a:cs typeface="Times New Roman" panose="02020603050405020304" pitchFamily="18" charset="0"/>
              </a:rPr>
              <a:t>short and long term rental for remote work, projects or just a change of scenery.</a:t>
            </a:r>
          </a:p>
          <a:p>
            <a:pPr lvl="0">
              <a:lnSpc>
                <a:spcPct val="107000"/>
              </a:lnSpc>
              <a:spcAft>
                <a:spcPts val="800"/>
              </a:spcAft>
            </a:pPr>
            <a:r>
              <a:rPr lang="en-IE" b="0" i="0" dirty="0">
                <a:effectLst/>
                <a:cs typeface="Times New Roman" panose="02020603050405020304" pitchFamily="18" charset="0"/>
              </a:rPr>
              <a:t>MODAM</a:t>
            </a:r>
            <a:r>
              <a:rPr lang="en-IE" dirty="0">
                <a:cs typeface="Times New Roman" panose="02020603050405020304" pitchFamily="18" charset="0"/>
              </a:rPr>
              <a:t> is </a:t>
            </a:r>
            <a:r>
              <a:rPr lang="en-IE" b="0" i="0" dirty="0">
                <a:effectLst/>
              </a:rPr>
              <a:t>an initiative led by </a:t>
            </a:r>
            <a:r>
              <a:rPr lang="en-IE" b="0" i="0" dirty="0" err="1">
                <a:effectLst/>
              </a:rPr>
              <a:t>Arranmore</a:t>
            </a:r>
            <a:r>
              <a:rPr lang="en-IE" b="0" i="0" dirty="0">
                <a:effectLst/>
              </a:rPr>
              <a:t> Island Community Council in partnership with </a:t>
            </a:r>
            <a:r>
              <a:rPr lang="en-IE" b="0" i="0" u="sng" dirty="0">
                <a:effectLst/>
                <a:hlinkClick r:id="rId5"/>
              </a:rPr>
              <a:t>Donegal County Council</a:t>
            </a:r>
            <a:r>
              <a:rPr lang="en-IE" b="0" i="0" dirty="0">
                <a:solidFill>
                  <a:srgbClr val="474747"/>
                </a:solidFill>
                <a:effectLst/>
              </a:rPr>
              <a:t>, </a:t>
            </a:r>
            <a:r>
              <a:rPr lang="en-IE" b="0" i="0" u="sng" dirty="0">
                <a:effectLst/>
                <a:hlinkClick r:id="rId6"/>
              </a:rPr>
              <a:t>The Department of Rural and Community Development</a:t>
            </a:r>
            <a:r>
              <a:rPr lang="en-IE" b="0" i="0" dirty="0">
                <a:solidFill>
                  <a:srgbClr val="474747"/>
                </a:solidFill>
                <a:effectLst/>
              </a:rPr>
              <a:t>, </a:t>
            </a:r>
            <a:r>
              <a:rPr lang="en-IE" b="0" i="0" u="sng" dirty="0">
                <a:effectLst/>
                <a:hlinkClick r:id="rId7"/>
              </a:rPr>
              <a:t>Three Ireland</a:t>
            </a:r>
            <a:r>
              <a:rPr lang="en-IE" b="0" i="0" dirty="0">
                <a:solidFill>
                  <a:srgbClr val="474747"/>
                </a:solidFill>
                <a:effectLst/>
              </a:rPr>
              <a:t> </a:t>
            </a:r>
            <a:r>
              <a:rPr lang="en-IE" b="0" i="0" dirty="0">
                <a:effectLst/>
              </a:rPr>
              <a:t>and</a:t>
            </a:r>
            <a:r>
              <a:rPr lang="en-IE" b="0" i="0" dirty="0">
                <a:solidFill>
                  <a:srgbClr val="474747"/>
                </a:solidFill>
                <a:effectLst/>
              </a:rPr>
              <a:t> </a:t>
            </a:r>
            <a:r>
              <a:rPr lang="en-IE" b="0" i="0" u="sng" dirty="0">
                <a:effectLst/>
                <a:hlinkClick r:id="rId8"/>
              </a:rPr>
              <a:t>Grow Remote</a:t>
            </a:r>
            <a:r>
              <a:rPr lang="en-IE" b="0" i="0" dirty="0">
                <a:solidFill>
                  <a:srgbClr val="474747"/>
                </a:solidFill>
                <a:effectLst/>
              </a:rPr>
              <a:t>. </a:t>
            </a:r>
            <a:r>
              <a:rPr lang="en-IE" b="0" i="0" dirty="0" err="1">
                <a:effectLst/>
              </a:rPr>
              <a:t>Arranmore</a:t>
            </a:r>
            <a:r>
              <a:rPr lang="en-IE" b="0" i="0" dirty="0">
                <a:effectLst/>
              </a:rPr>
              <a:t> Island Community Council is a </a:t>
            </a:r>
            <a:r>
              <a:rPr lang="en-IE" dirty="0"/>
              <a:t>d</a:t>
            </a:r>
            <a:r>
              <a:rPr lang="en-IE" b="0" i="0" dirty="0">
                <a:effectLst/>
              </a:rPr>
              <a:t>emocratically elected committee working to promote the sustainability of the island. </a:t>
            </a:r>
            <a:r>
              <a:rPr lang="en-IE" b="0" i="0" dirty="0" err="1">
                <a:effectLst/>
              </a:rPr>
              <a:t>Modam</a:t>
            </a:r>
            <a:r>
              <a:rPr lang="en-IE" b="0" i="0" dirty="0">
                <a:effectLst/>
              </a:rPr>
              <a:t> is a key initiative designed to entice people to visit and move back to Island.</a:t>
            </a:r>
            <a:endParaRPr lang="en-IE" dirty="0"/>
          </a:p>
        </p:txBody>
      </p:sp>
      <p:sp>
        <p:nvSpPr>
          <p:cNvPr id="4" name="TextBox 3">
            <a:extLst>
              <a:ext uri="{FF2B5EF4-FFF2-40B4-BE49-F238E27FC236}">
                <a16:creationId xmlns:a16="http://schemas.microsoft.com/office/drawing/2014/main" id="{BF862B33-02E1-4E8F-8C7F-5D7F16C32117}"/>
              </a:ext>
            </a:extLst>
          </p:cNvPr>
          <p:cNvSpPr txBox="1"/>
          <p:nvPr/>
        </p:nvSpPr>
        <p:spPr>
          <a:xfrm>
            <a:off x="18196" y="288732"/>
            <a:ext cx="1150620" cy="461665"/>
          </a:xfrm>
          <a:prstGeom prst="rect">
            <a:avLst/>
          </a:prstGeom>
          <a:solidFill>
            <a:srgbClr val="7F4182"/>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prstClr val="white"/>
                </a:solidFill>
                <a:effectLst/>
                <a:uLnTx/>
                <a:uFillTx/>
                <a:latin typeface="Calibri" panose="020F0502020204030204"/>
                <a:ea typeface="+mn-ea"/>
                <a:cs typeface="+mn-cs"/>
              </a:rPr>
              <a:t>SOCIAL</a:t>
            </a:r>
          </a:p>
        </p:txBody>
      </p:sp>
      <p:sp>
        <p:nvSpPr>
          <p:cNvPr id="6" name="TextBox 5">
            <a:extLst>
              <a:ext uri="{FF2B5EF4-FFF2-40B4-BE49-F238E27FC236}">
                <a16:creationId xmlns:a16="http://schemas.microsoft.com/office/drawing/2014/main" id="{2843C550-0F36-4742-825A-D98DD2142CEC}"/>
              </a:ext>
            </a:extLst>
          </p:cNvPr>
          <p:cNvSpPr txBox="1"/>
          <p:nvPr/>
        </p:nvSpPr>
        <p:spPr>
          <a:xfrm>
            <a:off x="0" y="819726"/>
            <a:ext cx="1802130" cy="461665"/>
          </a:xfrm>
          <a:prstGeom prst="rect">
            <a:avLst/>
          </a:prstGeom>
          <a:solidFill>
            <a:srgbClr val="68BBA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prstClr val="white"/>
                </a:solidFill>
                <a:effectLst/>
                <a:uLnTx/>
                <a:uFillTx/>
                <a:latin typeface="Calibri" panose="020F0502020204030204"/>
                <a:ea typeface="+mn-ea"/>
                <a:cs typeface="+mn-cs"/>
              </a:rPr>
              <a:t>ECONOMIC</a:t>
            </a:r>
          </a:p>
        </p:txBody>
      </p:sp>
      <p:pic>
        <p:nvPicPr>
          <p:cNvPr id="14" name="Graphic 13" descr="Sunflower">
            <a:extLst>
              <a:ext uri="{FF2B5EF4-FFF2-40B4-BE49-F238E27FC236}">
                <a16:creationId xmlns:a16="http://schemas.microsoft.com/office/drawing/2014/main" id="{DD775E45-495B-48B4-98CC-277EA537BAC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8666" y="5824892"/>
            <a:ext cx="1032510" cy="1032510"/>
          </a:xfrm>
          <a:prstGeom prst="rect">
            <a:avLst/>
          </a:prstGeom>
        </p:spPr>
      </p:pic>
    </p:spTree>
    <p:extLst>
      <p:ext uri="{BB962C8B-B14F-4D97-AF65-F5344CB8AC3E}">
        <p14:creationId xmlns:p14="http://schemas.microsoft.com/office/powerpoint/2010/main" val="3984021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870342D9-0E68-4D3A-901B-A6856B18775A}"/>
              </a:ext>
            </a:extLst>
          </p:cNvPr>
          <p:cNvSpPr/>
          <p:nvPr/>
        </p:nvSpPr>
        <p:spPr>
          <a:xfrm>
            <a:off x="966111" y="388620"/>
            <a:ext cx="884637" cy="914400"/>
          </a:xfrm>
          <a:prstGeom prst="ellipse">
            <a:avLst/>
          </a:prstGeom>
          <a:solidFill>
            <a:srgbClr val="BA0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BA0A94"/>
              </a:solidFill>
            </a:endParaRPr>
          </a:p>
        </p:txBody>
      </p:sp>
      <p:sp>
        <p:nvSpPr>
          <p:cNvPr id="2" name="Text Placeholder 1">
            <a:extLst>
              <a:ext uri="{FF2B5EF4-FFF2-40B4-BE49-F238E27FC236}">
                <a16:creationId xmlns:a16="http://schemas.microsoft.com/office/drawing/2014/main" id="{110E7984-FFCA-44E2-A836-5A9F378379D7}"/>
              </a:ext>
            </a:extLst>
          </p:cNvPr>
          <p:cNvSpPr>
            <a:spLocks noGrp="1"/>
          </p:cNvSpPr>
          <p:nvPr>
            <p:ph type="body" sz="quarter" idx="20"/>
          </p:nvPr>
        </p:nvSpPr>
        <p:spPr/>
        <p:txBody>
          <a:bodyPr/>
          <a:lstStyle/>
          <a:p>
            <a:endParaRPr lang="en-IE" dirty="0"/>
          </a:p>
        </p:txBody>
      </p:sp>
      <p:sp>
        <p:nvSpPr>
          <p:cNvPr id="3" name="Text Placeholder 2">
            <a:extLst>
              <a:ext uri="{FF2B5EF4-FFF2-40B4-BE49-F238E27FC236}">
                <a16:creationId xmlns:a16="http://schemas.microsoft.com/office/drawing/2014/main" id="{A583D92B-B04A-4DBA-A2BD-67D16292BCD6}"/>
              </a:ext>
            </a:extLst>
          </p:cNvPr>
          <p:cNvSpPr>
            <a:spLocks noGrp="1"/>
          </p:cNvSpPr>
          <p:nvPr>
            <p:ph type="body" sz="quarter" idx="21"/>
          </p:nvPr>
        </p:nvSpPr>
        <p:spPr/>
        <p:txBody>
          <a:bodyPr/>
          <a:lstStyle/>
          <a:p>
            <a:endParaRPr lang="en-IE"/>
          </a:p>
        </p:txBody>
      </p:sp>
      <p:pic>
        <p:nvPicPr>
          <p:cNvPr id="4" name="Online Media 3" title="RESTART Community lnterview - Adrian Begley, Arranmore Community Council (Ireland)">
            <a:hlinkClick r:id="" action="ppaction://media"/>
            <a:extLst>
              <a:ext uri="{FF2B5EF4-FFF2-40B4-BE49-F238E27FC236}">
                <a16:creationId xmlns:a16="http://schemas.microsoft.com/office/drawing/2014/main" id="{D78E602F-8B2A-4191-8B06-6A0542938AE5}"/>
              </a:ext>
            </a:extLst>
          </p:cNvPr>
          <p:cNvPicPr>
            <a:picLocks noRot="1" noChangeAspect="1"/>
          </p:cNvPicPr>
          <p:nvPr>
            <a:videoFile r:link="rId1"/>
          </p:nvPr>
        </p:nvPicPr>
        <p:blipFill>
          <a:blip r:embed="rId3"/>
          <a:stretch>
            <a:fillRect/>
          </a:stretch>
        </p:blipFill>
        <p:spPr>
          <a:xfrm>
            <a:off x="887730" y="388620"/>
            <a:ext cx="9895840" cy="5566410"/>
          </a:xfrm>
          <a:prstGeom prst="rect">
            <a:avLst/>
          </a:prstGeom>
        </p:spPr>
      </p:pic>
      <p:sp>
        <p:nvSpPr>
          <p:cNvPr id="5" name="TextBox 4">
            <a:extLst>
              <a:ext uri="{FF2B5EF4-FFF2-40B4-BE49-F238E27FC236}">
                <a16:creationId xmlns:a16="http://schemas.microsoft.com/office/drawing/2014/main" id="{627CB691-A52A-433A-A2BC-5B338D3E656E}"/>
              </a:ext>
            </a:extLst>
          </p:cNvPr>
          <p:cNvSpPr txBox="1"/>
          <p:nvPr/>
        </p:nvSpPr>
        <p:spPr>
          <a:xfrm>
            <a:off x="1870074" y="6079305"/>
            <a:ext cx="7931151" cy="461665"/>
          </a:xfrm>
          <a:prstGeom prst="rect">
            <a:avLst/>
          </a:prstGeom>
          <a:solidFill>
            <a:srgbClr val="A3CEC2"/>
          </a:solidFill>
        </p:spPr>
        <p:txBody>
          <a:bodyPr wrap="square" rtlCol="0">
            <a:spAutoFit/>
          </a:bodyPr>
          <a:lstStyle/>
          <a:p>
            <a:pPr algn="ctr"/>
            <a:r>
              <a:rPr lang="en-IE" sz="2400" dirty="0">
                <a:solidFill>
                  <a:srgbClr val="6D6E6C"/>
                </a:solidFill>
              </a:rPr>
              <a:t>Watch our RESTART video case study - MODAM </a:t>
            </a:r>
            <a:r>
              <a:rPr lang="en-IE" sz="2400" dirty="0" err="1">
                <a:solidFill>
                  <a:srgbClr val="6D6E6C"/>
                </a:solidFill>
              </a:rPr>
              <a:t>Arranmore</a:t>
            </a:r>
            <a:endParaRPr lang="en-IE" sz="2400" dirty="0">
              <a:solidFill>
                <a:srgbClr val="6D6E6C"/>
              </a:solidFill>
            </a:endParaRPr>
          </a:p>
        </p:txBody>
      </p:sp>
      <p:pic>
        <p:nvPicPr>
          <p:cNvPr id="11" name="Graphic 10" descr="Sunflower">
            <a:extLst>
              <a:ext uri="{FF2B5EF4-FFF2-40B4-BE49-F238E27FC236}">
                <a16:creationId xmlns:a16="http://schemas.microsoft.com/office/drawing/2014/main" id="{8D2EB765-8ED3-4E07-B3AF-7417319EF3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7730" y="445181"/>
            <a:ext cx="914400" cy="914400"/>
          </a:xfrm>
          <a:prstGeom prst="rect">
            <a:avLst/>
          </a:prstGeom>
        </p:spPr>
      </p:pic>
    </p:spTree>
    <p:extLst>
      <p:ext uri="{BB962C8B-B14F-4D97-AF65-F5344CB8AC3E}">
        <p14:creationId xmlns:p14="http://schemas.microsoft.com/office/powerpoint/2010/main" val="298792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0DD1C4-85DB-4D0E-8DBB-8D35FB67E89D}"/>
              </a:ext>
            </a:extLst>
          </p:cNvPr>
          <p:cNvSpPr>
            <a:spLocks noGrp="1"/>
          </p:cNvSpPr>
          <p:nvPr>
            <p:ph type="body" sz="quarter" idx="25"/>
          </p:nvPr>
        </p:nvSpPr>
        <p:spPr>
          <a:xfrm>
            <a:off x="432931" y="4027689"/>
            <a:ext cx="11545518" cy="1730666"/>
          </a:xfrm>
        </p:spPr>
        <p:txBody>
          <a:bodyPr>
            <a:normAutofit/>
          </a:bodyPr>
          <a:lstStyle/>
          <a:p>
            <a:r>
              <a:rPr lang="en-IE" sz="3200" dirty="0"/>
              <a:t>Is your community in need of regeneration?</a:t>
            </a:r>
            <a:endParaRPr lang="en-IE" dirty="0"/>
          </a:p>
        </p:txBody>
      </p:sp>
      <p:sp>
        <p:nvSpPr>
          <p:cNvPr id="3" name="Text Placeholder 2">
            <a:extLst>
              <a:ext uri="{FF2B5EF4-FFF2-40B4-BE49-F238E27FC236}">
                <a16:creationId xmlns:a16="http://schemas.microsoft.com/office/drawing/2014/main" id="{BE7D1380-6FA3-4E01-8A87-8223993449D4}"/>
              </a:ext>
            </a:extLst>
          </p:cNvPr>
          <p:cNvSpPr>
            <a:spLocks noGrp="1"/>
          </p:cNvSpPr>
          <p:nvPr>
            <p:ph type="body" sz="quarter" idx="20"/>
          </p:nvPr>
        </p:nvSpPr>
        <p:spPr>
          <a:xfrm>
            <a:off x="219381" y="2869084"/>
            <a:ext cx="11972619" cy="1513729"/>
          </a:xfrm>
        </p:spPr>
        <p:txBody>
          <a:bodyPr/>
          <a:lstStyle/>
          <a:p>
            <a:r>
              <a:rPr lang="en-IE" sz="4800" dirty="0"/>
              <a:t>INTRODUCTION:</a:t>
            </a:r>
          </a:p>
          <a:p>
            <a:r>
              <a:rPr lang="en-IE" sz="4800" dirty="0"/>
              <a:t> Communities post COVID/Crisis </a:t>
            </a:r>
          </a:p>
        </p:txBody>
      </p:sp>
      <p:pic>
        <p:nvPicPr>
          <p:cNvPr id="9" name="Picture Placeholder 8" descr="A picture containing rope, sitting, looking, dog&#10;&#10;Description automatically generated">
            <a:extLst>
              <a:ext uri="{FF2B5EF4-FFF2-40B4-BE49-F238E27FC236}">
                <a16:creationId xmlns:a16="http://schemas.microsoft.com/office/drawing/2014/main" id="{251FB67B-3409-4929-AA95-3ABFF0EE0E6B}"/>
              </a:ext>
            </a:extLst>
          </p:cNvPr>
          <p:cNvPicPr>
            <a:picLocks noGrp="1" noChangeAspect="1"/>
          </p:cNvPicPr>
          <p:nvPr>
            <p:ph type="pic" sz="quarter" idx="26"/>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69597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B5FD8B-651F-42E3-B8BB-C0A19A4AF644}"/>
              </a:ext>
            </a:extLst>
          </p:cNvPr>
          <p:cNvSpPr>
            <a:spLocks noGrp="1"/>
          </p:cNvSpPr>
          <p:nvPr>
            <p:ph type="body" sz="quarter" idx="16"/>
          </p:nvPr>
        </p:nvSpPr>
        <p:spPr/>
        <p:txBody>
          <a:bodyPr>
            <a:normAutofit fontScale="92500"/>
          </a:bodyPr>
          <a:lstStyle/>
          <a:p>
            <a:r>
              <a:rPr lang="en-IE" sz="4000" dirty="0"/>
              <a:t>2. Economic Sustainability</a:t>
            </a:r>
          </a:p>
          <a:p>
            <a:endParaRPr lang="en-IE" sz="4000" dirty="0"/>
          </a:p>
        </p:txBody>
      </p:sp>
      <p:sp>
        <p:nvSpPr>
          <p:cNvPr id="3" name="Text Placeholder 2">
            <a:extLst>
              <a:ext uri="{FF2B5EF4-FFF2-40B4-BE49-F238E27FC236}">
                <a16:creationId xmlns:a16="http://schemas.microsoft.com/office/drawing/2014/main" id="{744DBE98-C9B1-4641-89AB-517C8B446AA1}"/>
              </a:ext>
            </a:extLst>
          </p:cNvPr>
          <p:cNvSpPr>
            <a:spLocks noGrp="1"/>
          </p:cNvSpPr>
          <p:nvPr>
            <p:ph type="body" sz="quarter" idx="17"/>
          </p:nvPr>
        </p:nvSpPr>
        <p:spPr>
          <a:xfrm>
            <a:off x="640721" y="2111168"/>
            <a:ext cx="5612934" cy="3947440"/>
          </a:xfrm>
        </p:spPr>
        <p:txBody>
          <a:body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IE" sz="3200" b="1" i="0" u="none" strike="noStrike" kern="1200" cap="none" spc="0" normalizeH="0" baseline="0" noProof="0" dirty="0">
                <a:ln>
                  <a:noFill/>
                </a:ln>
                <a:solidFill>
                  <a:prstClr val="white"/>
                </a:solidFill>
                <a:effectLst/>
                <a:uLnTx/>
                <a:uFillTx/>
                <a:latin typeface="Calibri" panose="020F0502020204030204"/>
                <a:ea typeface="+mn-ea"/>
                <a:cs typeface="+mn-cs"/>
              </a:rPr>
              <a:t>Economic sustainability refers to long-term economic growth which doesn’t negatively impact social, environmental, and/or cultural aspects of the community.</a:t>
            </a:r>
          </a:p>
          <a:p>
            <a:endParaRPr lang="en-IE" dirty="0"/>
          </a:p>
        </p:txBody>
      </p:sp>
      <p:sp>
        <p:nvSpPr>
          <p:cNvPr id="4" name="Picture Placeholder 3">
            <a:extLst>
              <a:ext uri="{FF2B5EF4-FFF2-40B4-BE49-F238E27FC236}">
                <a16:creationId xmlns:a16="http://schemas.microsoft.com/office/drawing/2014/main" id="{56FAC409-A0F2-4454-AD02-1FCABA57987F}"/>
              </a:ext>
            </a:extLst>
          </p:cNvPr>
          <p:cNvSpPr>
            <a:spLocks noGrp="1"/>
          </p:cNvSpPr>
          <p:nvPr>
            <p:ph type="pic" sz="quarter" idx="18"/>
          </p:nvPr>
        </p:nvSpPr>
        <p:spPr/>
      </p:sp>
      <p:pic>
        <p:nvPicPr>
          <p:cNvPr id="5" name="Picture Placeholder 6" descr="A pile of carrots sitting on a table&#10;&#10;Description automatically generated">
            <a:extLst>
              <a:ext uri="{FF2B5EF4-FFF2-40B4-BE49-F238E27FC236}">
                <a16:creationId xmlns:a16="http://schemas.microsoft.com/office/drawing/2014/main" id="{5265BA9F-8242-43C7-8903-AEE177D84F4B}"/>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096000" y="0"/>
            <a:ext cx="6109805" cy="6858000"/>
          </a:xfrm>
          <a:custGeom>
            <a:avLst/>
            <a:gdLst>
              <a:gd name="connsiteX0" fmla="*/ 0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0 w 6388100"/>
              <a:gd name="connsiteY4" fmla="*/ 0 h 6858000"/>
              <a:gd name="connsiteX0" fmla="*/ 278295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278295 w 6388100"/>
              <a:gd name="connsiteY4" fmla="*/ 0 h 6858000"/>
              <a:gd name="connsiteX0" fmla="*/ 0 w 6109805"/>
              <a:gd name="connsiteY0" fmla="*/ 0 h 6858000"/>
              <a:gd name="connsiteX1" fmla="*/ 6109805 w 6109805"/>
              <a:gd name="connsiteY1" fmla="*/ 0 h 6858000"/>
              <a:gd name="connsiteX2" fmla="*/ 6109805 w 6109805"/>
              <a:gd name="connsiteY2" fmla="*/ 6858000 h 6858000"/>
              <a:gd name="connsiteX3" fmla="*/ 3458818 w 6109805"/>
              <a:gd name="connsiteY3" fmla="*/ 6858000 h 6858000"/>
              <a:gd name="connsiteX4" fmla="*/ 0 w 61098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805" h="6858000">
                <a:moveTo>
                  <a:pt x="0" y="0"/>
                </a:moveTo>
                <a:lnTo>
                  <a:pt x="6109805" y="0"/>
                </a:lnTo>
                <a:lnTo>
                  <a:pt x="6109805" y="6858000"/>
                </a:lnTo>
                <a:lnTo>
                  <a:pt x="3458818" y="6858000"/>
                </a:lnTo>
                <a:lnTo>
                  <a:pt x="0" y="0"/>
                </a:lnTo>
                <a:close/>
              </a:path>
            </a:pathLst>
          </a:custGeom>
          <a:ln>
            <a:noFill/>
          </a:ln>
        </p:spPr>
      </p:pic>
    </p:spTree>
    <p:extLst>
      <p:ext uri="{BB962C8B-B14F-4D97-AF65-F5344CB8AC3E}">
        <p14:creationId xmlns:p14="http://schemas.microsoft.com/office/powerpoint/2010/main" val="2981863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E29109-DE01-4E4C-AB13-C110089ACBDD}"/>
              </a:ext>
            </a:extLst>
          </p:cNvPr>
          <p:cNvSpPr>
            <a:spLocks noGrp="1"/>
          </p:cNvSpPr>
          <p:nvPr>
            <p:ph type="body" sz="quarter" idx="13"/>
          </p:nvPr>
        </p:nvSpPr>
        <p:spPr>
          <a:xfrm>
            <a:off x="3603308" y="80010"/>
            <a:ext cx="8432481" cy="1190295"/>
          </a:xfrm>
          <a:solidFill>
            <a:srgbClr val="68BBAF"/>
          </a:solidFill>
        </p:spPr>
        <p:txBody>
          <a:bodyPr>
            <a:normAutofit lnSpcReduction="10000"/>
          </a:bodyPr>
          <a:lstStyle/>
          <a:p>
            <a:r>
              <a:rPr lang="en-IE" dirty="0">
                <a:solidFill>
                  <a:schemeClr val="bg1"/>
                </a:solidFill>
              </a:rPr>
              <a:t>STIMULATING LOCAL ECONOMY</a:t>
            </a:r>
          </a:p>
          <a:p>
            <a:r>
              <a:rPr lang="en-IE" dirty="0">
                <a:solidFill>
                  <a:schemeClr val="bg1"/>
                </a:solidFill>
              </a:rPr>
              <a:t>The Food Hub, Drumshanbo, Ireland</a:t>
            </a:r>
          </a:p>
        </p:txBody>
      </p:sp>
      <p:sp>
        <p:nvSpPr>
          <p:cNvPr id="3" name="Text Placeholder 2">
            <a:extLst>
              <a:ext uri="{FF2B5EF4-FFF2-40B4-BE49-F238E27FC236}">
                <a16:creationId xmlns:a16="http://schemas.microsoft.com/office/drawing/2014/main" id="{1A8C6820-3DBD-49D3-8C08-5DE279F07763}"/>
              </a:ext>
            </a:extLst>
          </p:cNvPr>
          <p:cNvSpPr>
            <a:spLocks noGrp="1"/>
          </p:cNvSpPr>
          <p:nvPr>
            <p:ph type="body" sz="quarter" idx="14"/>
          </p:nvPr>
        </p:nvSpPr>
        <p:spPr>
          <a:xfrm>
            <a:off x="3455581" y="1511658"/>
            <a:ext cx="8580208" cy="3975101"/>
          </a:xfrm>
        </p:spPr>
        <p:txBody>
          <a:bodyPr/>
          <a:lstStyle/>
          <a:p>
            <a:r>
              <a:rPr lang="en-IE" b="0" i="0" dirty="0">
                <a:solidFill>
                  <a:srgbClr val="666666"/>
                </a:solidFill>
                <a:effectLst/>
              </a:rPr>
              <a:t>In 1998,  </a:t>
            </a:r>
            <a:r>
              <a:rPr lang="en-IE" dirty="0">
                <a:solidFill>
                  <a:srgbClr val="666666"/>
                </a:solidFill>
              </a:rPr>
              <a:t>the small community of Drumshanbo </a:t>
            </a:r>
            <a:r>
              <a:rPr lang="en-IE" b="0" i="0" dirty="0">
                <a:solidFill>
                  <a:srgbClr val="666666"/>
                </a:solidFill>
                <a:effectLst/>
              </a:rPr>
              <a:t>lost over a 100 jobs in their town when their major food manufacturer employer closed. The premises lay idle for decades underscoring a lack of employment growth and economic development in the area. </a:t>
            </a:r>
          </a:p>
          <a:p>
            <a:br>
              <a:rPr lang="en-IE" dirty="0">
                <a:solidFill>
                  <a:srgbClr val="666666"/>
                </a:solidFill>
              </a:rPr>
            </a:br>
            <a:r>
              <a:rPr lang="en-IE" b="0" i="0" dirty="0">
                <a:solidFill>
                  <a:srgbClr val="666666"/>
                </a:solidFill>
                <a:effectLst/>
              </a:rPr>
              <a:t>In 2004, the not for profit community activist group Drumshanbo County Council insightfully took the opportunity to restore the premises as an state of the art food specific enterprise centre of 14 individual food business units offering world class food production facilities, not only unique to the area but as one-of-its kind in the country. Now home to famous Drumshanbo </a:t>
            </a:r>
            <a:r>
              <a:rPr lang="en-IE" dirty="0">
                <a:solidFill>
                  <a:srgbClr val="666666"/>
                </a:solidFill>
              </a:rPr>
              <a:t>Gunpowder </a:t>
            </a:r>
            <a:r>
              <a:rPr lang="en-IE" b="0" i="0" dirty="0">
                <a:solidFill>
                  <a:srgbClr val="666666"/>
                </a:solidFill>
                <a:effectLst/>
              </a:rPr>
              <a:t>Gin, the Food Hub provides employment for over 120 people.</a:t>
            </a:r>
            <a:r>
              <a:rPr lang="en-IE" i="0" dirty="0">
                <a:effectLst/>
              </a:rPr>
              <a:t> </a:t>
            </a:r>
            <a:r>
              <a:rPr lang="en-IE" b="1" dirty="0">
                <a:solidFill>
                  <a:srgbClr val="AB5AB0"/>
                </a:solidFill>
              </a:rPr>
              <a:t>READ MORE: </a:t>
            </a:r>
            <a:endParaRPr lang="en-IE" dirty="0"/>
          </a:p>
          <a:p>
            <a:endParaRPr lang="en-IE" dirty="0"/>
          </a:p>
          <a:p>
            <a:endParaRPr lang="en-IE" dirty="0"/>
          </a:p>
          <a:p>
            <a:endParaRPr lang="en-IE" dirty="0"/>
          </a:p>
          <a:p>
            <a:endParaRPr lang="en-IE" dirty="0"/>
          </a:p>
        </p:txBody>
      </p:sp>
      <p:sp>
        <p:nvSpPr>
          <p:cNvPr id="6" name="TextBox 5">
            <a:extLst>
              <a:ext uri="{FF2B5EF4-FFF2-40B4-BE49-F238E27FC236}">
                <a16:creationId xmlns:a16="http://schemas.microsoft.com/office/drawing/2014/main" id="{4A6468B7-8CD7-43A2-BB80-9C5894B14454}"/>
              </a:ext>
            </a:extLst>
          </p:cNvPr>
          <p:cNvSpPr txBox="1"/>
          <p:nvPr/>
        </p:nvSpPr>
        <p:spPr>
          <a:xfrm>
            <a:off x="3455581" y="5735261"/>
            <a:ext cx="8412480" cy="830997"/>
          </a:xfrm>
          <a:prstGeom prst="rect">
            <a:avLst/>
          </a:prstGeom>
          <a:noFill/>
        </p:spPr>
        <p:txBody>
          <a:bodyPr wrap="square">
            <a:spAutoFit/>
          </a:bodyPr>
          <a:lstStyle/>
          <a:p>
            <a:r>
              <a:rPr lang="en-IE" sz="2400" dirty="0">
                <a:hlinkClick r:id="rId2"/>
              </a:rPr>
              <a:t>The Food Hub Website</a:t>
            </a:r>
            <a:endParaRPr lang="en-IE" sz="2400" dirty="0"/>
          </a:p>
          <a:p>
            <a:r>
              <a:rPr lang="en-IE" sz="2400" dirty="0">
                <a:hlinkClick r:id="rId3"/>
              </a:rPr>
              <a:t>€3m Visitor Centre at Shed Distillery, The Food Hub</a:t>
            </a:r>
            <a:endParaRPr lang="en-IE" sz="2400" dirty="0"/>
          </a:p>
        </p:txBody>
      </p:sp>
      <p:pic>
        <p:nvPicPr>
          <p:cNvPr id="27" name="Picture Placeholder 26" descr="A picture containing indoor, kitchen, table, counter&#10;&#10;Description automatically generated">
            <a:extLst>
              <a:ext uri="{FF2B5EF4-FFF2-40B4-BE49-F238E27FC236}">
                <a16:creationId xmlns:a16="http://schemas.microsoft.com/office/drawing/2014/main" id="{9F3FB4FD-1702-47DC-A016-CA9E72894448}"/>
              </a:ext>
            </a:extLst>
          </p:cNvPr>
          <p:cNvPicPr>
            <a:picLocks noGrp="1" noChangeAspect="1"/>
          </p:cNvPicPr>
          <p:nvPr>
            <p:ph type="pic" sz="quarter" idx="18"/>
          </p:nvPr>
        </p:nvPicPr>
        <p:blipFill>
          <a:blip r:embed="rId4" cstate="screen">
            <a:extLst>
              <a:ext uri="{28A0092B-C50C-407E-A947-70E740481C1C}">
                <a14:useLocalDpi xmlns:a14="http://schemas.microsoft.com/office/drawing/2010/main"/>
              </a:ext>
            </a:extLst>
          </a:blip>
          <a:srcRect/>
          <a:stretch>
            <a:fillRect/>
          </a:stretch>
        </p:blipFill>
        <p:spPr>
          <a:xfrm flipH="1">
            <a:off x="0" y="-11113"/>
            <a:ext cx="3314700" cy="6869113"/>
          </a:xfrm>
        </p:spPr>
      </p:pic>
      <p:sp>
        <p:nvSpPr>
          <p:cNvPr id="4" name="TextBox 3">
            <a:extLst>
              <a:ext uri="{FF2B5EF4-FFF2-40B4-BE49-F238E27FC236}">
                <a16:creationId xmlns:a16="http://schemas.microsoft.com/office/drawing/2014/main" id="{C775CDCA-7867-46CD-A70C-4EAF8C009440}"/>
              </a:ext>
            </a:extLst>
          </p:cNvPr>
          <p:cNvSpPr txBox="1"/>
          <p:nvPr/>
        </p:nvSpPr>
        <p:spPr>
          <a:xfrm>
            <a:off x="0" y="365730"/>
            <a:ext cx="1802130" cy="461665"/>
          </a:xfrm>
          <a:prstGeom prst="rect">
            <a:avLst/>
          </a:prstGeom>
          <a:solidFill>
            <a:srgbClr val="68BBA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prstClr val="white"/>
                </a:solidFill>
                <a:effectLst/>
                <a:uLnTx/>
                <a:uFillTx/>
                <a:latin typeface="Calibri" panose="020F0502020204030204"/>
                <a:ea typeface="+mn-ea"/>
                <a:cs typeface="+mn-cs"/>
              </a:rPr>
              <a:t>ECONOMIC</a:t>
            </a:r>
          </a:p>
        </p:txBody>
      </p:sp>
      <p:sp>
        <p:nvSpPr>
          <p:cNvPr id="8" name="TextBox 7">
            <a:extLst>
              <a:ext uri="{FF2B5EF4-FFF2-40B4-BE49-F238E27FC236}">
                <a16:creationId xmlns:a16="http://schemas.microsoft.com/office/drawing/2014/main" id="{54B1D438-4237-4088-8A34-ABABC352EA8D}"/>
              </a:ext>
            </a:extLst>
          </p:cNvPr>
          <p:cNvSpPr txBox="1"/>
          <p:nvPr/>
        </p:nvSpPr>
        <p:spPr>
          <a:xfrm>
            <a:off x="0" y="5671425"/>
            <a:ext cx="2291255" cy="1323439"/>
          </a:xfrm>
          <a:prstGeom prst="rect">
            <a:avLst/>
          </a:prstGeom>
          <a:solidFill>
            <a:srgbClr val="BA0A94"/>
          </a:solidFill>
        </p:spPr>
        <p:txBody>
          <a:bodyPr wrap="square" rtlCol="0">
            <a:spAutoFit/>
          </a:bodyPr>
          <a:lstStyle/>
          <a:p>
            <a:pPr algn="r"/>
            <a:r>
              <a:rPr lang="en-IE" sz="4000" dirty="0">
                <a:solidFill>
                  <a:schemeClr val="bg1"/>
                </a:solidFill>
              </a:rPr>
              <a:t>CASE STUDY</a:t>
            </a:r>
          </a:p>
        </p:txBody>
      </p:sp>
      <p:pic>
        <p:nvPicPr>
          <p:cNvPr id="5" name="Graphic 4" descr="Sunflower">
            <a:extLst>
              <a:ext uri="{FF2B5EF4-FFF2-40B4-BE49-F238E27FC236}">
                <a16:creationId xmlns:a16="http://schemas.microsoft.com/office/drawing/2014/main" id="{4DA41E40-DDF0-4C87-8EF1-BC786DC4F4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0881" y="5640682"/>
            <a:ext cx="1217318" cy="1217318"/>
          </a:xfrm>
          <a:prstGeom prst="rect">
            <a:avLst/>
          </a:prstGeom>
        </p:spPr>
      </p:pic>
    </p:spTree>
    <p:extLst>
      <p:ext uri="{BB962C8B-B14F-4D97-AF65-F5344CB8AC3E}">
        <p14:creationId xmlns:p14="http://schemas.microsoft.com/office/powerpoint/2010/main" val="486770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7CB691-A52A-433A-A2BC-5B338D3E656E}"/>
              </a:ext>
            </a:extLst>
          </p:cNvPr>
          <p:cNvSpPr txBox="1"/>
          <p:nvPr/>
        </p:nvSpPr>
        <p:spPr>
          <a:xfrm>
            <a:off x="2460392" y="6082010"/>
            <a:ext cx="8778240" cy="461665"/>
          </a:xfrm>
          <a:prstGeom prst="rect">
            <a:avLst/>
          </a:prstGeom>
          <a:solidFill>
            <a:srgbClr val="A3CEC2"/>
          </a:solidFill>
        </p:spPr>
        <p:txBody>
          <a:bodyPr wrap="square" rtlCol="0">
            <a:spAutoFit/>
          </a:bodyPr>
          <a:lstStyle/>
          <a:p>
            <a:pPr algn="ctr"/>
            <a:r>
              <a:rPr lang="en-IE" sz="2400" dirty="0">
                <a:solidFill>
                  <a:srgbClr val="6D6E6C"/>
                </a:solidFill>
              </a:rPr>
              <a:t>Watch our video case study on The Food Hub – click to play</a:t>
            </a:r>
          </a:p>
        </p:txBody>
      </p:sp>
      <p:pic>
        <p:nvPicPr>
          <p:cNvPr id="7" name="Online Media 6" title="RESTART Communities - Fergal McPartland, The Food Hub (Drumshanbo, Co. Leitrim, Ireland)">
            <a:hlinkClick r:id="" action="ppaction://media"/>
            <a:extLst>
              <a:ext uri="{FF2B5EF4-FFF2-40B4-BE49-F238E27FC236}">
                <a16:creationId xmlns:a16="http://schemas.microsoft.com/office/drawing/2014/main" id="{3B141E48-B31F-40B2-B618-A7CD32030284}"/>
              </a:ext>
            </a:extLst>
          </p:cNvPr>
          <p:cNvPicPr>
            <a:picLocks noRot="1" noChangeAspect="1"/>
          </p:cNvPicPr>
          <p:nvPr>
            <a:videoFile r:link="rId1"/>
          </p:nvPr>
        </p:nvPicPr>
        <p:blipFill>
          <a:blip r:embed="rId3"/>
          <a:stretch>
            <a:fillRect/>
          </a:stretch>
        </p:blipFill>
        <p:spPr>
          <a:xfrm>
            <a:off x="1584960" y="110356"/>
            <a:ext cx="9865360" cy="5549265"/>
          </a:xfrm>
          <a:prstGeom prst="rect">
            <a:avLst/>
          </a:prstGeom>
        </p:spPr>
      </p:pic>
      <p:sp>
        <p:nvSpPr>
          <p:cNvPr id="9" name="TextBox 8">
            <a:extLst>
              <a:ext uri="{FF2B5EF4-FFF2-40B4-BE49-F238E27FC236}">
                <a16:creationId xmlns:a16="http://schemas.microsoft.com/office/drawing/2014/main" id="{6F73CC9D-DD48-4401-B8FB-F8FE31975A6C}"/>
              </a:ext>
            </a:extLst>
          </p:cNvPr>
          <p:cNvSpPr txBox="1"/>
          <p:nvPr/>
        </p:nvSpPr>
        <p:spPr>
          <a:xfrm>
            <a:off x="0" y="5671425"/>
            <a:ext cx="2291255" cy="1323439"/>
          </a:xfrm>
          <a:prstGeom prst="rect">
            <a:avLst/>
          </a:prstGeom>
          <a:solidFill>
            <a:srgbClr val="BA0A94"/>
          </a:solidFill>
        </p:spPr>
        <p:txBody>
          <a:bodyPr wrap="square" rtlCol="0">
            <a:spAutoFit/>
          </a:bodyPr>
          <a:lstStyle/>
          <a:p>
            <a:pPr algn="r"/>
            <a:r>
              <a:rPr lang="en-IE" sz="4000" dirty="0">
                <a:solidFill>
                  <a:schemeClr val="bg1"/>
                </a:solidFill>
              </a:rPr>
              <a:t>CASE STUDY</a:t>
            </a:r>
          </a:p>
        </p:txBody>
      </p:sp>
      <p:pic>
        <p:nvPicPr>
          <p:cNvPr id="11" name="Graphic 10" descr="Sunflower">
            <a:extLst>
              <a:ext uri="{FF2B5EF4-FFF2-40B4-BE49-F238E27FC236}">
                <a16:creationId xmlns:a16="http://schemas.microsoft.com/office/drawing/2014/main" id="{A99B46C0-40E5-4C8A-8A42-84B80DC061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9137" y="5659621"/>
            <a:ext cx="1218841" cy="1218841"/>
          </a:xfrm>
          <a:prstGeom prst="rect">
            <a:avLst/>
          </a:prstGeom>
        </p:spPr>
      </p:pic>
    </p:spTree>
    <p:extLst>
      <p:ext uri="{BB962C8B-B14F-4D97-AF65-F5344CB8AC3E}">
        <p14:creationId xmlns:p14="http://schemas.microsoft.com/office/powerpoint/2010/main" val="334470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indoor, building, table, orange&#10;&#10;Description automatically generated">
            <a:extLst>
              <a:ext uri="{FF2B5EF4-FFF2-40B4-BE49-F238E27FC236}">
                <a16:creationId xmlns:a16="http://schemas.microsoft.com/office/drawing/2014/main" id="{756A4BF7-0A0A-4C4A-B298-E7DA34AED64A}"/>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6" name="TextBox 5">
            <a:extLst>
              <a:ext uri="{FF2B5EF4-FFF2-40B4-BE49-F238E27FC236}">
                <a16:creationId xmlns:a16="http://schemas.microsoft.com/office/drawing/2014/main" id="{0F46E6D3-A125-418E-8C7D-23A68F3A064F}"/>
              </a:ext>
            </a:extLst>
          </p:cNvPr>
          <p:cNvSpPr txBox="1"/>
          <p:nvPr/>
        </p:nvSpPr>
        <p:spPr>
          <a:xfrm>
            <a:off x="0" y="5671425"/>
            <a:ext cx="2291255" cy="1323439"/>
          </a:xfrm>
          <a:prstGeom prst="rect">
            <a:avLst/>
          </a:prstGeom>
          <a:solidFill>
            <a:srgbClr val="BA0A94"/>
          </a:solidFill>
        </p:spPr>
        <p:txBody>
          <a:bodyPr wrap="square" rtlCol="0">
            <a:spAutoFit/>
          </a:bodyPr>
          <a:lstStyle/>
          <a:p>
            <a:pPr algn="r"/>
            <a:r>
              <a:rPr lang="en-IE" sz="4000" dirty="0">
                <a:solidFill>
                  <a:schemeClr val="bg1"/>
                </a:solidFill>
              </a:rPr>
              <a:t>CASE STUDY</a:t>
            </a:r>
          </a:p>
        </p:txBody>
      </p:sp>
      <p:sp>
        <p:nvSpPr>
          <p:cNvPr id="2" name="Text Placeholder 1">
            <a:extLst>
              <a:ext uri="{FF2B5EF4-FFF2-40B4-BE49-F238E27FC236}">
                <a16:creationId xmlns:a16="http://schemas.microsoft.com/office/drawing/2014/main" id="{BFE29109-DE01-4E4C-AB13-C110089ACBDD}"/>
              </a:ext>
            </a:extLst>
          </p:cNvPr>
          <p:cNvSpPr>
            <a:spLocks noGrp="1"/>
          </p:cNvSpPr>
          <p:nvPr>
            <p:ph type="body" sz="quarter" idx="13"/>
          </p:nvPr>
        </p:nvSpPr>
        <p:spPr>
          <a:xfrm>
            <a:off x="3417570" y="80010"/>
            <a:ext cx="8618219" cy="1291231"/>
          </a:xfrm>
          <a:solidFill>
            <a:srgbClr val="68BBAF"/>
          </a:solidFill>
        </p:spPr>
        <p:txBody>
          <a:bodyPr>
            <a:normAutofit/>
          </a:bodyPr>
          <a:lstStyle/>
          <a:p>
            <a:r>
              <a:rPr lang="en-IE" dirty="0">
                <a:solidFill>
                  <a:schemeClr val="bg1"/>
                </a:solidFill>
              </a:rPr>
              <a:t>LUDGATE HUB – Technology puts a small town on the map in West Cork, Ireland</a:t>
            </a:r>
          </a:p>
        </p:txBody>
      </p:sp>
      <p:sp>
        <p:nvSpPr>
          <p:cNvPr id="3" name="Text Placeholder 2">
            <a:extLst>
              <a:ext uri="{FF2B5EF4-FFF2-40B4-BE49-F238E27FC236}">
                <a16:creationId xmlns:a16="http://schemas.microsoft.com/office/drawing/2014/main" id="{1A8C6820-3DBD-49D3-8C08-5DE279F07763}"/>
              </a:ext>
            </a:extLst>
          </p:cNvPr>
          <p:cNvSpPr>
            <a:spLocks noGrp="1"/>
          </p:cNvSpPr>
          <p:nvPr>
            <p:ph type="body" sz="quarter" idx="14"/>
          </p:nvPr>
        </p:nvSpPr>
        <p:spPr>
          <a:xfrm>
            <a:off x="3417570" y="1511658"/>
            <a:ext cx="8618219" cy="3975101"/>
          </a:xfrm>
        </p:spPr>
        <p:txBody>
          <a:bodyPr/>
          <a:lstStyle/>
          <a:p>
            <a:r>
              <a:rPr lang="en-IE" b="0" i="0" dirty="0">
                <a:solidFill>
                  <a:srgbClr val="555555"/>
                </a:solidFill>
                <a:effectLst/>
              </a:rPr>
              <a:t>There are exposed beams, a high ceiling, open-plan offices, funky colours, breakout spaces and an orange kitchen. The Ludgate Hub looks for all the world like a typical </a:t>
            </a:r>
            <a:r>
              <a:rPr lang="en-IE" b="0" i="0" dirty="0" err="1">
                <a:solidFill>
                  <a:srgbClr val="555555"/>
                </a:solidFill>
                <a:effectLst/>
              </a:rPr>
              <a:t>startup</a:t>
            </a:r>
            <a:r>
              <a:rPr lang="en-IE" b="0" i="0" dirty="0">
                <a:solidFill>
                  <a:srgbClr val="555555"/>
                </a:solidFill>
                <a:effectLst/>
              </a:rPr>
              <a:t> office in Silicon Valley, but this is Skibbereen in </a:t>
            </a:r>
            <a:r>
              <a:rPr lang="en-IE" dirty="0" err="1">
                <a:solidFill>
                  <a:srgbClr val="555555"/>
                </a:solidFill>
              </a:rPr>
              <a:t>E</a:t>
            </a:r>
            <a:r>
              <a:rPr lang="en-IE" b="0" i="0" dirty="0" err="1">
                <a:solidFill>
                  <a:srgbClr val="555555"/>
                </a:solidFill>
                <a:effectLst/>
              </a:rPr>
              <a:t>est</a:t>
            </a:r>
            <a:r>
              <a:rPr lang="en-IE" b="0" i="0" dirty="0">
                <a:solidFill>
                  <a:srgbClr val="555555"/>
                </a:solidFill>
                <a:effectLst/>
              </a:rPr>
              <a:t> Cork, Ireland.</a:t>
            </a:r>
          </a:p>
          <a:p>
            <a:pPr algn="l"/>
            <a:r>
              <a:rPr lang="en-IE" b="0" i="0" dirty="0">
                <a:solidFill>
                  <a:srgbClr val="555555"/>
                </a:solidFill>
                <a:effectLst/>
              </a:rPr>
              <a:t>Here, </a:t>
            </a:r>
            <a:r>
              <a:rPr lang="en-IE" b="0" i="0" dirty="0">
                <a:solidFill>
                  <a:srgbClr val="555555"/>
                </a:solidFill>
                <a:effectLst/>
                <a:hlinkClick r:id="rId4"/>
              </a:rPr>
              <a:t>Ludgate Hub </a:t>
            </a:r>
            <a:r>
              <a:rPr lang="en-IE" dirty="0">
                <a:solidFill>
                  <a:srgbClr val="555555"/>
                </a:solidFill>
              </a:rPr>
              <a:t>has become </a:t>
            </a:r>
            <a:r>
              <a:rPr lang="en-IE" b="0" i="0" dirty="0">
                <a:solidFill>
                  <a:srgbClr val="555555"/>
                </a:solidFill>
                <a:effectLst/>
              </a:rPr>
              <a:t>a vital resource in the local community, facilitating job and business creation/development in the Skibbereen  and greater West Cork area.</a:t>
            </a:r>
          </a:p>
          <a:p>
            <a:pPr algn="l"/>
            <a:r>
              <a:rPr lang="en-IE" b="0" i="0" dirty="0">
                <a:solidFill>
                  <a:srgbClr val="555555"/>
                </a:solidFill>
                <a:effectLst/>
              </a:rPr>
              <a:t>It has been created by the people for the people. Developed from the “bottom  up” with help from many people who believed in its mission.</a:t>
            </a:r>
            <a:endParaRPr lang="en-IE" dirty="0">
              <a:ea typeface="Calibri" panose="020F0502020204030204" pitchFamily="34" charset="0"/>
              <a:cs typeface="Times New Roman" panose="02020603050405020304" pitchFamily="18" charset="0"/>
            </a:endParaRPr>
          </a:p>
          <a:p>
            <a:pPr lvl="0">
              <a:lnSpc>
                <a:spcPct val="107000"/>
              </a:lnSpc>
              <a:spcAft>
                <a:spcPts val="800"/>
              </a:spcAft>
            </a:pPr>
            <a:r>
              <a:rPr lang="en-IE" dirty="0">
                <a:ea typeface="Calibri" panose="020F0502020204030204" pitchFamily="34" charset="0"/>
                <a:cs typeface="Times New Roman" panose="02020603050405020304" pitchFamily="18" charset="0"/>
              </a:rPr>
              <a:t>The motto of Ludgate Hub: </a:t>
            </a:r>
            <a:r>
              <a:rPr lang="en-IE" b="1" dirty="0">
                <a:solidFill>
                  <a:srgbClr val="BA0A94"/>
                </a:solidFill>
                <a:effectLst/>
                <a:ea typeface="Calibri" panose="020F0502020204030204" pitchFamily="34" charset="0"/>
                <a:cs typeface="Times New Roman" panose="02020603050405020304" pitchFamily="18" charset="0"/>
              </a:rPr>
              <a:t>LIVE THE LUDGATE LIFE - LOVE WHAT YOU DO, LOVE WHERE YOU LIVE ! </a:t>
            </a:r>
            <a:r>
              <a:rPr lang="en-IE" dirty="0">
                <a:effectLst/>
                <a:ea typeface="Calibri" panose="020F0502020204030204" pitchFamily="34" charset="0"/>
                <a:cs typeface="Times New Roman" panose="02020603050405020304" pitchFamily="18" charset="0"/>
              </a:rPr>
              <a:t>Ludgate provides a space to network, expand your horizons and scale your business.</a:t>
            </a:r>
            <a:endParaRPr lang="en-IE" dirty="0"/>
          </a:p>
        </p:txBody>
      </p:sp>
      <p:sp>
        <p:nvSpPr>
          <p:cNvPr id="8" name="TextBox 7">
            <a:extLst>
              <a:ext uri="{FF2B5EF4-FFF2-40B4-BE49-F238E27FC236}">
                <a16:creationId xmlns:a16="http://schemas.microsoft.com/office/drawing/2014/main" id="{631D5756-2801-4B3C-A038-1E05A410A0BF}"/>
              </a:ext>
            </a:extLst>
          </p:cNvPr>
          <p:cNvSpPr txBox="1"/>
          <p:nvPr/>
        </p:nvSpPr>
        <p:spPr>
          <a:xfrm>
            <a:off x="0" y="1049993"/>
            <a:ext cx="1150620" cy="461665"/>
          </a:xfrm>
          <a:prstGeom prst="rect">
            <a:avLst/>
          </a:prstGeom>
          <a:solidFill>
            <a:srgbClr val="7F4182"/>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prstClr val="white"/>
                </a:solidFill>
                <a:effectLst/>
                <a:uLnTx/>
                <a:uFillTx/>
                <a:latin typeface="Calibri" panose="020F0502020204030204"/>
                <a:ea typeface="+mn-ea"/>
                <a:cs typeface="+mn-cs"/>
              </a:rPr>
              <a:t>SOCIAL</a:t>
            </a:r>
          </a:p>
        </p:txBody>
      </p:sp>
      <p:sp>
        <p:nvSpPr>
          <p:cNvPr id="12" name="TextBox 11">
            <a:extLst>
              <a:ext uri="{FF2B5EF4-FFF2-40B4-BE49-F238E27FC236}">
                <a16:creationId xmlns:a16="http://schemas.microsoft.com/office/drawing/2014/main" id="{2E39573D-56DC-464B-B019-0A4411E3CC4D}"/>
              </a:ext>
            </a:extLst>
          </p:cNvPr>
          <p:cNvSpPr txBox="1"/>
          <p:nvPr/>
        </p:nvSpPr>
        <p:spPr>
          <a:xfrm>
            <a:off x="0" y="452376"/>
            <a:ext cx="1802130" cy="461665"/>
          </a:xfrm>
          <a:prstGeom prst="rect">
            <a:avLst/>
          </a:prstGeom>
          <a:solidFill>
            <a:srgbClr val="68BBA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prstClr val="white"/>
                </a:solidFill>
                <a:effectLst/>
                <a:uLnTx/>
                <a:uFillTx/>
                <a:latin typeface="Calibri" panose="020F0502020204030204"/>
                <a:ea typeface="+mn-ea"/>
                <a:cs typeface="+mn-cs"/>
              </a:rPr>
              <a:t>ECONOMIC</a:t>
            </a:r>
          </a:p>
        </p:txBody>
      </p:sp>
      <p:pic>
        <p:nvPicPr>
          <p:cNvPr id="5" name="Graphic 4" descr="Sunflower">
            <a:extLst>
              <a:ext uri="{FF2B5EF4-FFF2-40B4-BE49-F238E27FC236}">
                <a16:creationId xmlns:a16="http://schemas.microsoft.com/office/drawing/2014/main" id="{F3000FC6-99B9-4CE4-AD96-8EC69B7C3C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137" y="5659621"/>
            <a:ext cx="1218841" cy="1218841"/>
          </a:xfrm>
          <a:prstGeom prst="rect">
            <a:avLst/>
          </a:prstGeom>
        </p:spPr>
      </p:pic>
    </p:spTree>
    <p:extLst>
      <p:ext uri="{BB962C8B-B14F-4D97-AF65-F5344CB8AC3E}">
        <p14:creationId xmlns:p14="http://schemas.microsoft.com/office/powerpoint/2010/main" val="205075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DE7EEF-57CA-4416-A9C4-0C6CCE1990E9}"/>
              </a:ext>
            </a:extLst>
          </p:cNvPr>
          <p:cNvSpPr>
            <a:spLocks noGrp="1"/>
          </p:cNvSpPr>
          <p:nvPr>
            <p:ph type="body" sz="quarter" idx="16"/>
          </p:nvPr>
        </p:nvSpPr>
        <p:spPr>
          <a:xfrm>
            <a:off x="633773" y="325821"/>
            <a:ext cx="5279028" cy="1349221"/>
          </a:xfrm>
        </p:spPr>
        <p:txBody>
          <a:bodyPr>
            <a:normAutofit/>
          </a:bodyPr>
          <a:lstStyle/>
          <a:p>
            <a:r>
              <a:rPr lang="en-IE" sz="4000" dirty="0"/>
              <a:t>3.  Environmental Sustainability</a:t>
            </a:r>
          </a:p>
          <a:p>
            <a:endParaRPr lang="en-IE" dirty="0"/>
          </a:p>
        </p:txBody>
      </p:sp>
      <p:sp>
        <p:nvSpPr>
          <p:cNvPr id="3" name="Text Placeholder 2">
            <a:extLst>
              <a:ext uri="{FF2B5EF4-FFF2-40B4-BE49-F238E27FC236}">
                <a16:creationId xmlns:a16="http://schemas.microsoft.com/office/drawing/2014/main" id="{DF72E24E-F154-4B3E-A37A-EB53CD78BD48}"/>
              </a:ext>
            </a:extLst>
          </p:cNvPr>
          <p:cNvSpPr>
            <a:spLocks noGrp="1"/>
          </p:cNvSpPr>
          <p:nvPr>
            <p:ph type="body" sz="quarter" idx="17"/>
          </p:nvPr>
        </p:nvSpPr>
        <p:spPr/>
        <p:txBody>
          <a:body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IE" sz="3200" b="1" i="0" u="none" strike="noStrike" kern="1200" cap="none" spc="0" normalizeH="0" baseline="0" noProof="0" dirty="0">
                <a:ln>
                  <a:noFill/>
                </a:ln>
                <a:solidFill>
                  <a:prstClr val="white"/>
                </a:solidFill>
                <a:effectLst/>
                <a:uLnTx/>
                <a:uFillTx/>
                <a:latin typeface="Calibri" panose="020F0502020204030204"/>
                <a:ea typeface="+mn-ea"/>
                <a:cs typeface="+mn-cs"/>
              </a:rPr>
              <a:t>Environmental sustainability is defined as responsible interaction with the environment to avoid depletion or degradation of natural resources and allow for long-term environmental quality.</a:t>
            </a:r>
          </a:p>
          <a:p>
            <a:endParaRPr lang="en-IE" dirty="0"/>
          </a:p>
        </p:txBody>
      </p:sp>
      <p:sp>
        <p:nvSpPr>
          <p:cNvPr id="4" name="Picture Placeholder 3">
            <a:extLst>
              <a:ext uri="{FF2B5EF4-FFF2-40B4-BE49-F238E27FC236}">
                <a16:creationId xmlns:a16="http://schemas.microsoft.com/office/drawing/2014/main" id="{770B49AA-73A0-4E14-9BD2-8324782CBED5}"/>
              </a:ext>
            </a:extLst>
          </p:cNvPr>
          <p:cNvSpPr>
            <a:spLocks noGrp="1"/>
          </p:cNvSpPr>
          <p:nvPr>
            <p:ph type="pic" sz="quarter" idx="18"/>
          </p:nvPr>
        </p:nvSpPr>
        <p:spPr/>
      </p:sp>
      <p:pic>
        <p:nvPicPr>
          <p:cNvPr id="5" name="Picture Placeholder 7" descr="Bees working on a honeycomb">
            <a:extLst>
              <a:ext uri="{FF2B5EF4-FFF2-40B4-BE49-F238E27FC236}">
                <a16:creationId xmlns:a16="http://schemas.microsoft.com/office/drawing/2014/main" id="{78B43332-7563-4D6C-9350-A67BAA27508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096000" y="0"/>
            <a:ext cx="6109805" cy="6858000"/>
          </a:xfrm>
          <a:custGeom>
            <a:avLst/>
            <a:gdLst>
              <a:gd name="connsiteX0" fmla="*/ 0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0 w 6388100"/>
              <a:gd name="connsiteY4" fmla="*/ 0 h 6858000"/>
              <a:gd name="connsiteX0" fmla="*/ 278295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278295 w 6388100"/>
              <a:gd name="connsiteY4" fmla="*/ 0 h 6858000"/>
              <a:gd name="connsiteX0" fmla="*/ 0 w 6109805"/>
              <a:gd name="connsiteY0" fmla="*/ 0 h 6858000"/>
              <a:gd name="connsiteX1" fmla="*/ 6109805 w 6109805"/>
              <a:gd name="connsiteY1" fmla="*/ 0 h 6858000"/>
              <a:gd name="connsiteX2" fmla="*/ 6109805 w 6109805"/>
              <a:gd name="connsiteY2" fmla="*/ 6858000 h 6858000"/>
              <a:gd name="connsiteX3" fmla="*/ 3458818 w 6109805"/>
              <a:gd name="connsiteY3" fmla="*/ 6858000 h 6858000"/>
              <a:gd name="connsiteX4" fmla="*/ 0 w 61098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805" h="6858000">
                <a:moveTo>
                  <a:pt x="0" y="0"/>
                </a:moveTo>
                <a:lnTo>
                  <a:pt x="6109805" y="0"/>
                </a:lnTo>
                <a:lnTo>
                  <a:pt x="6109805" y="6858000"/>
                </a:lnTo>
                <a:lnTo>
                  <a:pt x="3458818" y="6858000"/>
                </a:lnTo>
                <a:lnTo>
                  <a:pt x="0" y="0"/>
                </a:lnTo>
                <a:close/>
              </a:path>
            </a:pathLst>
          </a:custGeom>
          <a:ln>
            <a:noFill/>
          </a:ln>
        </p:spPr>
      </p:pic>
    </p:spTree>
    <p:extLst>
      <p:ext uri="{BB962C8B-B14F-4D97-AF65-F5344CB8AC3E}">
        <p14:creationId xmlns:p14="http://schemas.microsoft.com/office/powerpoint/2010/main" val="15566339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E29109-DE01-4E4C-AB13-C110089ACBDD}"/>
              </a:ext>
            </a:extLst>
          </p:cNvPr>
          <p:cNvSpPr>
            <a:spLocks noGrp="1"/>
          </p:cNvSpPr>
          <p:nvPr>
            <p:ph type="body" sz="quarter" idx="13"/>
          </p:nvPr>
        </p:nvSpPr>
        <p:spPr>
          <a:xfrm>
            <a:off x="3417570" y="80010"/>
            <a:ext cx="8618219" cy="1291231"/>
          </a:xfrm>
          <a:solidFill>
            <a:srgbClr val="AB5AB0"/>
          </a:solidFill>
        </p:spPr>
        <p:txBody>
          <a:bodyPr>
            <a:normAutofit/>
          </a:bodyPr>
          <a:lstStyle/>
          <a:p>
            <a:r>
              <a:rPr lang="en-IE" dirty="0">
                <a:solidFill>
                  <a:schemeClr val="bg1"/>
                </a:solidFill>
              </a:rPr>
              <a:t>Cloughjordan Eco Village – how Cloughjordan got on the ‘Best Place to Live’ List</a:t>
            </a:r>
          </a:p>
        </p:txBody>
      </p:sp>
      <p:sp>
        <p:nvSpPr>
          <p:cNvPr id="3" name="Text Placeholder 2">
            <a:extLst>
              <a:ext uri="{FF2B5EF4-FFF2-40B4-BE49-F238E27FC236}">
                <a16:creationId xmlns:a16="http://schemas.microsoft.com/office/drawing/2014/main" id="{1A8C6820-3DBD-49D3-8C08-5DE279F07763}"/>
              </a:ext>
            </a:extLst>
          </p:cNvPr>
          <p:cNvSpPr>
            <a:spLocks noGrp="1"/>
          </p:cNvSpPr>
          <p:nvPr>
            <p:ph type="body" sz="quarter" idx="14"/>
          </p:nvPr>
        </p:nvSpPr>
        <p:spPr>
          <a:xfrm>
            <a:off x="3417570" y="1511658"/>
            <a:ext cx="8618219" cy="3975101"/>
          </a:xfrm>
        </p:spPr>
        <p:txBody>
          <a:bodyPr/>
          <a:lstStyle/>
          <a:p>
            <a:r>
              <a:rPr lang="en-IE" b="0" i="0" dirty="0">
                <a:solidFill>
                  <a:srgbClr val="555555"/>
                </a:solidFill>
                <a:effectLst/>
              </a:rPr>
              <a:t>The Cloughjordan Ecovillage brings together a diverse group of people creating an innovative new community in Tipperary. They are doing this a way that is democratic, healthy and socially enriching while minimising ecological impacts. Their 67-acre site includes beautiful and fertile land where </a:t>
            </a:r>
            <a:r>
              <a:rPr lang="en-IE" dirty="0">
                <a:solidFill>
                  <a:srgbClr val="555555"/>
                </a:solidFill>
              </a:rPr>
              <a:t>they</a:t>
            </a:r>
            <a:r>
              <a:rPr lang="en-IE" b="0" i="0" dirty="0">
                <a:solidFill>
                  <a:srgbClr val="555555"/>
                </a:solidFill>
                <a:effectLst/>
              </a:rPr>
              <a:t> grow </a:t>
            </a:r>
            <a:r>
              <a:rPr lang="en-IE" dirty="0">
                <a:solidFill>
                  <a:srgbClr val="555555"/>
                </a:solidFill>
              </a:rPr>
              <a:t>their</a:t>
            </a:r>
            <a:r>
              <a:rPr lang="en-IE" b="0" i="0" dirty="0">
                <a:solidFill>
                  <a:srgbClr val="555555"/>
                </a:solidFill>
                <a:effectLst/>
              </a:rPr>
              <a:t> own food, and plants and trees to promote biodiversity.</a:t>
            </a:r>
          </a:p>
          <a:p>
            <a:r>
              <a:rPr lang="en-IE" b="0" i="0" dirty="0">
                <a:solidFill>
                  <a:srgbClr val="555555"/>
                </a:solidFill>
                <a:effectLst/>
              </a:rPr>
              <a:t>»  More than 50 low energy homes and work units so far</a:t>
            </a:r>
          </a:p>
          <a:p>
            <a:r>
              <a:rPr lang="en-IE" b="0" i="0" dirty="0">
                <a:solidFill>
                  <a:srgbClr val="555555"/>
                </a:solidFill>
                <a:effectLst/>
              </a:rPr>
              <a:t>»  A solar- and wood-powered community heating system</a:t>
            </a:r>
          </a:p>
          <a:p>
            <a:r>
              <a:rPr lang="en-IE" b="0" i="0" dirty="0">
                <a:solidFill>
                  <a:srgbClr val="555555"/>
                </a:solidFill>
                <a:effectLst/>
              </a:rPr>
              <a:t>»  50 acres of land for allotments, farming and woodland</a:t>
            </a:r>
          </a:p>
          <a:p>
            <a:r>
              <a:rPr lang="en-IE" b="0" i="0" dirty="0">
                <a:solidFill>
                  <a:srgbClr val="555555"/>
                </a:solidFill>
                <a:effectLst/>
              </a:rPr>
              <a:t>»  A green enterprise centre and hi-spec broadband</a:t>
            </a:r>
          </a:p>
          <a:p>
            <a:r>
              <a:rPr lang="en-IE" b="0" i="0" dirty="0">
                <a:solidFill>
                  <a:srgbClr val="555555"/>
                </a:solidFill>
                <a:effectLst/>
              </a:rPr>
              <a:t>»  An eco-hostel for visitors</a:t>
            </a:r>
          </a:p>
          <a:p>
            <a:r>
              <a:rPr lang="en-IE" b="0" i="0" dirty="0">
                <a:solidFill>
                  <a:srgbClr val="555555"/>
                </a:solidFill>
                <a:effectLst/>
              </a:rPr>
              <a:t>»  A nearby train station and community farm</a:t>
            </a:r>
          </a:p>
          <a:p>
            <a:r>
              <a:rPr lang="en-IE" dirty="0">
                <a:solidFill>
                  <a:srgbClr val="7F4182"/>
                </a:solidFill>
              </a:rPr>
              <a:t>FIND OUT MORE: </a:t>
            </a:r>
            <a:r>
              <a:rPr lang="en-IE" dirty="0">
                <a:hlinkClick r:id="rId2"/>
              </a:rPr>
              <a:t>www.thevillage.ie/</a:t>
            </a:r>
            <a:r>
              <a:rPr lang="en-IE" dirty="0">
                <a:solidFill>
                  <a:srgbClr val="555555"/>
                </a:solidFill>
              </a:rPr>
              <a:t> </a:t>
            </a:r>
            <a:endParaRPr lang="en-IE" dirty="0"/>
          </a:p>
        </p:txBody>
      </p:sp>
      <p:pic>
        <p:nvPicPr>
          <p:cNvPr id="14" name="Picture Placeholder 13" descr="A group of people standing in front of a house&#10;&#10;Description automatically generated">
            <a:extLst>
              <a:ext uri="{FF2B5EF4-FFF2-40B4-BE49-F238E27FC236}">
                <a16:creationId xmlns:a16="http://schemas.microsoft.com/office/drawing/2014/main" id="{B3ABA46C-60CE-4148-952B-8AF251F5CCAF}"/>
              </a:ext>
            </a:extLst>
          </p:cNvPr>
          <p:cNvPicPr>
            <a:picLocks noGrp="1" noChangeAspect="1"/>
          </p:cNvPicPr>
          <p:nvPr>
            <p:ph type="pic" sz="quarter" idx="18"/>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p:pic>
      <p:sp>
        <p:nvSpPr>
          <p:cNvPr id="18" name="TextBox 17">
            <a:extLst>
              <a:ext uri="{FF2B5EF4-FFF2-40B4-BE49-F238E27FC236}">
                <a16:creationId xmlns:a16="http://schemas.microsoft.com/office/drawing/2014/main" id="{9EDB2BF3-0E9C-4CE5-BB65-09E016177C48}"/>
              </a:ext>
            </a:extLst>
          </p:cNvPr>
          <p:cNvSpPr txBox="1"/>
          <p:nvPr/>
        </p:nvSpPr>
        <p:spPr>
          <a:xfrm>
            <a:off x="0" y="5671425"/>
            <a:ext cx="2291255" cy="1323439"/>
          </a:xfrm>
          <a:prstGeom prst="rect">
            <a:avLst/>
          </a:prstGeom>
          <a:solidFill>
            <a:srgbClr val="BA0A94"/>
          </a:solidFill>
        </p:spPr>
        <p:txBody>
          <a:bodyPr wrap="square" rtlCol="0">
            <a:spAutoFit/>
          </a:bodyPr>
          <a:lstStyle/>
          <a:p>
            <a:pPr algn="r"/>
            <a:r>
              <a:rPr lang="en-IE" sz="4000" dirty="0">
                <a:solidFill>
                  <a:schemeClr val="bg1"/>
                </a:solidFill>
              </a:rPr>
              <a:t>CASE STUDY</a:t>
            </a:r>
          </a:p>
        </p:txBody>
      </p:sp>
      <p:pic>
        <p:nvPicPr>
          <p:cNvPr id="16" name="Graphic 15" descr="Sunflower">
            <a:extLst>
              <a:ext uri="{FF2B5EF4-FFF2-40B4-BE49-F238E27FC236}">
                <a16:creationId xmlns:a16="http://schemas.microsoft.com/office/drawing/2014/main" id="{539AE127-7FAE-4527-871F-9BE63BA8200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1690" y="5588354"/>
            <a:ext cx="1289890" cy="1289890"/>
          </a:xfrm>
          <a:prstGeom prst="rect">
            <a:avLst/>
          </a:prstGeom>
        </p:spPr>
      </p:pic>
      <p:sp>
        <p:nvSpPr>
          <p:cNvPr id="4" name="TextBox 3">
            <a:extLst>
              <a:ext uri="{FF2B5EF4-FFF2-40B4-BE49-F238E27FC236}">
                <a16:creationId xmlns:a16="http://schemas.microsoft.com/office/drawing/2014/main" id="{DFB41506-4993-494D-AD3B-E71AFFAC6857}"/>
              </a:ext>
            </a:extLst>
          </p:cNvPr>
          <p:cNvSpPr txBox="1"/>
          <p:nvPr/>
        </p:nvSpPr>
        <p:spPr>
          <a:xfrm>
            <a:off x="0" y="263960"/>
            <a:ext cx="2419350" cy="461665"/>
          </a:xfrm>
          <a:prstGeom prst="rect">
            <a:avLst/>
          </a:prstGeom>
          <a:solidFill>
            <a:srgbClr val="AB5AB0"/>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prstClr val="white"/>
                </a:solidFill>
                <a:effectLst/>
                <a:uLnTx/>
                <a:uFillTx/>
                <a:latin typeface="Calibri" panose="020F0502020204030204"/>
                <a:ea typeface="+mn-ea"/>
                <a:cs typeface="+mn-cs"/>
              </a:rPr>
              <a:t>ENVIRONMENTAL</a:t>
            </a:r>
          </a:p>
        </p:txBody>
      </p:sp>
      <p:sp>
        <p:nvSpPr>
          <p:cNvPr id="20" name="TextBox 19">
            <a:extLst>
              <a:ext uri="{FF2B5EF4-FFF2-40B4-BE49-F238E27FC236}">
                <a16:creationId xmlns:a16="http://schemas.microsoft.com/office/drawing/2014/main" id="{6F73330B-C3D4-4F79-9228-18DB219BBB04}"/>
              </a:ext>
            </a:extLst>
          </p:cNvPr>
          <p:cNvSpPr txBox="1"/>
          <p:nvPr/>
        </p:nvSpPr>
        <p:spPr>
          <a:xfrm>
            <a:off x="0" y="881829"/>
            <a:ext cx="1150620" cy="461665"/>
          </a:xfrm>
          <a:prstGeom prst="rect">
            <a:avLst/>
          </a:prstGeom>
          <a:solidFill>
            <a:srgbClr val="7F4182"/>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prstClr val="white"/>
                </a:solidFill>
                <a:effectLst/>
                <a:uLnTx/>
                <a:uFillTx/>
                <a:latin typeface="Calibri" panose="020F0502020204030204"/>
                <a:ea typeface="+mn-ea"/>
                <a:cs typeface="+mn-cs"/>
              </a:rPr>
              <a:t>SOCIAL</a:t>
            </a:r>
          </a:p>
        </p:txBody>
      </p:sp>
    </p:spTree>
    <p:extLst>
      <p:ext uri="{BB962C8B-B14F-4D97-AF65-F5344CB8AC3E}">
        <p14:creationId xmlns:p14="http://schemas.microsoft.com/office/powerpoint/2010/main" val="3319723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Cloughjordan Ecovillage 360 Tour">
            <a:hlinkClick r:id="" action="ppaction://media"/>
            <a:extLst>
              <a:ext uri="{FF2B5EF4-FFF2-40B4-BE49-F238E27FC236}">
                <a16:creationId xmlns:a16="http://schemas.microsoft.com/office/drawing/2014/main" id="{0ADC324C-73A8-49C2-8A13-F17E8D8C4CFE}"/>
              </a:ext>
            </a:extLst>
          </p:cNvPr>
          <p:cNvPicPr>
            <a:picLocks noRot="1" noChangeAspect="1"/>
          </p:cNvPicPr>
          <p:nvPr>
            <a:videoFile r:link="rId1"/>
          </p:nvPr>
        </p:nvPicPr>
        <p:blipFill>
          <a:blip r:embed="rId3"/>
          <a:stretch>
            <a:fillRect/>
          </a:stretch>
        </p:blipFill>
        <p:spPr>
          <a:xfrm>
            <a:off x="1393371" y="185057"/>
            <a:ext cx="9405257" cy="5290457"/>
          </a:xfrm>
          <a:prstGeom prst="rect">
            <a:avLst/>
          </a:prstGeom>
        </p:spPr>
      </p:pic>
      <p:sp>
        <p:nvSpPr>
          <p:cNvPr id="4" name="TextBox 3">
            <a:extLst>
              <a:ext uri="{FF2B5EF4-FFF2-40B4-BE49-F238E27FC236}">
                <a16:creationId xmlns:a16="http://schemas.microsoft.com/office/drawing/2014/main" id="{4CC33BEA-3B9A-4A4B-9EC8-FD0713AC905E}"/>
              </a:ext>
            </a:extLst>
          </p:cNvPr>
          <p:cNvSpPr txBox="1"/>
          <p:nvPr/>
        </p:nvSpPr>
        <p:spPr>
          <a:xfrm>
            <a:off x="1" y="5841946"/>
            <a:ext cx="12192000" cy="830997"/>
          </a:xfrm>
          <a:prstGeom prst="rect">
            <a:avLst/>
          </a:prstGeom>
          <a:solidFill>
            <a:srgbClr val="68BBAF"/>
          </a:solidFill>
        </p:spPr>
        <p:txBody>
          <a:bodyPr wrap="square">
            <a:spAutoFit/>
          </a:bodyPr>
          <a:lstStyle/>
          <a:p>
            <a:pPr algn="ctr"/>
            <a:r>
              <a:rPr lang="en-IE" sz="2400" b="0" i="0" dirty="0">
                <a:solidFill>
                  <a:schemeClr val="bg1"/>
                </a:solidFill>
                <a:effectLst/>
              </a:rPr>
              <a:t>Take a 360-degrees stroll around Cloughjordan Ecovillage. You navigate the screen by using the arrows at the top left to move around the landscape as each presenter talks. </a:t>
            </a:r>
            <a:endParaRPr lang="en-IE" sz="2400" dirty="0">
              <a:solidFill>
                <a:schemeClr val="bg1"/>
              </a:solidFill>
            </a:endParaRPr>
          </a:p>
        </p:txBody>
      </p:sp>
    </p:spTree>
    <p:extLst>
      <p:ext uri="{BB962C8B-B14F-4D97-AF65-F5344CB8AC3E}">
        <p14:creationId xmlns:p14="http://schemas.microsoft.com/office/powerpoint/2010/main" val="293251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159748-13D7-46F9-A08B-3C94975CA9A9}"/>
              </a:ext>
            </a:extLst>
          </p:cNvPr>
          <p:cNvSpPr>
            <a:spLocks noGrp="1"/>
          </p:cNvSpPr>
          <p:nvPr>
            <p:ph type="body" sz="quarter" idx="25"/>
          </p:nvPr>
        </p:nvSpPr>
        <p:spPr>
          <a:xfrm>
            <a:off x="332508" y="4612984"/>
            <a:ext cx="11545518" cy="1467776"/>
          </a:xfrm>
        </p:spPr>
        <p:txBody>
          <a:bodyPr>
            <a:normAutofit/>
          </a:bodyPr>
          <a:lstStyle/>
          <a:p>
            <a:r>
              <a:rPr lang="en-IE" dirty="0"/>
              <a:t>Spotlight on some causes of Community Decline – Emigration/Depopulation, Decline in Employment or Service, Environmental Issues and Lack of Community Leadership </a:t>
            </a:r>
          </a:p>
        </p:txBody>
      </p:sp>
      <p:sp>
        <p:nvSpPr>
          <p:cNvPr id="3" name="Text Placeholder 2">
            <a:extLst>
              <a:ext uri="{FF2B5EF4-FFF2-40B4-BE49-F238E27FC236}">
                <a16:creationId xmlns:a16="http://schemas.microsoft.com/office/drawing/2014/main" id="{DE8A2CD7-ACA3-42D1-B1A4-153C2536E284}"/>
              </a:ext>
            </a:extLst>
          </p:cNvPr>
          <p:cNvSpPr>
            <a:spLocks noGrp="1"/>
          </p:cNvSpPr>
          <p:nvPr>
            <p:ph type="body" sz="quarter" idx="20"/>
          </p:nvPr>
        </p:nvSpPr>
        <p:spPr>
          <a:xfrm>
            <a:off x="332508" y="3339480"/>
            <a:ext cx="11545518" cy="933453"/>
          </a:xfrm>
        </p:spPr>
        <p:txBody>
          <a:bodyPr/>
          <a:lstStyle/>
          <a:p>
            <a:r>
              <a:rPr lang="en-IE" sz="4800" dirty="0"/>
              <a:t>SECTION TWO: BARRIERS TO SUSTAINABILITY  </a:t>
            </a:r>
          </a:p>
        </p:txBody>
      </p:sp>
      <p:pic>
        <p:nvPicPr>
          <p:cNvPr id="6" name="Picture Placeholder 5" descr="A close up of a fence&#10;&#10;Description automatically generated">
            <a:extLst>
              <a:ext uri="{FF2B5EF4-FFF2-40B4-BE49-F238E27FC236}">
                <a16:creationId xmlns:a16="http://schemas.microsoft.com/office/drawing/2014/main" id="{073FBCAE-9C24-4C0B-B47D-2EDBF7BA4829}"/>
              </a:ext>
            </a:extLst>
          </p:cNvPr>
          <p:cNvPicPr>
            <a:picLocks noGrp="1" noChangeAspect="1"/>
          </p:cNvPicPr>
          <p:nvPr>
            <p:ph type="pic" sz="quarter" idx="26"/>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1707628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008C0C-495B-4D63-A22B-1608755C0041}"/>
              </a:ext>
            </a:extLst>
          </p:cNvPr>
          <p:cNvSpPr>
            <a:spLocks noGrp="1"/>
          </p:cNvSpPr>
          <p:nvPr>
            <p:ph type="body" sz="quarter" idx="20"/>
          </p:nvPr>
        </p:nvSpPr>
        <p:spPr>
          <a:xfrm>
            <a:off x="5746432" y="1870889"/>
            <a:ext cx="6308933" cy="4256642"/>
          </a:xfrm>
        </p:spPr>
        <p:txBody>
          <a:bodyPr/>
          <a:lstStyle/>
          <a:p>
            <a:r>
              <a:rPr lang="en-IE" dirty="0"/>
              <a:t>Loss of an industry or key community employer can have a devastating impact on a community. For example, we learned earlier how the closing of the food factory in Drumshanbo, Ireland in 1998 resulted in over 100 job losses which decimated the small town. </a:t>
            </a:r>
          </a:p>
          <a:p>
            <a:r>
              <a:rPr lang="en-IE" dirty="0"/>
              <a:t>Over dependence on one employer or industry should be a cause for concern for any community. Economic diversification is an important way to mitigate losses from a loss of industry. We will explore economic diversification in detail in Module 2.</a:t>
            </a:r>
          </a:p>
          <a:p>
            <a:endParaRPr lang="en-IE" dirty="0"/>
          </a:p>
        </p:txBody>
      </p:sp>
      <p:sp>
        <p:nvSpPr>
          <p:cNvPr id="4" name="Text Placeholder 3">
            <a:extLst>
              <a:ext uri="{FF2B5EF4-FFF2-40B4-BE49-F238E27FC236}">
                <a16:creationId xmlns:a16="http://schemas.microsoft.com/office/drawing/2014/main" id="{89069B0B-F6FA-4717-B03B-ED7493B07216}"/>
              </a:ext>
            </a:extLst>
          </p:cNvPr>
          <p:cNvSpPr>
            <a:spLocks noGrp="1"/>
          </p:cNvSpPr>
          <p:nvPr>
            <p:ph type="body" sz="quarter" idx="22"/>
          </p:nvPr>
        </p:nvSpPr>
        <p:spPr>
          <a:xfrm>
            <a:off x="5746432" y="378372"/>
            <a:ext cx="5955031" cy="1246669"/>
          </a:xfrm>
        </p:spPr>
        <p:txBody>
          <a:bodyPr>
            <a:normAutofit/>
          </a:bodyPr>
          <a:lstStyle/>
          <a:p>
            <a:r>
              <a:rPr lang="en-IE" dirty="0"/>
              <a:t>Decline in Employment or Loss of an Industry </a:t>
            </a:r>
          </a:p>
        </p:txBody>
      </p:sp>
      <p:pic>
        <p:nvPicPr>
          <p:cNvPr id="8" name="Picture Placeholder 7" descr="A person in a suit and tie&#10;&#10;Description automatically generated">
            <a:extLst>
              <a:ext uri="{FF2B5EF4-FFF2-40B4-BE49-F238E27FC236}">
                <a16:creationId xmlns:a16="http://schemas.microsoft.com/office/drawing/2014/main" id="{869F3BE6-ACF3-4483-BEF5-5AEA68F405E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410842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008C0C-495B-4D63-A22B-1608755C0041}"/>
              </a:ext>
            </a:extLst>
          </p:cNvPr>
          <p:cNvSpPr>
            <a:spLocks noGrp="1"/>
          </p:cNvSpPr>
          <p:nvPr>
            <p:ph type="body" sz="quarter" idx="20"/>
          </p:nvPr>
        </p:nvSpPr>
        <p:spPr>
          <a:xfrm>
            <a:off x="5452995" y="2028544"/>
            <a:ext cx="6375083" cy="4132226"/>
          </a:xfrm>
        </p:spPr>
        <p:txBody>
          <a:bodyPr/>
          <a:lstStyle/>
          <a:p>
            <a:r>
              <a:rPr lang="en-IE" dirty="0"/>
              <a:t>Brain drain, the out-migration of young, college-educated graduates/workers from a local community or region, poses a serious threat to the social and economic vitality of that communities.</a:t>
            </a:r>
          </a:p>
          <a:p>
            <a:r>
              <a:rPr lang="en-IE" dirty="0"/>
              <a:t>Whether it moving to local cities or abroad in search of opportunities, the result is often a permanent migration which has serious negative impact on small, rural communities. </a:t>
            </a:r>
          </a:p>
          <a:p>
            <a:r>
              <a:rPr lang="en-IE" b="1" dirty="0">
                <a:solidFill>
                  <a:srgbClr val="68BBAF"/>
                </a:solidFill>
              </a:rPr>
              <a:t>For communities to have a sustainable future, they need young people engaged and active in their ongoing development and future planning.</a:t>
            </a:r>
          </a:p>
        </p:txBody>
      </p:sp>
      <p:pic>
        <p:nvPicPr>
          <p:cNvPr id="6" name="Picture Placeholder 5" descr="A picture containing food&#10;&#10;Description automatically generated">
            <a:extLst>
              <a:ext uri="{FF2B5EF4-FFF2-40B4-BE49-F238E27FC236}">
                <a16:creationId xmlns:a16="http://schemas.microsoft.com/office/drawing/2014/main" id="{671DD386-EFF1-4F00-9D8B-C9A041272009}"/>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4" name="Text Placeholder 3">
            <a:extLst>
              <a:ext uri="{FF2B5EF4-FFF2-40B4-BE49-F238E27FC236}">
                <a16:creationId xmlns:a16="http://schemas.microsoft.com/office/drawing/2014/main" id="{89069B0B-F6FA-4717-B03B-ED7493B07216}"/>
              </a:ext>
            </a:extLst>
          </p:cNvPr>
          <p:cNvSpPr>
            <a:spLocks noGrp="1"/>
          </p:cNvSpPr>
          <p:nvPr>
            <p:ph type="body" sz="quarter" idx="22"/>
          </p:nvPr>
        </p:nvSpPr>
        <p:spPr>
          <a:xfrm>
            <a:off x="5369442" y="859362"/>
            <a:ext cx="6102122" cy="857158"/>
          </a:xfrm>
        </p:spPr>
        <p:txBody>
          <a:bodyPr>
            <a:normAutofit fontScale="92500" lnSpcReduction="20000"/>
          </a:bodyPr>
          <a:lstStyle/>
          <a:p>
            <a:r>
              <a:rPr lang="en-IE" dirty="0"/>
              <a:t>Emigration/Depopulation (or Brain Drain)</a:t>
            </a:r>
          </a:p>
        </p:txBody>
      </p:sp>
    </p:spTree>
    <p:extLst>
      <p:ext uri="{BB962C8B-B14F-4D97-AF65-F5344CB8AC3E}">
        <p14:creationId xmlns:p14="http://schemas.microsoft.com/office/powerpoint/2010/main" val="101234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screen shot of a coral&#10;&#10;Description automatically generated">
            <a:extLst>
              <a:ext uri="{FF2B5EF4-FFF2-40B4-BE49-F238E27FC236}">
                <a16:creationId xmlns:a16="http://schemas.microsoft.com/office/drawing/2014/main" id="{BB80199D-5F01-4B7A-8EF6-E9696E1919BC}"/>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l="29203" r="29203"/>
          <a:stretch>
            <a:fillRect/>
          </a:stretch>
        </p:blipFill>
        <p:spPr/>
      </p:pic>
      <p:sp>
        <p:nvSpPr>
          <p:cNvPr id="3" name="Text Placeholder 2">
            <a:extLst>
              <a:ext uri="{FF2B5EF4-FFF2-40B4-BE49-F238E27FC236}">
                <a16:creationId xmlns:a16="http://schemas.microsoft.com/office/drawing/2014/main" id="{D1BB950F-FFAA-4E7D-98EB-7FEC8C9D7107}"/>
              </a:ext>
            </a:extLst>
          </p:cNvPr>
          <p:cNvSpPr>
            <a:spLocks noGrp="1"/>
          </p:cNvSpPr>
          <p:nvPr>
            <p:ph type="body" sz="quarter" idx="13"/>
          </p:nvPr>
        </p:nvSpPr>
        <p:spPr>
          <a:xfrm>
            <a:off x="304801" y="195943"/>
            <a:ext cx="6190592" cy="994833"/>
          </a:xfrm>
        </p:spPr>
        <p:txBody>
          <a:bodyPr>
            <a:normAutofit fontScale="92500" lnSpcReduction="10000"/>
          </a:bodyPr>
          <a:lstStyle/>
          <a:p>
            <a:r>
              <a:rPr lang="en-IE" dirty="0">
                <a:solidFill>
                  <a:srgbClr val="7F4182"/>
                </a:solidFill>
              </a:rPr>
              <a:t>Community regeneration has never been so important</a:t>
            </a:r>
          </a:p>
        </p:txBody>
      </p:sp>
      <p:sp>
        <p:nvSpPr>
          <p:cNvPr id="4" name="Text Placeholder 3">
            <a:extLst>
              <a:ext uri="{FF2B5EF4-FFF2-40B4-BE49-F238E27FC236}">
                <a16:creationId xmlns:a16="http://schemas.microsoft.com/office/drawing/2014/main" id="{90082E5B-70D2-4D11-8CC4-6F86775DB74E}"/>
              </a:ext>
            </a:extLst>
          </p:cNvPr>
          <p:cNvSpPr>
            <a:spLocks noGrp="1"/>
          </p:cNvSpPr>
          <p:nvPr>
            <p:ph type="body" sz="quarter" idx="14"/>
          </p:nvPr>
        </p:nvSpPr>
        <p:spPr>
          <a:xfrm>
            <a:off x="304800" y="1603098"/>
            <a:ext cx="6427077" cy="3975101"/>
          </a:xfrm>
        </p:spPr>
        <p:txBody>
          <a:bodyPr/>
          <a:lstStyle/>
          <a:p>
            <a:r>
              <a:rPr lang="en-IE" b="1" dirty="0">
                <a:solidFill>
                  <a:srgbClr val="7F4182"/>
                </a:solidFill>
              </a:rPr>
              <a:t>In times of hardship, uncertainty and fear, we rely on those around us for solidarity, support, guidance, information and empathy. </a:t>
            </a:r>
            <a:endParaRPr lang="en-IE" dirty="0"/>
          </a:p>
          <a:p>
            <a:r>
              <a:rPr lang="en-IE" b="1" dirty="0"/>
              <a:t>In 2020, the concept of community has never been more important and building/living in strong, vibrant, local communities is a must for us all. </a:t>
            </a:r>
          </a:p>
          <a:p>
            <a:r>
              <a:rPr lang="en-IE" dirty="0"/>
              <a:t>When a large part of our world locked down (during Spring 2020), a sea change occurred that drastically changed how we live and work in our communities. </a:t>
            </a:r>
          </a:p>
          <a:p>
            <a:r>
              <a:rPr lang="en-IE" dirty="0"/>
              <a:t>Let’s explore some of the changes that occurred…</a:t>
            </a:r>
          </a:p>
        </p:txBody>
      </p:sp>
    </p:spTree>
    <p:extLst>
      <p:ext uri="{BB962C8B-B14F-4D97-AF65-F5344CB8AC3E}">
        <p14:creationId xmlns:p14="http://schemas.microsoft.com/office/powerpoint/2010/main" val="38723819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D98DA9-C3EE-47AE-8D45-1BE28ABAD3E7}"/>
              </a:ext>
            </a:extLst>
          </p:cNvPr>
          <p:cNvPicPr>
            <a:picLocks noChangeAspect="1"/>
          </p:cNvPicPr>
          <p:nvPr/>
        </p:nvPicPr>
        <p:blipFill>
          <a:blip r:embed="rId2"/>
          <a:stretch>
            <a:fillRect/>
          </a:stretch>
        </p:blipFill>
        <p:spPr>
          <a:xfrm>
            <a:off x="0" y="2354112"/>
            <a:ext cx="6469693" cy="4126503"/>
          </a:xfrm>
          <a:prstGeom prst="rect">
            <a:avLst/>
          </a:prstGeom>
        </p:spPr>
      </p:pic>
      <p:sp>
        <p:nvSpPr>
          <p:cNvPr id="2" name="Text Placeholder 1">
            <a:extLst>
              <a:ext uri="{FF2B5EF4-FFF2-40B4-BE49-F238E27FC236}">
                <a16:creationId xmlns:a16="http://schemas.microsoft.com/office/drawing/2014/main" id="{09A589C4-7DC4-45A5-8B99-62EBDDCAEB7B}"/>
              </a:ext>
            </a:extLst>
          </p:cNvPr>
          <p:cNvSpPr>
            <a:spLocks noGrp="1"/>
          </p:cNvSpPr>
          <p:nvPr>
            <p:ph type="body" sz="quarter" idx="20"/>
          </p:nvPr>
        </p:nvSpPr>
        <p:spPr>
          <a:xfrm>
            <a:off x="6332532" y="2143126"/>
            <a:ext cx="5497517" cy="3631644"/>
          </a:xfrm>
        </p:spPr>
        <p:txBody>
          <a:bodyPr/>
          <a:lstStyle/>
          <a:p>
            <a:r>
              <a:rPr lang="en-IE" dirty="0"/>
              <a:t>The depopulation of communities can means that local services decline. Independent stores and post offices become less profitable because of depopulation. Public transport may decline leaving the community cut off.</a:t>
            </a:r>
          </a:p>
          <a:p>
            <a:endParaRPr lang="en-IE" dirty="0"/>
          </a:p>
          <a:p>
            <a:r>
              <a:rPr lang="en-IE" dirty="0"/>
              <a:t>The changes in the less accessible (remote) rural areas leads to a cycle of decline. This can also happen in challenged urban areas also.</a:t>
            </a:r>
          </a:p>
        </p:txBody>
      </p:sp>
      <p:sp>
        <p:nvSpPr>
          <p:cNvPr id="4" name="Text Placeholder 3">
            <a:extLst>
              <a:ext uri="{FF2B5EF4-FFF2-40B4-BE49-F238E27FC236}">
                <a16:creationId xmlns:a16="http://schemas.microsoft.com/office/drawing/2014/main" id="{796109BF-CA7F-4F14-AFF5-11BAF9B8808D}"/>
              </a:ext>
            </a:extLst>
          </p:cNvPr>
          <p:cNvSpPr>
            <a:spLocks noGrp="1"/>
          </p:cNvSpPr>
          <p:nvPr>
            <p:ph type="body" sz="quarter" idx="22"/>
          </p:nvPr>
        </p:nvSpPr>
        <p:spPr>
          <a:xfrm>
            <a:off x="6121565" y="462455"/>
            <a:ext cx="5579898" cy="1162586"/>
          </a:xfrm>
        </p:spPr>
        <p:txBody>
          <a:bodyPr>
            <a:normAutofit/>
          </a:bodyPr>
          <a:lstStyle/>
          <a:p>
            <a:r>
              <a:rPr lang="en-IE" dirty="0"/>
              <a:t>Decline in Services due to depopulation</a:t>
            </a:r>
          </a:p>
        </p:txBody>
      </p:sp>
      <p:sp>
        <p:nvSpPr>
          <p:cNvPr id="7" name="TextBox 6">
            <a:extLst>
              <a:ext uri="{FF2B5EF4-FFF2-40B4-BE49-F238E27FC236}">
                <a16:creationId xmlns:a16="http://schemas.microsoft.com/office/drawing/2014/main" id="{5F91DFE2-FE98-4AE2-B4E1-388376118265}"/>
              </a:ext>
            </a:extLst>
          </p:cNvPr>
          <p:cNvSpPr txBox="1"/>
          <p:nvPr/>
        </p:nvSpPr>
        <p:spPr>
          <a:xfrm>
            <a:off x="342900" y="6357505"/>
            <a:ext cx="6103620" cy="246221"/>
          </a:xfrm>
          <a:prstGeom prst="rect">
            <a:avLst/>
          </a:prstGeom>
          <a:noFill/>
        </p:spPr>
        <p:txBody>
          <a:bodyPr wrap="square">
            <a:spAutoFit/>
          </a:bodyPr>
          <a:lstStyle/>
          <a:p>
            <a:r>
              <a:rPr lang="en-IE" sz="1000" dirty="0">
                <a:hlinkClick r:id="rId3"/>
              </a:rPr>
              <a:t>Source: BBC</a:t>
            </a:r>
            <a:endParaRPr lang="en-IE" sz="1000" dirty="0"/>
          </a:p>
        </p:txBody>
      </p:sp>
    </p:spTree>
    <p:extLst>
      <p:ext uri="{BB962C8B-B14F-4D97-AF65-F5344CB8AC3E}">
        <p14:creationId xmlns:p14="http://schemas.microsoft.com/office/powerpoint/2010/main" val="4092153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B1AA7C-CFC4-4E66-9B3C-52B35FDCE596}"/>
              </a:ext>
            </a:extLst>
          </p:cNvPr>
          <p:cNvSpPr>
            <a:spLocks noGrp="1"/>
          </p:cNvSpPr>
          <p:nvPr>
            <p:ph type="body" sz="quarter" idx="20"/>
          </p:nvPr>
        </p:nvSpPr>
        <p:spPr>
          <a:xfrm>
            <a:off x="5633546" y="1908810"/>
            <a:ext cx="6484882" cy="4375426"/>
          </a:xfrm>
        </p:spPr>
        <p:txBody>
          <a:bodyPr/>
          <a:lstStyle/>
          <a:p>
            <a:r>
              <a:rPr lang="en-IE" dirty="0"/>
              <a:t>In both the 1990/91 and 2008/09 recessions, unemployment increased drastically across Europe. By mid 2009, most local authorities had experienced increased demands for services as a result of the recession but local councils (20% in the UK) like every other employer had no choice but to make compulsory redundancies; a further third had introduced voluntary redundancies or job freezes. </a:t>
            </a:r>
          </a:p>
          <a:p>
            <a:r>
              <a:rPr lang="en-IE" b="1" dirty="0">
                <a:solidFill>
                  <a:srgbClr val="7F4182"/>
                </a:solidFill>
              </a:rPr>
              <a:t>Many communities therefore faced a ‘double whammy’ of job losses and service cuts. Economic crisis and recession has a huge impact on communities and is a key cause of decline.</a:t>
            </a:r>
          </a:p>
        </p:txBody>
      </p:sp>
      <p:sp>
        <p:nvSpPr>
          <p:cNvPr id="4" name="Text Placeholder 3">
            <a:extLst>
              <a:ext uri="{FF2B5EF4-FFF2-40B4-BE49-F238E27FC236}">
                <a16:creationId xmlns:a16="http://schemas.microsoft.com/office/drawing/2014/main" id="{1E3512DA-0F65-40F5-89DC-57972EE1E748}"/>
              </a:ext>
            </a:extLst>
          </p:cNvPr>
          <p:cNvSpPr>
            <a:spLocks noGrp="1"/>
          </p:cNvSpPr>
          <p:nvPr>
            <p:ph type="body" sz="quarter" idx="22"/>
          </p:nvPr>
        </p:nvSpPr>
        <p:spPr>
          <a:xfrm>
            <a:off x="5633546" y="451944"/>
            <a:ext cx="6558454" cy="1309731"/>
          </a:xfrm>
        </p:spPr>
        <p:txBody>
          <a:bodyPr>
            <a:normAutofit/>
          </a:bodyPr>
          <a:lstStyle/>
          <a:p>
            <a:r>
              <a:rPr lang="en-IE" dirty="0"/>
              <a:t>Impact of Economic Crisis/Recession</a:t>
            </a:r>
          </a:p>
        </p:txBody>
      </p:sp>
      <p:pic>
        <p:nvPicPr>
          <p:cNvPr id="10" name="Picture Placeholder 9" descr="A close up of a sign&#10;&#10;Description automatically generated">
            <a:extLst>
              <a:ext uri="{FF2B5EF4-FFF2-40B4-BE49-F238E27FC236}">
                <a16:creationId xmlns:a16="http://schemas.microsoft.com/office/drawing/2014/main" id="{A20A75FC-72AB-41A8-A4E0-2C0EE43F54E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9129398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B1AA7C-CFC4-4E66-9B3C-52B35FDCE596}"/>
              </a:ext>
            </a:extLst>
          </p:cNvPr>
          <p:cNvSpPr>
            <a:spLocks noGrp="1"/>
          </p:cNvSpPr>
          <p:nvPr>
            <p:ph type="body" sz="quarter" idx="20"/>
          </p:nvPr>
        </p:nvSpPr>
        <p:spPr>
          <a:xfrm>
            <a:off x="6032528" y="2028544"/>
            <a:ext cx="5551386" cy="3631644"/>
          </a:xfrm>
        </p:spPr>
        <p:txBody>
          <a:bodyPr/>
          <a:lstStyle/>
          <a:p>
            <a:r>
              <a:rPr lang="en-IE" dirty="0">
                <a:solidFill>
                  <a:srgbClr val="666666"/>
                </a:solidFill>
                <a:latin typeface="Roboto"/>
              </a:rPr>
              <a:t>Examples include</a:t>
            </a:r>
          </a:p>
          <a:p>
            <a:pPr marL="342900" indent="-342900">
              <a:buFont typeface="Arial" panose="020B0604020202020204" pitchFamily="34" charset="0"/>
              <a:buChar char="•"/>
            </a:pPr>
            <a:r>
              <a:rPr lang="en-GB" dirty="0">
                <a:solidFill>
                  <a:srgbClr val="666666"/>
                </a:solidFill>
                <a:latin typeface="Roboto"/>
              </a:rPr>
              <a:t>Climate change accelerating extreme events e.g. floods, droughts.</a:t>
            </a:r>
          </a:p>
          <a:p>
            <a:pPr marL="342900" indent="-342900">
              <a:buFont typeface="Arial" panose="020B0604020202020204" pitchFamily="34" charset="0"/>
              <a:buChar char="•"/>
            </a:pPr>
            <a:r>
              <a:rPr lang="en-IE" dirty="0">
                <a:solidFill>
                  <a:srgbClr val="666666"/>
                </a:solidFill>
                <a:latin typeface="Roboto"/>
              </a:rPr>
              <a:t>U</a:t>
            </a:r>
            <a:r>
              <a:rPr lang="en-GB" b="0" i="0" dirty="0" err="1">
                <a:solidFill>
                  <a:srgbClr val="666666"/>
                </a:solidFill>
                <a:effectLst/>
                <a:latin typeface="Roboto"/>
              </a:rPr>
              <a:t>rban</a:t>
            </a:r>
            <a:r>
              <a:rPr lang="en-GB" b="0" i="0" dirty="0">
                <a:solidFill>
                  <a:srgbClr val="666666"/>
                </a:solidFill>
                <a:effectLst/>
                <a:latin typeface="Roboto"/>
              </a:rPr>
              <a:t> sprawl results in land degradation, increased traffic, </a:t>
            </a:r>
            <a:r>
              <a:rPr lang="en-GB" i="0" dirty="0">
                <a:solidFill>
                  <a:srgbClr val="767676"/>
                </a:solidFill>
                <a:effectLst/>
                <a:latin typeface="Roboto"/>
              </a:rPr>
              <a:t>environmental issues</a:t>
            </a:r>
            <a:r>
              <a:rPr lang="en-GB" i="0" dirty="0">
                <a:solidFill>
                  <a:srgbClr val="666666"/>
                </a:solidFill>
                <a:effectLst/>
                <a:latin typeface="Roboto"/>
              </a:rPr>
              <a:t> and even health </a:t>
            </a:r>
            <a:r>
              <a:rPr lang="en-GB" i="0" dirty="0">
                <a:solidFill>
                  <a:srgbClr val="767676"/>
                </a:solidFill>
                <a:effectLst/>
                <a:latin typeface="Roboto"/>
              </a:rPr>
              <a:t>issues</a:t>
            </a:r>
            <a:r>
              <a:rPr lang="en-GB" i="0" dirty="0">
                <a:solidFill>
                  <a:srgbClr val="666666"/>
                </a:solidFill>
                <a:effectLst/>
                <a:latin typeface="Roboto"/>
              </a:rPr>
              <a:t>. </a:t>
            </a:r>
          </a:p>
          <a:p>
            <a:pPr marL="342900" indent="-342900">
              <a:buFont typeface="Arial" panose="020B0604020202020204" pitchFamily="34" charset="0"/>
              <a:buChar char="•"/>
            </a:pPr>
            <a:r>
              <a:rPr lang="en-GB" b="0" i="0" dirty="0">
                <a:solidFill>
                  <a:srgbClr val="666666"/>
                </a:solidFill>
                <a:effectLst/>
                <a:latin typeface="Roboto"/>
              </a:rPr>
              <a:t>The ever-growing demand for land, the seesaw of too much/not enough housing supply.</a:t>
            </a:r>
          </a:p>
        </p:txBody>
      </p:sp>
      <p:pic>
        <p:nvPicPr>
          <p:cNvPr id="6" name="Picture Placeholder 5" descr="A sign on the side of a river next to a body of water&#10;&#10;Description automatically generated">
            <a:extLst>
              <a:ext uri="{FF2B5EF4-FFF2-40B4-BE49-F238E27FC236}">
                <a16:creationId xmlns:a16="http://schemas.microsoft.com/office/drawing/2014/main" id="{AAE3D964-F82D-41BD-8BB7-CD22C508DBC7}"/>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4" name="Text Placeholder 3">
            <a:extLst>
              <a:ext uri="{FF2B5EF4-FFF2-40B4-BE49-F238E27FC236}">
                <a16:creationId xmlns:a16="http://schemas.microsoft.com/office/drawing/2014/main" id="{1E3512DA-0F65-40F5-89DC-57972EE1E748}"/>
              </a:ext>
            </a:extLst>
          </p:cNvPr>
          <p:cNvSpPr>
            <a:spLocks noGrp="1"/>
          </p:cNvSpPr>
          <p:nvPr>
            <p:ph type="body" sz="quarter" idx="22"/>
          </p:nvPr>
        </p:nvSpPr>
        <p:spPr/>
        <p:txBody>
          <a:bodyPr/>
          <a:lstStyle/>
          <a:p>
            <a:r>
              <a:rPr lang="en-IE" dirty="0"/>
              <a:t>Environmental Problems</a:t>
            </a:r>
          </a:p>
        </p:txBody>
      </p:sp>
    </p:spTree>
    <p:extLst>
      <p:ext uri="{BB962C8B-B14F-4D97-AF65-F5344CB8AC3E}">
        <p14:creationId xmlns:p14="http://schemas.microsoft.com/office/powerpoint/2010/main" val="22784295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2F5BD7-0EFA-44B0-980D-97880CC20216}"/>
              </a:ext>
            </a:extLst>
          </p:cNvPr>
          <p:cNvSpPr>
            <a:spLocks noGrp="1"/>
          </p:cNvSpPr>
          <p:nvPr>
            <p:ph type="body" sz="quarter" idx="13"/>
          </p:nvPr>
        </p:nvSpPr>
        <p:spPr>
          <a:xfrm>
            <a:off x="5150069" y="550573"/>
            <a:ext cx="6480351" cy="697353"/>
          </a:xfrm>
        </p:spPr>
        <p:txBody>
          <a:bodyPr>
            <a:normAutofit fontScale="92500"/>
          </a:bodyPr>
          <a:lstStyle/>
          <a:p>
            <a:r>
              <a:rPr lang="en-IE" dirty="0"/>
              <a:t>UK Coastal Communities in Decline</a:t>
            </a:r>
          </a:p>
        </p:txBody>
      </p:sp>
      <p:sp>
        <p:nvSpPr>
          <p:cNvPr id="3" name="Text Placeholder 2">
            <a:extLst>
              <a:ext uri="{FF2B5EF4-FFF2-40B4-BE49-F238E27FC236}">
                <a16:creationId xmlns:a16="http://schemas.microsoft.com/office/drawing/2014/main" id="{1C9583BE-4134-404F-8FF8-A1C6DBE30362}"/>
              </a:ext>
            </a:extLst>
          </p:cNvPr>
          <p:cNvSpPr>
            <a:spLocks noGrp="1"/>
          </p:cNvSpPr>
          <p:nvPr>
            <p:ph type="body" sz="quarter" idx="14"/>
          </p:nvPr>
        </p:nvSpPr>
        <p:spPr>
          <a:xfrm>
            <a:off x="4845514" y="1435892"/>
            <a:ext cx="7242106" cy="3975101"/>
          </a:xfrm>
        </p:spPr>
        <p:txBody>
          <a:bodyPr/>
          <a:lstStyle/>
          <a:p>
            <a:r>
              <a:rPr lang="en-IE" b="1" i="0" dirty="0">
                <a:solidFill>
                  <a:srgbClr val="4A4A4A"/>
                </a:solidFill>
                <a:effectLst/>
                <a:latin typeface="Sky Text"/>
              </a:rPr>
              <a:t>A lack of investment, employment and transport links are putting the UK's coastal towns at risk. </a:t>
            </a:r>
            <a:r>
              <a:rPr lang="en-GB" b="0" i="0" dirty="0">
                <a:solidFill>
                  <a:srgbClr val="404040"/>
                </a:solidFill>
                <a:effectLst/>
                <a:latin typeface="Helmet"/>
              </a:rPr>
              <a:t>SMF chief economist Scott Corfe, said a lack of local job opportunities and poor transport links contribute to badly-performing economies.</a:t>
            </a:r>
          </a:p>
          <a:p>
            <a:r>
              <a:rPr lang="en-IE" b="1" dirty="0">
                <a:solidFill>
                  <a:srgbClr val="4A4A4A"/>
                </a:solidFill>
                <a:latin typeface="Sky Text"/>
              </a:rPr>
              <a:t>“</a:t>
            </a:r>
            <a:r>
              <a:rPr lang="en-IE" dirty="0">
                <a:solidFill>
                  <a:srgbClr val="4A4A4A"/>
                </a:solidFill>
                <a:latin typeface="Sky Text"/>
              </a:rPr>
              <a:t>We</a:t>
            </a:r>
            <a:r>
              <a:rPr lang="en-IE" i="0" dirty="0">
                <a:solidFill>
                  <a:srgbClr val="4A4A4A"/>
                </a:solidFill>
                <a:effectLst/>
                <a:latin typeface="Sky Text"/>
              </a:rPr>
              <a:t> </a:t>
            </a:r>
            <a:r>
              <a:rPr lang="en-IE" b="0" i="0" dirty="0">
                <a:solidFill>
                  <a:srgbClr val="4A4A4A"/>
                </a:solidFill>
                <a:effectLst/>
                <a:latin typeface="Sky Text"/>
              </a:rPr>
              <a:t>do need greater investment in our coastal communities; it's meaningful jobs, less seasonal work - all-year-round work - introduce and improving broadband to keep future generations in our coastal areas.</a:t>
            </a:r>
          </a:p>
          <a:p>
            <a:pPr algn="l"/>
            <a:r>
              <a:rPr lang="en-IE" b="0" i="0" dirty="0">
                <a:solidFill>
                  <a:srgbClr val="4A4A4A"/>
                </a:solidFill>
                <a:effectLst/>
                <a:latin typeface="Sky Text"/>
              </a:rPr>
              <a:t>There are issues around meaningful employment, growth, things for people to do, tapping into the ambitions of young people in particular is important - and not letting communities slide."</a:t>
            </a:r>
          </a:p>
          <a:p>
            <a:endParaRPr lang="en-IE" dirty="0"/>
          </a:p>
        </p:txBody>
      </p:sp>
      <p:pic>
        <p:nvPicPr>
          <p:cNvPr id="6" name="Picture Placeholder 5" descr="A tree in front of a building&#10;&#10;Description automatically generated">
            <a:extLst>
              <a:ext uri="{FF2B5EF4-FFF2-40B4-BE49-F238E27FC236}">
                <a16:creationId xmlns:a16="http://schemas.microsoft.com/office/drawing/2014/main" id="{AFEB4A6D-8F88-45AF-897A-A224FFF232BF}"/>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a:xfrm flipH="1">
            <a:off x="0" y="-11113"/>
            <a:ext cx="5070475" cy="6869113"/>
          </a:xfrm>
        </p:spPr>
      </p:pic>
      <p:sp>
        <p:nvSpPr>
          <p:cNvPr id="7" name="TextBox 6">
            <a:extLst>
              <a:ext uri="{FF2B5EF4-FFF2-40B4-BE49-F238E27FC236}">
                <a16:creationId xmlns:a16="http://schemas.microsoft.com/office/drawing/2014/main" id="{F0A95009-892F-4568-9CBF-1085CD21F6FA}"/>
              </a:ext>
            </a:extLst>
          </p:cNvPr>
          <p:cNvSpPr txBox="1"/>
          <p:nvPr/>
        </p:nvSpPr>
        <p:spPr>
          <a:xfrm>
            <a:off x="9593801" y="6008914"/>
            <a:ext cx="2210271" cy="246221"/>
          </a:xfrm>
          <a:prstGeom prst="rect">
            <a:avLst/>
          </a:prstGeom>
          <a:noFill/>
        </p:spPr>
        <p:txBody>
          <a:bodyPr wrap="square" rtlCol="0">
            <a:spAutoFit/>
          </a:bodyPr>
          <a:lstStyle/>
          <a:p>
            <a:r>
              <a:rPr lang="en-IE" sz="1000" dirty="0">
                <a:hlinkClick r:id="rId3"/>
              </a:rPr>
              <a:t>Source</a:t>
            </a:r>
            <a:r>
              <a:rPr lang="en-IE" sz="1000" dirty="0"/>
              <a:t> BBC  </a:t>
            </a:r>
          </a:p>
        </p:txBody>
      </p:sp>
      <p:sp>
        <p:nvSpPr>
          <p:cNvPr id="4" name="TextBox 3">
            <a:extLst>
              <a:ext uri="{FF2B5EF4-FFF2-40B4-BE49-F238E27FC236}">
                <a16:creationId xmlns:a16="http://schemas.microsoft.com/office/drawing/2014/main" id="{459E80F0-B36E-4A34-9280-5D071B539808}"/>
              </a:ext>
            </a:extLst>
          </p:cNvPr>
          <p:cNvSpPr txBox="1"/>
          <p:nvPr/>
        </p:nvSpPr>
        <p:spPr>
          <a:xfrm>
            <a:off x="0" y="5671425"/>
            <a:ext cx="2291255" cy="1323439"/>
          </a:xfrm>
          <a:prstGeom prst="rect">
            <a:avLst/>
          </a:prstGeom>
          <a:solidFill>
            <a:srgbClr val="68BBAF"/>
          </a:solidFill>
        </p:spPr>
        <p:txBody>
          <a:bodyPr wrap="square" rtlCol="0">
            <a:spAutoFit/>
          </a:bodyPr>
          <a:lstStyle/>
          <a:p>
            <a:pPr algn="r"/>
            <a:r>
              <a:rPr lang="en-IE" sz="4000" dirty="0">
                <a:solidFill>
                  <a:schemeClr val="bg1"/>
                </a:solidFill>
              </a:rPr>
              <a:t>CASE STUDY</a:t>
            </a:r>
          </a:p>
        </p:txBody>
      </p:sp>
      <p:pic>
        <p:nvPicPr>
          <p:cNvPr id="5" name="Graphic 4" descr="Sunflower">
            <a:extLst>
              <a:ext uri="{FF2B5EF4-FFF2-40B4-BE49-F238E27FC236}">
                <a16:creationId xmlns:a16="http://schemas.microsoft.com/office/drawing/2014/main" id="{3ED19764-9D62-4E96-93FD-5039183C2A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1690" y="5588354"/>
            <a:ext cx="1289890" cy="1289890"/>
          </a:xfrm>
          <a:prstGeom prst="rect">
            <a:avLst/>
          </a:prstGeom>
        </p:spPr>
      </p:pic>
    </p:spTree>
    <p:extLst>
      <p:ext uri="{BB962C8B-B14F-4D97-AF65-F5344CB8AC3E}">
        <p14:creationId xmlns:p14="http://schemas.microsoft.com/office/powerpoint/2010/main" val="11249563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B1AA7C-CFC4-4E66-9B3C-52B35FDCE596}"/>
              </a:ext>
            </a:extLst>
          </p:cNvPr>
          <p:cNvSpPr>
            <a:spLocks noGrp="1"/>
          </p:cNvSpPr>
          <p:nvPr>
            <p:ph type="body" sz="quarter" idx="20"/>
          </p:nvPr>
        </p:nvSpPr>
        <p:spPr>
          <a:xfrm>
            <a:off x="6150077" y="1908810"/>
            <a:ext cx="5551386" cy="4375426"/>
          </a:xfrm>
        </p:spPr>
        <p:txBody>
          <a:bodyPr/>
          <a:lstStyle/>
          <a:p>
            <a:r>
              <a:rPr lang="en-IE" dirty="0"/>
              <a:t>Strong community leaders champion the  successful development of community projects. Earlier we learned that strong community leaders are a key characteristic of great communities so it may be of little surprise that a lack of community leadership can lead to decline or community stagnation. </a:t>
            </a:r>
          </a:p>
          <a:p>
            <a:r>
              <a:rPr lang="en-IE" dirty="0">
                <a:solidFill>
                  <a:srgbClr val="68BBAF"/>
                </a:solidFill>
              </a:rPr>
              <a:t>In section 4 of this module, we will look at community leadership in more detail, we will meet some community leaders and learn how to empower them.</a:t>
            </a:r>
          </a:p>
        </p:txBody>
      </p:sp>
      <p:sp>
        <p:nvSpPr>
          <p:cNvPr id="4" name="Text Placeholder 3">
            <a:extLst>
              <a:ext uri="{FF2B5EF4-FFF2-40B4-BE49-F238E27FC236}">
                <a16:creationId xmlns:a16="http://schemas.microsoft.com/office/drawing/2014/main" id="{1E3512DA-0F65-40F5-89DC-57972EE1E748}"/>
              </a:ext>
            </a:extLst>
          </p:cNvPr>
          <p:cNvSpPr>
            <a:spLocks noGrp="1"/>
          </p:cNvSpPr>
          <p:nvPr>
            <p:ph type="body" sz="quarter" idx="22"/>
          </p:nvPr>
        </p:nvSpPr>
        <p:spPr/>
        <p:txBody>
          <a:bodyPr>
            <a:normAutofit fontScale="92500"/>
          </a:bodyPr>
          <a:lstStyle/>
          <a:p>
            <a:r>
              <a:rPr lang="en-IE" dirty="0"/>
              <a:t>Lack of Community Leadership</a:t>
            </a:r>
          </a:p>
        </p:txBody>
      </p:sp>
      <p:pic>
        <p:nvPicPr>
          <p:cNvPr id="16" name="Picture Placeholder 15" descr="Businesswoman at whiteboard leading meeting in conference room">
            <a:extLst>
              <a:ext uri="{FF2B5EF4-FFF2-40B4-BE49-F238E27FC236}">
                <a16:creationId xmlns:a16="http://schemas.microsoft.com/office/drawing/2014/main" id="{09A2F2BF-EDDB-4713-993E-30AC32575CDA}"/>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pic>
        <p:nvPicPr>
          <p:cNvPr id="18" name="Picture 17" descr="A picture containing drawing&#10;&#10;Description automatically generated">
            <a:extLst>
              <a:ext uri="{FF2B5EF4-FFF2-40B4-BE49-F238E27FC236}">
                <a16:creationId xmlns:a16="http://schemas.microsoft.com/office/drawing/2014/main" id="{1E48AEF2-2E5B-4C6E-9642-252BAFF3B7D4}"/>
              </a:ext>
            </a:extLst>
          </p:cNvPr>
          <p:cNvPicPr>
            <a:picLocks noChangeAspect="1"/>
          </p:cNvPicPr>
          <p:nvPr/>
        </p:nvPicPr>
        <p:blipFill>
          <a:blip r:embed="rId3"/>
          <a:stretch>
            <a:fillRect/>
          </a:stretch>
        </p:blipFill>
        <p:spPr>
          <a:xfrm>
            <a:off x="490537" y="1229677"/>
            <a:ext cx="5237439" cy="5237439"/>
          </a:xfrm>
          <a:prstGeom prst="rect">
            <a:avLst/>
          </a:prstGeom>
        </p:spPr>
      </p:pic>
    </p:spTree>
    <p:extLst>
      <p:ext uri="{BB962C8B-B14F-4D97-AF65-F5344CB8AC3E}">
        <p14:creationId xmlns:p14="http://schemas.microsoft.com/office/powerpoint/2010/main" val="25043189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B1AA7C-CFC4-4E66-9B3C-52B35FDCE596}"/>
              </a:ext>
            </a:extLst>
          </p:cNvPr>
          <p:cNvSpPr>
            <a:spLocks noGrp="1"/>
          </p:cNvSpPr>
          <p:nvPr>
            <p:ph type="body" sz="quarter" idx="20"/>
          </p:nvPr>
        </p:nvSpPr>
        <p:spPr>
          <a:xfrm>
            <a:off x="5623034" y="1908810"/>
            <a:ext cx="6078429" cy="4375426"/>
          </a:xfrm>
        </p:spPr>
        <p:txBody>
          <a:bodyPr/>
          <a:lstStyle/>
          <a:p>
            <a:r>
              <a:rPr lang="en-IE" dirty="0"/>
              <a:t>Lack of investment and maintenance are two key reasons for community decline and this is where sustainability comes in. Too often projects are created, developed and delivered with little or no framework in place for how they will be sustained in the long term. Who will be responsible for the initiatives daily up keep?  </a:t>
            </a:r>
            <a:endParaRPr lang="en-IE" dirty="0">
              <a:solidFill>
                <a:srgbClr val="68BBAF"/>
              </a:solidFill>
            </a:endParaRPr>
          </a:p>
          <a:p>
            <a:r>
              <a:rPr lang="en-IE" dirty="0">
                <a:solidFill>
                  <a:srgbClr val="68BBAF"/>
                </a:solidFill>
              </a:rPr>
              <a:t>Creating a sustainable action plan for your community regeneration projects is key. We will guide you through the process of creating a sustainable action plan  in Module 5.</a:t>
            </a:r>
          </a:p>
        </p:txBody>
      </p:sp>
      <p:sp>
        <p:nvSpPr>
          <p:cNvPr id="4" name="Text Placeholder 3">
            <a:extLst>
              <a:ext uri="{FF2B5EF4-FFF2-40B4-BE49-F238E27FC236}">
                <a16:creationId xmlns:a16="http://schemas.microsoft.com/office/drawing/2014/main" id="{1E3512DA-0F65-40F5-89DC-57972EE1E748}"/>
              </a:ext>
            </a:extLst>
          </p:cNvPr>
          <p:cNvSpPr>
            <a:spLocks noGrp="1"/>
          </p:cNvSpPr>
          <p:nvPr>
            <p:ph type="body" sz="quarter" idx="22"/>
          </p:nvPr>
        </p:nvSpPr>
        <p:spPr>
          <a:xfrm>
            <a:off x="5749159" y="420414"/>
            <a:ext cx="5952304" cy="1204627"/>
          </a:xfrm>
        </p:spPr>
        <p:txBody>
          <a:bodyPr>
            <a:normAutofit/>
          </a:bodyPr>
          <a:lstStyle/>
          <a:p>
            <a:r>
              <a:rPr lang="en-IE" dirty="0"/>
              <a:t>Lack of Sustainable Investment/Local Maintenance</a:t>
            </a:r>
          </a:p>
        </p:txBody>
      </p:sp>
      <p:pic>
        <p:nvPicPr>
          <p:cNvPr id="7" name="Picture Placeholder 6" descr="A picture containing indoor, table, cup, small&#10;&#10;Description automatically generated">
            <a:extLst>
              <a:ext uri="{FF2B5EF4-FFF2-40B4-BE49-F238E27FC236}">
                <a16:creationId xmlns:a16="http://schemas.microsoft.com/office/drawing/2014/main" id="{07B74F23-E4C5-431A-A19E-70147D4B5276}"/>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9061855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B1AA7C-CFC4-4E66-9B3C-52B35FDCE596}"/>
              </a:ext>
            </a:extLst>
          </p:cNvPr>
          <p:cNvSpPr>
            <a:spLocks noGrp="1"/>
          </p:cNvSpPr>
          <p:nvPr>
            <p:ph type="body" sz="quarter" idx="20"/>
          </p:nvPr>
        </p:nvSpPr>
        <p:spPr>
          <a:xfrm>
            <a:off x="5623034" y="1908810"/>
            <a:ext cx="6568966" cy="4375426"/>
          </a:xfrm>
        </p:spPr>
        <p:txBody>
          <a:bodyPr/>
          <a:lstStyle/>
          <a:p>
            <a:r>
              <a:rPr lang="en-IE" dirty="0"/>
              <a:t>Problem solving in a community setting can be difficult as a host of different demographics with varying wants, needs and ideas vie for the best way to do things all come together in one place. Designing sustainable solutions that all can get behind can be tricky and daunting.</a:t>
            </a:r>
          </a:p>
          <a:p>
            <a:r>
              <a:rPr lang="en-IE" dirty="0"/>
              <a:t>Designing solutions that break the mould of what is currently being done in the community (or has always been done) can also be tricky. Solutions that maintain the status quo though are going to do just that though.. maintain the status quo. As you go through this course though, you will learn new approaches to get support and backing for regeneration projects.</a:t>
            </a:r>
          </a:p>
        </p:txBody>
      </p:sp>
      <p:sp>
        <p:nvSpPr>
          <p:cNvPr id="4" name="Text Placeholder 3">
            <a:extLst>
              <a:ext uri="{FF2B5EF4-FFF2-40B4-BE49-F238E27FC236}">
                <a16:creationId xmlns:a16="http://schemas.microsoft.com/office/drawing/2014/main" id="{1E3512DA-0F65-40F5-89DC-57972EE1E748}"/>
              </a:ext>
            </a:extLst>
          </p:cNvPr>
          <p:cNvSpPr>
            <a:spLocks noGrp="1"/>
          </p:cNvSpPr>
          <p:nvPr>
            <p:ph type="body" sz="quarter" idx="22"/>
          </p:nvPr>
        </p:nvSpPr>
        <p:spPr>
          <a:xfrm>
            <a:off x="5623034" y="420414"/>
            <a:ext cx="6204553" cy="1204627"/>
          </a:xfrm>
        </p:spPr>
        <p:txBody>
          <a:bodyPr>
            <a:normAutofit/>
          </a:bodyPr>
          <a:lstStyle/>
          <a:p>
            <a:r>
              <a:rPr lang="en-IE" dirty="0"/>
              <a:t>Problem designing sustainable solutions</a:t>
            </a:r>
          </a:p>
        </p:txBody>
      </p:sp>
      <p:pic>
        <p:nvPicPr>
          <p:cNvPr id="16" name="Picture Placeholder 15" descr="Geometric shapes on a wooden background">
            <a:extLst>
              <a:ext uri="{FF2B5EF4-FFF2-40B4-BE49-F238E27FC236}">
                <a16:creationId xmlns:a16="http://schemas.microsoft.com/office/drawing/2014/main" id="{A1328816-501D-4F62-A086-64E9137F7A21}"/>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582050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2E9EEA-822F-4FBC-A011-C3A92C555EF3}"/>
              </a:ext>
            </a:extLst>
          </p:cNvPr>
          <p:cNvSpPr>
            <a:spLocks noGrp="1"/>
          </p:cNvSpPr>
          <p:nvPr>
            <p:ph type="body" sz="quarter" idx="25"/>
          </p:nvPr>
        </p:nvSpPr>
        <p:spPr>
          <a:xfrm>
            <a:off x="332508" y="4540470"/>
            <a:ext cx="11545518" cy="1450428"/>
          </a:xfrm>
        </p:spPr>
        <p:txBody>
          <a:bodyPr>
            <a:normAutofit/>
          </a:bodyPr>
          <a:lstStyle/>
          <a:p>
            <a:r>
              <a:rPr lang="en-IE" sz="2400" dirty="0"/>
              <a:t>The first step towards writing an effective  Community Regeneration Plan requires an understanding of the demographics, physical assets and human assets within your environment and group.  </a:t>
            </a:r>
            <a:endParaRPr lang="en-US" sz="2400" dirty="0"/>
          </a:p>
          <a:p>
            <a:endParaRPr lang="en-IE" dirty="0"/>
          </a:p>
        </p:txBody>
      </p:sp>
      <p:sp>
        <p:nvSpPr>
          <p:cNvPr id="3" name="Text Placeholder 2">
            <a:extLst>
              <a:ext uri="{FF2B5EF4-FFF2-40B4-BE49-F238E27FC236}">
                <a16:creationId xmlns:a16="http://schemas.microsoft.com/office/drawing/2014/main" id="{B1C8A50A-F225-48FE-BE4E-62998D6DE269}"/>
              </a:ext>
            </a:extLst>
          </p:cNvPr>
          <p:cNvSpPr>
            <a:spLocks noGrp="1"/>
          </p:cNvSpPr>
          <p:nvPr>
            <p:ph type="body" sz="quarter" idx="20"/>
          </p:nvPr>
        </p:nvSpPr>
        <p:spPr>
          <a:xfrm>
            <a:off x="332508" y="3024488"/>
            <a:ext cx="11545518" cy="629984"/>
          </a:xfrm>
        </p:spPr>
        <p:txBody>
          <a:bodyPr/>
          <a:lstStyle/>
          <a:p>
            <a:r>
              <a:rPr lang="en-IE" sz="4000" dirty="0"/>
              <a:t>Section Three: COMMUNITY  CAPACITY,  ASSETS, SKILLS AND COMPETENCIES FOR REGENERATION</a:t>
            </a:r>
          </a:p>
          <a:p>
            <a:endParaRPr lang="en-IE" sz="4800" dirty="0"/>
          </a:p>
        </p:txBody>
      </p:sp>
      <p:pic>
        <p:nvPicPr>
          <p:cNvPr id="7" name="Picture Placeholder 6" descr="Person working on a table">
            <a:extLst>
              <a:ext uri="{FF2B5EF4-FFF2-40B4-BE49-F238E27FC236}">
                <a16:creationId xmlns:a16="http://schemas.microsoft.com/office/drawing/2014/main" id="{CE93D469-5690-4E95-91F9-D460FDDD13C4}"/>
              </a:ext>
            </a:extLst>
          </p:cNvPr>
          <p:cNvPicPr>
            <a:picLocks noGrp="1" noChangeAspect="1"/>
          </p:cNvPicPr>
          <p:nvPr>
            <p:ph type="pic" sz="quarter" idx="26"/>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850517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66417" y="311494"/>
            <a:ext cx="6365460" cy="938528"/>
          </a:xfrm>
        </p:spPr>
        <p:txBody>
          <a:bodyPr>
            <a:normAutofit fontScale="92500" lnSpcReduction="10000"/>
          </a:bodyPr>
          <a:lstStyle/>
          <a:p>
            <a:r>
              <a:rPr lang="en-IE" sz="3600" b="1" dirty="0">
                <a:solidFill>
                  <a:srgbClr val="7F4182"/>
                </a:solidFill>
              </a:rPr>
              <a:t>YOUR COMMUNITY DEVELOPMENT DNA</a:t>
            </a:r>
          </a:p>
          <a:p>
            <a:endParaRPr lang="en-IE" dirty="0">
              <a:solidFill>
                <a:srgbClr val="7F4182"/>
              </a:solidFill>
            </a:endParaRPr>
          </a:p>
          <a:p>
            <a:endParaRPr lang="en-US" dirty="0">
              <a:solidFill>
                <a:srgbClr val="7F4182"/>
              </a:solidFill>
            </a:endParaRPr>
          </a:p>
          <a:p>
            <a:endParaRPr lang="en-US" dirty="0">
              <a:solidFill>
                <a:srgbClr val="7F4182"/>
              </a:solidFill>
            </a:endParaRPr>
          </a:p>
        </p:txBody>
      </p:sp>
      <p:sp>
        <p:nvSpPr>
          <p:cNvPr id="6" name="Text Placeholder 5"/>
          <p:cNvSpPr>
            <a:spLocks noGrp="1"/>
          </p:cNvSpPr>
          <p:nvPr>
            <p:ph type="body" sz="quarter" idx="14"/>
          </p:nvPr>
        </p:nvSpPr>
        <p:spPr>
          <a:xfrm>
            <a:off x="282334" y="1441449"/>
            <a:ext cx="6990823" cy="3975101"/>
          </a:xfrm>
        </p:spPr>
        <p:txBody>
          <a:bodyPr/>
          <a:lstStyle/>
          <a:p>
            <a:pPr lvl="0"/>
            <a:r>
              <a:rPr lang="en-IE" dirty="0"/>
              <a:t>What has been the historic evolution of the area and the outcomes of previous initiatives/projects?</a:t>
            </a:r>
          </a:p>
          <a:p>
            <a:pPr lvl="0"/>
            <a:r>
              <a:rPr lang="en-IE" dirty="0"/>
              <a:t>What problems did these projects solve? What was the particular challenge that your community was facing? </a:t>
            </a:r>
          </a:p>
          <a:p>
            <a:r>
              <a:rPr lang="en-IE" dirty="0"/>
              <a:t>Did the project/solution </a:t>
            </a:r>
            <a:r>
              <a:rPr lang="en-US" dirty="0"/>
              <a:t>(e.g. economic or cultural renewal, physical infrastructure transformation) </a:t>
            </a:r>
            <a:r>
              <a:rPr lang="en-IE" dirty="0"/>
              <a:t>have the desired outcome?</a:t>
            </a:r>
          </a:p>
          <a:p>
            <a:r>
              <a:rPr lang="en-IE" dirty="0"/>
              <a:t>What relationship does your community have with others (local council, grant agencies, banks etc.)?</a:t>
            </a:r>
          </a:p>
          <a:p>
            <a:pPr lvl="0"/>
            <a:r>
              <a:rPr lang="en-US" dirty="0">
                <a:solidFill>
                  <a:srgbClr val="7F4182"/>
                </a:solidFill>
              </a:rPr>
              <a:t>Exploring these questions will help you uncover past successes and failures. Both will help you to a strong foundation on which to build future projects</a:t>
            </a:r>
          </a:p>
          <a:p>
            <a:endParaRPr lang="en-US" dirty="0"/>
          </a:p>
          <a:p>
            <a:pPr lvl="0"/>
            <a:endParaRPr lang="en-US" dirty="0"/>
          </a:p>
        </p:txBody>
      </p:sp>
      <p:pic>
        <p:nvPicPr>
          <p:cNvPr id="7" name="Picture Placeholder 6" descr="City lights focused in magnifying glass">
            <a:extLst>
              <a:ext uri="{FF2B5EF4-FFF2-40B4-BE49-F238E27FC236}">
                <a16:creationId xmlns:a16="http://schemas.microsoft.com/office/drawing/2014/main" id="{D1C8BA89-6061-441F-A238-DE1207C482D7}"/>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708587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436884" y="1597961"/>
            <a:ext cx="8481847" cy="5149679"/>
          </a:xfrm>
        </p:spPr>
        <p:txBody>
          <a:bodyPr>
            <a:noAutofit/>
          </a:bodyPr>
          <a:lstStyle/>
          <a:p>
            <a:pPr algn="just"/>
            <a:r>
              <a:rPr lang="en-IE" sz="2400" dirty="0"/>
              <a:t>Each community boasts a unique combination of assets upon which to build its future. When planning any new community regeneration project, conducting a thorough map/ inventory of the communities assets including the gifts, skills and capacities of the community's residents is key. </a:t>
            </a:r>
          </a:p>
          <a:p>
            <a:pPr algn="just"/>
            <a:r>
              <a:rPr lang="en-IE" sz="2400" dirty="0"/>
              <a:t>Person by person, group by group, building by building, you will discover a vast and often surprising array of individual talents and productive skills, many of which can be mobilised for community-regeneration purposes. </a:t>
            </a:r>
          </a:p>
          <a:p>
            <a:pPr algn="just"/>
            <a:r>
              <a:rPr lang="en-IE" sz="2400" dirty="0"/>
              <a:t>When doing this exercise, it is essential to recognize the capacities of all. For example, those who are mobility challenges, or of those who are marginalized, socially or economically, have a role to play as contributors to the community-building process. </a:t>
            </a:r>
          </a:p>
          <a:p>
            <a:pPr algn="just"/>
            <a:endParaRPr lang="en-IE" sz="2000" dirty="0"/>
          </a:p>
        </p:txBody>
      </p:sp>
      <p:sp>
        <p:nvSpPr>
          <p:cNvPr id="5" name="Text Placeholder 4"/>
          <p:cNvSpPr>
            <a:spLocks noGrp="1"/>
          </p:cNvSpPr>
          <p:nvPr>
            <p:ph type="body" sz="quarter" idx="14"/>
          </p:nvPr>
        </p:nvSpPr>
        <p:spPr>
          <a:xfrm>
            <a:off x="3436883" y="123111"/>
            <a:ext cx="8481847" cy="1363643"/>
          </a:xfrm>
        </p:spPr>
        <p:txBody>
          <a:bodyPr>
            <a:normAutofit/>
          </a:bodyPr>
          <a:lstStyle/>
          <a:p>
            <a:r>
              <a:rPr lang="en-US" sz="3600" dirty="0">
                <a:solidFill>
                  <a:srgbClr val="68BBAF"/>
                </a:solidFill>
              </a:rPr>
              <a:t>What Capacity, Assets, Skills or Competencies does your Community have?</a:t>
            </a:r>
          </a:p>
        </p:txBody>
      </p:sp>
      <p:pic>
        <p:nvPicPr>
          <p:cNvPr id="11" name="Picture Placeholder 10"/>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Box 1">
            <a:extLst>
              <a:ext uri="{FF2B5EF4-FFF2-40B4-BE49-F238E27FC236}">
                <a16:creationId xmlns:a16="http://schemas.microsoft.com/office/drawing/2014/main" id="{01BB53C9-9F8C-4392-9FAB-74E08DDAEF80}"/>
              </a:ext>
            </a:extLst>
          </p:cNvPr>
          <p:cNvSpPr txBox="1"/>
          <p:nvPr/>
        </p:nvSpPr>
        <p:spPr>
          <a:xfrm>
            <a:off x="7677807" y="6488668"/>
            <a:ext cx="4514193" cy="246221"/>
          </a:xfrm>
          <a:prstGeom prst="rect">
            <a:avLst/>
          </a:prstGeom>
          <a:noFill/>
        </p:spPr>
        <p:txBody>
          <a:bodyPr wrap="square" rtlCol="0">
            <a:spAutoFit/>
          </a:bodyPr>
          <a:lstStyle/>
          <a:p>
            <a:pPr algn="r"/>
            <a:r>
              <a:rPr lang="en-IE" sz="1000" dirty="0">
                <a:hlinkClick r:id="rId3"/>
              </a:rPr>
              <a:t>Source: Assets Based Community Development</a:t>
            </a:r>
            <a:endParaRPr lang="en-IE" sz="1000" dirty="0"/>
          </a:p>
        </p:txBody>
      </p:sp>
    </p:spTree>
    <p:extLst>
      <p:ext uri="{BB962C8B-B14F-4D97-AF65-F5344CB8AC3E}">
        <p14:creationId xmlns:p14="http://schemas.microsoft.com/office/powerpoint/2010/main" val="2820930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baseball, food&#10;&#10;Description automatically generated">
            <a:extLst>
              <a:ext uri="{FF2B5EF4-FFF2-40B4-BE49-F238E27FC236}">
                <a16:creationId xmlns:a16="http://schemas.microsoft.com/office/drawing/2014/main" id="{02B06E7C-B46B-451E-AA07-0154AC3A47BF}"/>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0" y="3367931"/>
            <a:ext cx="2411225" cy="1581260"/>
          </a:xfrm>
          <a:prstGeom prst="rect">
            <a:avLst/>
          </a:prstGeom>
        </p:spPr>
      </p:pic>
      <p:sp>
        <p:nvSpPr>
          <p:cNvPr id="2" name="Text Placeholder 1">
            <a:extLst>
              <a:ext uri="{FF2B5EF4-FFF2-40B4-BE49-F238E27FC236}">
                <a16:creationId xmlns:a16="http://schemas.microsoft.com/office/drawing/2014/main" id="{C607C8B5-88F6-48DA-B4D4-64ACFD0E8E93}"/>
              </a:ext>
            </a:extLst>
          </p:cNvPr>
          <p:cNvSpPr>
            <a:spLocks noGrp="1"/>
          </p:cNvSpPr>
          <p:nvPr>
            <p:ph type="body" sz="quarter" idx="20"/>
          </p:nvPr>
        </p:nvSpPr>
        <p:spPr>
          <a:xfrm>
            <a:off x="2408767" y="1212120"/>
            <a:ext cx="9779203" cy="5443223"/>
          </a:xfrm>
        </p:spPr>
        <p:txBody>
          <a:bodyPr/>
          <a:lstStyle/>
          <a:p>
            <a:r>
              <a:rPr lang="en-IE" dirty="0"/>
              <a:t>Enforced lockdowns encouraged us to focus on </a:t>
            </a:r>
            <a:r>
              <a:rPr lang="en-IE" b="1" dirty="0">
                <a:solidFill>
                  <a:srgbClr val="68BBAF"/>
                </a:solidFill>
              </a:rPr>
              <a:t>Hyperlocal </a:t>
            </a:r>
            <a:r>
              <a:rPr lang="en-IE" dirty="0"/>
              <a:t>(small geographical communities/neighbourhoods) rather than regional, national or global outlooks</a:t>
            </a:r>
          </a:p>
          <a:p>
            <a:r>
              <a:rPr lang="en-IE" dirty="0"/>
              <a:t>Change in how we </a:t>
            </a:r>
            <a:r>
              <a:rPr lang="en-IE" b="1" dirty="0">
                <a:solidFill>
                  <a:srgbClr val="68BBAF"/>
                </a:solidFill>
              </a:rPr>
              <a:t>communicate/interact </a:t>
            </a:r>
            <a:r>
              <a:rPr lang="en-IE" dirty="0"/>
              <a:t>(distance, face coverings)</a:t>
            </a:r>
          </a:p>
          <a:p>
            <a:r>
              <a:rPr lang="en-IE" dirty="0"/>
              <a:t>Huge shift towards </a:t>
            </a:r>
            <a:r>
              <a:rPr lang="en-IE" b="1" dirty="0">
                <a:solidFill>
                  <a:srgbClr val="68BBAF"/>
                </a:solidFill>
              </a:rPr>
              <a:t>“life online” </a:t>
            </a:r>
            <a:r>
              <a:rPr lang="en-IE" dirty="0"/>
              <a:t>– from exercise, socialising, working</a:t>
            </a:r>
          </a:p>
          <a:p>
            <a:r>
              <a:rPr lang="en-IE" dirty="0"/>
              <a:t>Rise in </a:t>
            </a:r>
            <a:r>
              <a:rPr lang="en-IE" b="1" dirty="0">
                <a:solidFill>
                  <a:srgbClr val="68BBAF"/>
                </a:solidFill>
              </a:rPr>
              <a:t>remote/agile working </a:t>
            </a:r>
            <a:r>
              <a:rPr lang="en-IE" dirty="0"/>
              <a:t>and </a:t>
            </a:r>
            <a:r>
              <a:rPr lang="en-IE" b="1" dirty="0">
                <a:solidFill>
                  <a:srgbClr val="68BBAF"/>
                </a:solidFill>
              </a:rPr>
              <a:t>working/learning from home</a:t>
            </a:r>
          </a:p>
          <a:p>
            <a:r>
              <a:rPr lang="en-IE" dirty="0"/>
              <a:t>Worries about </a:t>
            </a:r>
            <a:r>
              <a:rPr lang="en-IE" b="1" dirty="0">
                <a:solidFill>
                  <a:srgbClr val="68BBAF"/>
                </a:solidFill>
              </a:rPr>
              <a:t>increased pressure on small business/economy/health sector</a:t>
            </a:r>
          </a:p>
          <a:p>
            <a:r>
              <a:rPr lang="en-IE" b="1" dirty="0">
                <a:solidFill>
                  <a:srgbClr val="68BBAF"/>
                </a:solidFill>
              </a:rPr>
              <a:t>Increase in community spirit and sense of community </a:t>
            </a:r>
            <a:r>
              <a:rPr lang="en-IE" dirty="0"/>
              <a:t>(care of elderly, vulnerable). Communities mobilise assistance responses</a:t>
            </a:r>
          </a:p>
          <a:p>
            <a:r>
              <a:rPr lang="en-IE" dirty="0"/>
              <a:t>Increased need for </a:t>
            </a:r>
            <a:r>
              <a:rPr lang="en-IE" b="1" dirty="0">
                <a:solidFill>
                  <a:srgbClr val="68BBAF"/>
                </a:solidFill>
              </a:rPr>
              <a:t>meaningful connections to combat loneliness/isolation </a:t>
            </a:r>
            <a:r>
              <a:rPr lang="en-IE" dirty="0"/>
              <a:t>and improve wellbeing</a:t>
            </a:r>
          </a:p>
          <a:p>
            <a:r>
              <a:rPr lang="en-IE" dirty="0"/>
              <a:t>Increased interest in </a:t>
            </a:r>
            <a:r>
              <a:rPr lang="en-IE" b="1" dirty="0">
                <a:solidFill>
                  <a:srgbClr val="68BBAF"/>
                </a:solidFill>
              </a:rPr>
              <a:t>self sufficiency and traditional life skills  </a:t>
            </a:r>
            <a:r>
              <a:rPr lang="en-IE" dirty="0"/>
              <a:t>- cooking, growing, gardening</a:t>
            </a:r>
          </a:p>
        </p:txBody>
      </p:sp>
      <p:sp>
        <p:nvSpPr>
          <p:cNvPr id="3" name="Text Placeholder 2">
            <a:extLst>
              <a:ext uri="{FF2B5EF4-FFF2-40B4-BE49-F238E27FC236}">
                <a16:creationId xmlns:a16="http://schemas.microsoft.com/office/drawing/2014/main" id="{E15383D0-C926-44EA-B91D-456EED2F0985}"/>
              </a:ext>
            </a:extLst>
          </p:cNvPr>
          <p:cNvSpPr>
            <a:spLocks noGrp="1"/>
          </p:cNvSpPr>
          <p:nvPr>
            <p:ph type="body" sz="quarter" idx="21"/>
          </p:nvPr>
        </p:nvSpPr>
        <p:spPr>
          <a:xfrm>
            <a:off x="2532142" y="27641"/>
            <a:ext cx="9609104" cy="1108327"/>
          </a:xfrm>
        </p:spPr>
        <p:txBody>
          <a:bodyPr>
            <a:normAutofit fontScale="92500" lnSpcReduction="20000"/>
          </a:bodyPr>
          <a:lstStyle/>
          <a:p>
            <a:pPr>
              <a:lnSpc>
                <a:spcPct val="120000"/>
              </a:lnSpc>
            </a:pPr>
            <a:r>
              <a:rPr lang="en-IE" u="sng" dirty="0">
                <a:solidFill>
                  <a:srgbClr val="7F4182"/>
                </a:solidFill>
              </a:rPr>
              <a:t>Some</a:t>
            </a:r>
            <a:r>
              <a:rPr lang="en-IE" dirty="0">
                <a:solidFill>
                  <a:srgbClr val="7F4182"/>
                </a:solidFill>
              </a:rPr>
              <a:t> of the ways COVID19 has impacted some of our daily/personal lives..</a:t>
            </a:r>
          </a:p>
        </p:txBody>
      </p:sp>
      <p:pic>
        <p:nvPicPr>
          <p:cNvPr id="7" name="Picture 8" descr="How to move from in-person classes and sessions to doing bus">
            <a:extLst>
              <a:ext uri="{FF2B5EF4-FFF2-40B4-BE49-F238E27FC236}">
                <a16:creationId xmlns:a16="http://schemas.microsoft.com/office/drawing/2014/main" id="{4EED196E-C862-47EC-9696-0764632F5395}"/>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0084" t="14248" r="8523" b="11558"/>
          <a:stretch/>
        </p:blipFill>
        <p:spPr bwMode="auto">
          <a:xfrm>
            <a:off x="119682" y="1679591"/>
            <a:ext cx="2375585" cy="188117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FD47166-7F0C-4919-B13C-E6E41DFC1C12}"/>
              </a:ext>
            </a:extLst>
          </p:cNvPr>
          <p:cNvSpPr txBox="1"/>
          <p:nvPr/>
        </p:nvSpPr>
        <p:spPr>
          <a:xfrm>
            <a:off x="735550" y="7119824"/>
            <a:ext cx="2375585" cy="369332"/>
          </a:xfrm>
          <a:prstGeom prst="rect">
            <a:avLst/>
          </a:prstGeom>
          <a:noFill/>
        </p:spPr>
        <p:txBody>
          <a:bodyPr wrap="square" rtlCol="0">
            <a:spAutoFit/>
          </a:bodyPr>
          <a:lstStyle/>
          <a:p>
            <a:r>
              <a:rPr lang="en-IE" sz="900">
                <a:hlinkClick r:id="rId3" tooltip="http://mennoknight.wordpress.com/2014/09/25/an-open-letter-to-every-celebrity-christian"/>
              </a:rPr>
              <a:t>This Photo</a:t>
            </a:r>
            <a:r>
              <a:rPr lang="en-IE" sz="900"/>
              <a:t> by Unknown Author is licensed under </a:t>
            </a:r>
            <a:r>
              <a:rPr lang="en-IE" sz="900">
                <a:hlinkClick r:id="rId5" tooltip="https://creativecommons.org/licenses/by-nc-nd/3.0/"/>
              </a:rPr>
              <a:t>CC BY-NC-ND</a:t>
            </a:r>
            <a:endParaRPr lang="en-IE" sz="900"/>
          </a:p>
        </p:txBody>
      </p:sp>
      <p:pic>
        <p:nvPicPr>
          <p:cNvPr id="14" name="Picture 13" descr="A group of people around each other&#10;&#10;Description automatically generated">
            <a:extLst>
              <a:ext uri="{FF2B5EF4-FFF2-40B4-BE49-F238E27FC236}">
                <a16:creationId xmlns:a16="http://schemas.microsoft.com/office/drawing/2014/main" id="{A8882C53-50CF-404C-ABD5-A477FB548951}"/>
              </a:ext>
            </a:extLst>
          </p:cNvPr>
          <p:cNvPicPr>
            <a:picLocks noChangeAspect="1"/>
          </p:cNvPicPr>
          <p:nvPr/>
        </p:nvPicPr>
        <p:blipFill>
          <a:blip r:embed="rId6" cstate="screen">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4030" y="4949191"/>
            <a:ext cx="2491237" cy="1853730"/>
          </a:xfrm>
          <a:prstGeom prst="rect">
            <a:avLst/>
          </a:prstGeom>
        </p:spPr>
      </p:pic>
    </p:spTree>
    <p:extLst>
      <p:ext uri="{BB962C8B-B14F-4D97-AF65-F5344CB8AC3E}">
        <p14:creationId xmlns:p14="http://schemas.microsoft.com/office/powerpoint/2010/main" val="27329629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436884" y="1597961"/>
            <a:ext cx="8481847" cy="1691777"/>
          </a:xfrm>
        </p:spPr>
        <p:txBody>
          <a:bodyPr>
            <a:noAutofit/>
          </a:bodyPr>
          <a:lstStyle/>
          <a:p>
            <a:pPr algn="just"/>
            <a:r>
              <a:rPr lang="en-IE" dirty="0">
                <a:solidFill>
                  <a:srgbClr val="7F4182"/>
                </a:solidFill>
              </a:rPr>
              <a:t>1: CONNECTIVE SKILLS</a:t>
            </a:r>
          </a:p>
          <a:p>
            <a:pPr algn="just"/>
            <a:r>
              <a:rPr lang="en-IE" sz="2400" dirty="0"/>
              <a:t>The practices, attitudes, values and relationships that enable people to work collaboratively, to merge community objectives and to recognise the need for shared responsibility in order to ensure successful delivery of projects. There are a number of skills in the connective set of skills, these are:</a:t>
            </a:r>
          </a:p>
        </p:txBody>
      </p:sp>
      <p:sp>
        <p:nvSpPr>
          <p:cNvPr id="5" name="Text Placeholder 4"/>
          <p:cNvSpPr>
            <a:spLocks noGrp="1"/>
          </p:cNvSpPr>
          <p:nvPr>
            <p:ph type="body" sz="quarter" idx="14"/>
          </p:nvPr>
        </p:nvSpPr>
        <p:spPr>
          <a:xfrm>
            <a:off x="3436884" y="325821"/>
            <a:ext cx="8315458" cy="1160933"/>
          </a:xfrm>
        </p:spPr>
        <p:txBody>
          <a:bodyPr>
            <a:normAutofit/>
          </a:bodyPr>
          <a:lstStyle/>
          <a:p>
            <a:r>
              <a:rPr lang="en-US" sz="3600" dirty="0">
                <a:solidFill>
                  <a:srgbClr val="68BBAF"/>
                </a:solidFill>
              </a:rPr>
              <a:t>What sort of skills/competencies should you be looking for?</a:t>
            </a:r>
          </a:p>
        </p:txBody>
      </p:sp>
      <p:pic>
        <p:nvPicPr>
          <p:cNvPr id="9" name="Picture Placeholder 8" descr="One blue butterfly in a group of red butterflies">
            <a:extLst>
              <a:ext uri="{FF2B5EF4-FFF2-40B4-BE49-F238E27FC236}">
                <a16:creationId xmlns:a16="http://schemas.microsoft.com/office/drawing/2014/main" id="{525FD79B-1511-467C-A4C9-B588FFC1559D}"/>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
        <p:nvSpPr>
          <p:cNvPr id="14" name="TextBox 13">
            <a:extLst>
              <a:ext uri="{FF2B5EF4-FFF2-40B4-BE49-F238E27FC236}">
                <a16:creationId xmlns:a16="http://schemas.microsoft.com/office/drawing/2014/main" id="{597A8101-0CAA-4C48-92FF-807A8039454F}"/>
              </a:ext>
            </a:extLst>
          </p:cNvPr>
          <p:cNvSpPr txBox="1"/>
          <p:nvPr/>
        </p:nvSpPr>
        <p:spPr>
          <a:xfrm>
            <a:off x="3532212" y="4004441"/>
            <a:ext cx="8313682" cy="2727926"/>
          </a:xfrm>
          <a:prstGeom prst="rect">
            <a:avLst/>
          </a:prstGeom>
          <a:noFill/>
        </p:spPr>
        <p:txBody>
          <a:bodyPr wrap="square" numCol="2">
            <a:spAutoFit/>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srgbClr val="6D6E6C"/>
                </a:solidFill>
                <a:effectLst/>
                <a:uLnTx/>
                <a:uFillTx/>
                <a:latin typeface="Calibri" panose="020F0502020204030204"/>
                <a:ea typeface="+mn-ea"/>
                <a:cs typeface="+mn-cs"/>
              </a:rPr>
              <a:t>Leadership </a:t>
            </a:r>
            <a:endParaRPr lang="en-IE" sz="2400" dirty="0">
              <a:solidFill>
                <a:srgbClr val="6D6E6C"/>
              </a:solidFill>
              <a:latin typeface="Calibri" panose="020F0502020204030204"/>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srgbClr val="6D6E6C"/>
                </a:solidFill>
                <a:effectLst/>
                <a:uLnTx/>
                <a:uFillTx/>
                <a:latin typeface="Calibri" panose="020F0502020204030204"/>
                <a:ea typeface="+mn-ea"/>
                <a:cs typeface="+mn-cs"/>
              </a:rPr>
              <a:t>Partnership</a:t>
            </a:r>
            <a:endParaRPr lang="en-IE" sz="2400" dirty="0">
              <a:solidFill>
                <a:srgbClr val="6D6E6C"/>
              </a:solidFill>
              <a:latin typeface="Calibri" panose="020F0502020204030204"/>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srgbClr val="6D6E6C"/>
                </a:solidFill>
                <a:effectLst/>
                <a:uLnTx/>
                <a:uFillTx/>
                <a:latin typeface="Calibri" panose="020F0502020204030204"/>
                <a:ea typeface="+mn-ea"/>
                <a:cs typeface="+mn-cs"/>
              </a:rPr>
              <a:t>Communication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srgbClr val="6D6E6C"/>
                </a:solidFill>
                <a:effectLst/>
                <a:uLnTx/>
                <a:uFillTx/>
                <a:latin typeface="Calibri" panose="020F0502020204030204"/>
                <a:ea typeface="+mn-ea"/>
                <a:cs typeface="+mn-cs"/>
              </a:rPr>
              <a:t>Team building </a:t>
            </a:r>
            <a:endParaRPr lang="en-IE" sz="2400" dirty="0">
              <a:solidFill>
                <a:srgbClr val="6D6E6C"/>
              </a:solidFill>
              <a:latin typeface="Calibri" panose="020F0502020204030204"/>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srgbClr val="6D6E6C"/>
                </a:solidFill>
                <a:effectLst/>
                <a:uLnTx/>
                <a:uFillTx/>
                <a:latin typeface="Calibri" panose="020F0502020204030204"/>
                <a:ea typeface="+mn-ea"/>
                <a:cs typeface="+mn-cs"/>
              </a:rPr>
              <a:t>Visioning</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srgbClr val="6D6E6C"/>
                </a:solidFill>
                <a:effectLst/>
                <a:uLnTx/>
                <a:uFillTx/>
                <a:latin typeface="Calibri" panose="020F0502020204030204"/>
                <a:ea typeface="+mn-ea"/>
                <a:cs typeface="+mn-cs"/>
              </a:rPr>
              <a:t>Enabling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srgbClr val="6D6E6C"/>
                </a:solidFill>
                <a:effectLst/>
                <a:uLnTx/>
                <a:uFillTx/>
                <a:latin typeface="Calibri" panose="020F0502020204030204"/>
                <a:ea typeface="+mn-ea"/>
                <a:cs typeface="+mn-cs"/>
              </a:rPr>
              <a:t>Consensus building </a:t>
            </a:r>
            <a:endParaRPr lang="en-IE" sz="2400" dirty="0">
              <a:solidFill>
                <a:srgbClr val="6D6E6C"/>
              </a:solidFill>
              <a:latin typeface="Calibri" panose="020F0502020204030204"/>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srgbClr val="6D6E6C"/>
                </a:solidFill>
                <a:effectLst/>
                <a:uLnTx/>
                <a:uFillTx/>
                <a:latin typeface="Calibri" panose="020F0502020204030204"/>
                <a:ea typeface="+mn-ea"/>
                <a:cs typeface="+mn-cs"/>
              </a:rPr>
              <a:t>Brokerage/Conflict resolution</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srgbClr val="6D6E6C"/>
                </a:solidFill>
                <a:effectLst/>
                <a:uLnTx/>
                <a:uFillTx/>
                <a:latin typeface="Calibri" panose="020F0502020204030204"/>
                <a:ea typeface="+mn-ea"/>
                <a:cs typeface="+mn-cs"/>
              </a:rPr>
              <a:t>Community engagement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srgbClr val="6D6E6C"/>
                </a:solidFill>
                <a:effectLst/>
                <a:uLnTx/>
                <a:uFillTx/>
                <a:latin typeface="Calibri" panose="020F0502020204030204"/>
                <a:ea typeface="+mn-ea"/>
                <a:cs typeface="+mn-cs"/>
              </a:rPr>
              <a:t>Client/customer focus</a:t>
            </a:r>
          </a:p>
        </p:txBody>
      </p:sp>
      <p:sp>
        <p:nvSpPr>
          <p:cNvPr id="16" name="TextBox 15">
            <a:extLst>
              <a:ext uri="{FF2B5EF4-FFF2-40B4-BE49-F238E27FC236}">
                <a16:creationId xmlns:a16="http://schemas.microsoft.com/office/drawing/2014/main" id="{53D133DF-03DB-48E3-BC70-C3FEDD1D39D4}"/>
              </a:ext>
            </a:extLst>
          </p:cNvPr>
          <p:cNvSpPr txBox="1"/>
          <p:nvPr/>
        </p:nvSpPr>
        <p:spPr>
          <a:xfrm>
            <a:off x="7263017" y="6496656"/>
            <a:ext cx="4371710" cy="246221"/>
          </a:xfrm>
          <a:prstGeom prst="rect">
            <a:avLst/>
          </a:prstGeom>
          <a:noFill/>
        </p:spPr>
        <p:txBody>
          <a:bodyPr wrap="none" rtlCol="0">
            <a:spAutoFit/>
          </a:bodyPr>
          <a:lstStyle/>
          <a:p>
            <a:r>
              <a:rPr lang="en-IE" sz="1000" dirty="0">
                <a:hlinkClick r:id="rId3"/>
              </a:rPr>
              <a:t>Source: Regeneration Skills A Consideration of Current and Future Requirements</a:t>
            </a:r>
            <a:endParaRPr lang="en-IE" sz="1000" dirty="0"/>
          </a:p>
        </p:txBody>
      </p:sp>
    </p:spTree>
    <p:extLst>
      <p:ext uri="{BB962C8B-B14F-4D97-AF65-F5344CB8AC3E}">
        <p14:creationId xmlns:p14="http://schemas.microsoft.com/office/powerpoint/2010/main" val="23666700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436884" y="1597961"/>
            <a:ext cx="8481847" cy="1691777"/>
          </a:xfrm>
        </p:spPr>
        <p:txBody>
          <a:bodyPr>
            <a:noAutofit/>
          </a:bodyPr>
          <a:lstStyle/>
          <a:p>
            <a:pPr algn="just"/>
            <a:r>
              <a:rPr lang="en-IE" dirty="0">
                <a:solidFill>
                  <a:srgbClr val="7F4182"/>
                </a:solidFill>
              </a:rPr>
              <a:t>2: DELIVERY SKILLS</a:t>
            </a:r>
          </a:p>
          <a:p>
            <a:pPr algn="just"/>
            <a:r>
              <a:rPr lang="en-IE" sz="2400" dirty="0"/>
              <a:t>Delivery skills are those which are needed to turn a vision into  a successfully completed project. These skills bring together and unify the contributions of a wide range of community members, agencies and actors. The skills in this set are:</a:t>
            </a:r>
          </a:p>
        </p:txBody>
      </p:sp>
      <p:sp>
        <p:nvSpPr>
          <p:cNvPr id="5" name="Text Placeholder 4"/>
          <p:cNvSpPr>
            <a:spLocks noGrp="1"/>
          </p:cNvSpPr>
          <p:nvPr>
            <p:ph type="body" sz="quarter" idx="14"/>
          </p:nvPr>
        </p:nvSpPr>
        <p:spPr>
          <a:xfrm>
            <a:off x="3436884" y="361344"/>
            <a:ext cx="8315458" cy="1045320"/>
          </a:xfrm>
        </p:spPr>
        <p:txBody>
          <a:bodyPr>
            <a:normAutofit lnSpcReduction="10000"/>
          </a:bodyPr>
          <a:lstStyle/>
          <a:p>
            <a:r>
              <a:rPr lang="en-US" sz="3600" dirty="0">
                <a:solidFill>
                  <a:srgbClr val="68BBAF"/>
                </a:solidFill>
              </a:rPr>
              <a:t>What sort of skills/competencies should you be looking for?</a:t>
            </a:r>
          </a:p>
          <a:p>
            <a:endParaRPr lang="en-US" sz="3600" dirty="0">
              <a:solidFill>
                <a:srgbClr val="68BBAF"/>
              </a:solidFill>
            </a:endParaRPr>
          </a:p>
        </p:txBody>
      </p:sp>
      <p:pic>
        <p:nvPicPr>
          <p:cNvPr id="9" name="Picture Placeholder 8" descr="One blue butterfly in a group of red butterflies">
            <a:extLst>
              <a:ext uri="{FF2B5EF4-FFF2-40B4-BE49-F238E27FC236}">
                <a16:creationId xmlns:a16="http://schemas.microsoft.com/office/drawing/2014/main" id="{525FD79B-1511-467C-A4C9-B588FFC1559D}"/>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
        <p:nvSpPr>
          <p:cNvPr id="14" name="TextBox 13">
            <a:extLst>
              <a:ext uri="{FF2B5EF4-FFF2-40B4-BE49-F238E27FC236}">
                <a16:creationId xmlns:a16="http://schemas.microsoft.com/office/drawing/2014/main" id="{597A8101-0CAA-4C48-92FF-807A8039454F}"/>
              </a:ext>
            </a:extLst>
          </p:cNvPr>
          <p:cNvSpPr txBox="1"/>
          <p:nvPr/>
        </p:nvSpPr>
        <p:spPr>
          <a:xfrm>
            <a:off x="3532212" y="3768730"/>
            <a:ext cx="8313682" cy="2727926"/>
          </a:xfrm>
          <a:prstGeom prst="rect">
            <a:avLst/>
          </a:prstGeom>
          <a:noFill/>
        </p:spPr>
        <p:txBody>
          <a:bodyPr wrap="square" numCol="2">
            <a:spAutoFit/>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srgbClr val="6D6E6C"/>
                </a:solidFill>
                <a:effectLst/>
                <a:uLnTx/>
                <a:uFillTx/>
                <a:latin typeface="Calibri" panose="020F0502020204030204"/>
                <a:ea typeface="+mn-ea"/>
                <a:cs typeface="+mn-cs"/>
              </a:rPr>
              <a:t>Project design</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srgbClr val="6D6E6C"/>
                </a:solidFill>
                <a:effectLst/>
                <a:uLnTx/>
                <a:uFillTx/>
                <a:latin typeface="Calibri" panose="020F0502020204030204"/>
                <a:ea typeface="+mn-ea"/>
                <a:cs typeface="+mn-cs"/>
              </a:rPr>
              <a:t>Funding and financing</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srgbClr val="6D6E6C"/>
                </a:solidFill>
                <a:effectLst/>
                <a:uLnTx/>
                <a:uFillTx/>
                <a:latin typeface="Calibri" panose="020F0502020204030204"/>
                <a:ea typeface="+mn-ea"/>
                <a:cs typeface="+mn-cs"/>
              </a:rPr>
              <a:t>Analysis and decision-making</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srgbClr val="6D6E6C"/>
                </a:solidFill>
                <a:effectLst/>
                <a:uLnTx/>
                <a:uFillTx/>
                <a:latin typeface="Calibri" panose="020F0502020204030204"/>
                <a:ea typeface="+mn-ea"/>
                <a:cs typeface="+mn-cs"/>
              </a:rPr>
              <a:t>Project management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srgbClr val="6D6E6C"/>
                </a:solidFill>
                <a:effectLst/>
                <a:uLnTx/>
                <a:uFillTx/>
                <a:latin typeface="Calibri" panose="020F0502020204030204"/>
                <a:ea typeface="+mn-ea"/>
                <a:cs typeface="+mn-cs"/>
              </a:rPr>
              <a:t>Procurement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srgbClr val="6D6E6C"/>
                </a:solidFill>
                <a:effectLst/>
                <a:uLnTx/>
                <a:uFillTx/>
                <a:latin typeface="Calibri" panose="020F0502020204030204"/>
                <a:ea typeface="+mn-ea"/>
                <a:cs typeface="+mn-cs"/>
              </a:rPr>
              <a:t>Supply chain development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srgbClr val="6D6E6C"/>
                </a:solidFill>
                <a:effectLst/>
                <a:uLnTx/>
                <a:uFillTx/>
                <a:latin typeface="Calibri" panose="020F0502020204030204"/>
                <a:ea typeface="+mn-ea"/>
                <a:cs typeface="+mn-cs"/>
              </a:rPr>
              <a:t>Local employability development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srgbClr val="6D6E6C"/>
                </a:solidFill>
                <a:effectLst/>
                <a:uLnTx/>
                <a:uFillTx/>
                <a:latin typeface="Calibri" panose="020F0502020204030204"/>
                <a:ea typeface="+mn-ea"/>
                <a:cs typeface="+mn-cs"/>
              </a:rPr>
              <a:t>Monitoring and evaluation</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srgbClr val="6D6E6C"/>
                </a:solidFill>
                <a:effectLst/>
                <a:uLnTx/>
                <a:uFillTx/>
                <a:latin typeface="Calibri" panose="020F0502020204030204"/>
                <a:ea typeface="+mn-ea"/>
                <a:cs typeface="+mn-cs"/>
              </a:rPr>
              <a:t>Reportage and dissemination of good practice</a:t>
            </a:r>
          </a:p>
        </p:txBody>
      </p:sp>
      <p:sp>
        <p:nvSpPr>
          <p:cNvPr id="16" name="TextBox 15">
            <a:extLst>
              <a:ext uri="{FF2B5EF4-FFF2-40B4-BE49-F238E27FC236}">
                <a16:creationId xmlns:a16="http://schemas.microsoft.com/office/drawing/2014/main" id="{53D133DF-03DB-48E3-BC70-C3FEDD1D39D4}"/>
              </a:ext>
            </a:extLst>
          </p:cNvPr>
          <p:cNvSpPr txBox="1"/>
          <p:nvPr/>
        </p:nvSpPr>
        <p:spPr>
          <a:xfrm>
            <a:off x="7263017" y="6496656"/>
            <a:ext cx="4371710" cy="246221"/>
          </a:xfrm>
          <a:prstGeom prst="rect">
            <a:avLst/>
          </a:prstGeom>
          <a:noFill/>
        </p:spPr>
        <p:txBody>
          <a:bodyPr wrap="none" rtlCol="0">
            <a:spAutoFit/>
          </a:bodyPr>
          <a:lstStyle/>
          <a:p>
            <a:r>
              <a:rPr lang="en-IE" sz="1000" dirty="0">
                <a:hlinkClick r:id="rId3"/>
              </a:rPr>
              <a:t>Source: Regeneration Skills A Consideration of Current and Future Requirements</a:t>
            </a:r>
            <a:endParaRPr lang="en-IE" sz="1000" dirty="0"/>
          </a:p>
        </p:txBody>
      </p:sp>
    </p:spTree>
    <p:extLst>
      <p:ext uri="{BB962C8B-B14F-4D97-AF65-F5344CB8AC3E}">
        <p14:creationId xmlns:p14="http://schemas.microsoft.com/office/powerpoint/2010/main" val="42752573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group of people posing for the camera&#10;&#10;Description automatically generated">
            <a:extLst>
              <a:ext uri="{FF2B5EF4-FFF2-40B4-BE49-F238E27FC236}">
                <a16:creationId xmlns:a16="http://schemas.microsoft.com/office/drawing/2014/main" id="{C28D9C57-FBD2-4590-BA5F-8E00AEF96205}"/>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2" name="Text Placeholder 1">
            <a:extLst>
              <a:ext uri="{FF2B5EF4-FFF2-40B4-BE49-F238E27FC236}">
                <a16:creationId xmlns:a16="http://schemas.microsoft.com/office/drawing/2014/main" id="{BFE29109-DE01-4E4C-AB13-C110089ACBDD}"/>
              </a:ext>
            </a:extLst>
          </p:cNvPr>
          <p:cNvSpPr>
            <a:spLocks noGrp="1"/>
          </p:cNvSpPr>
          <p:nvPr>
            <p:ph type="body" sz="quarter" idx="13"/>
          </p:nvPr>
        </p:nvSpPr>
        <p:spPr>
          <a:xfrm>
            <a:off x="3184634" y="80010"/>
            <a:ext cx="8851155" cy="1291231"/>
          </a:xfrm>
          <a:solidFill>
            <a:srgbClr val="68BBAF"/>
          </a:solidFill>
        </p:spPr>
        <p:txBody>
          <a:bodyPr>
            <a:normAutofit fontScale="92500"/>
          </a:bodyPr>
          <a:lstStyle/>
          <a:p>
            <a:r>
              <a:rPr lang="en-IE" dirty="0">
                <a:solidFill>
                  <a:schemeClr val="bg1"/>
                </a:solidFill>
              </a:rPr>
              <a:t>Better Together – the Story of how the Exchange Community Centre in Donegal, Ireland was born..</a:t>
            </a:r>
          </a:p>
        </p:txBody>
      </p:sp>
      <p:sp>
        <p:nvSpPr>
          <p:cNvPr id="3" name="Text Placeholder 2">
            <a:extLst>
              <a:ext uri="{FF2B5EF4-FFF2-40B4-BE49-F238E27FC236}">
                <a16:creationId xmlns:a16="http://schemas.microsoft.com/office/drawing/2014/main" id="{1A8C6820-3DBD-49D3-8C08-5DE279F07763}"/>
              </a:ext>
            </a:extLst>
          </p:cNvPr>
          <p:cNvSpPr>
            <a:spLocks noGrp="1"/>
          </p:cNvSpPr>
          <p:nvPr>
            <p:ph type="body" sz="quarter" idx="14"/>
          </p:nvPr>
        </p:nvSpPr>
        <p:spPr>
          <a:xfrm>
            <a:off x="3079531" y="1519082"/>
            <a:ext cx="9125159" cy="4398242"/>
          </a:xfrm>
        </p:spPr>
        <p:txBody>
          <a:bodyPr/>
          <a:lstStyle/>
          <a:p>
            <a:pPr algn="l" fontAlgn="base"/>
            <a:r>
              <a:rPr lang="en-IE" b="0" i="0" dirty="0">
                <a:solidFill>
                  <a:srgbClr val="626262"/>
                </a:solidFill>
                <a:effectLst/>
                <a:latin typeface="Quattrocento"/>
              </a:rPr>
              <a:t>The Exchange is a voluntary-run social enterprise, community and cultural centre in </a:t>
            </a:r>
            <a:r>
              <a:rPr lang="en-IE" b="0" i="0" dirty="0" err="1">
                <a:solidFill>
                  <a:srgbClr val="626262"/>
                </a:solidFill>
                <a:effectLst/>
                <a:latin typeface="Quattrocento"/>
              </a:rPr>
              <a:t>Buncrana</a:t>
            </a:r>
            <a:r>
              <a:rPr lang="en-IE" b="0" i="0" dirty="0">
                <a:solidFill>
                  <a:srgbClr val="626262"/>
                </a:solidFill>
                <a:effectLst/>
                <a:latin typeface="Quattrocento"/>
              </a:rPr>
              <a:t>, Co Donegal, Ireland. The organisation was founded by a group of like minded individuals, social entrepreneurs and community groups in 2012. A lack of community and cultural space and a similar lack of support for the development of start up  and small businesses led to the formation of the partnership.</a:t>
            </a:r>
            <a:endParaRPr lang="en-IE" dirty="0">
              <a:solidFill>
                <a:srgbClr val="626262"/>
              </a:solidFill>
              <a:latin typeface="Quattrocento"/>
            </a:endParaRPr>
          </a:p>
          <a:p>
            <a:pPr algn="l" fontAlgn="base"/>
            <a:r>
              <a:rPr lang="en-IE" b="0" i="0" dirty="0">
                <a:solidFill>
                  <a:srgbClr val="626262"/>
                </a:solidFill>
                <a:effectLst/>
                <a:latin typeface="Quattrocento"/>
              </a:rPr>
              <a:t>In her </a:t>
            </a:r>
            <a:r>
              <a:rPr lang="en-IE" b="0" i="0" dirty="0" err="1">
                <a:solidFill>
                  <a:srgbClr val="626262"/>
                </a:solidFill>
                <a:effectLst/>
                <a:latin typeface="Quattrocento"/>
              </a:rPr>
              <a:t>Linkedin</a:t>
            </a:r>
            <a:r>
              <a:rPr lang="en-IE" b="0" i="0" dirty="0">
                <a:solidFill>
                  <a:srgbClr val="626262"/>
                </a:solidFill>
                <a:effectLst/>
                <a:latin typeface="Quattrocento"/>
              </a:rPr>
              <a:t> article series, Ruth Garvey-Williams one of the founding members tells the story of the exchange</a:t>
            </a:r>
            <a:r>
              <a:rPr lang="en-IE" dirty="0">
                <a:solidFill>
                  <a:srgbClr val="626262"/>
                </a:solidFill>
                <a:latin typeface="Source Serif Pro"/>
              </a:rPr>
              <a:t>. “</a:t>
            </a:r>
            <a:r>
              <a:rPr lang="en-IE" b="0" i="0" dirty="0">
                <a:solidFill>
                  <a:srgbClr val="7F4182"/>
                </a:solidFill>
                <a:effectLst/>
                <a:latin typeface="Source Serif Pro"/>
              </a:rPr>
              <a:t>We organised an outing to tour the shabby building, complete with its boarded-up windows and government-issue carpet tiles. That first sight was not encouraging. </a:t>
            </a:r>
            <a:r>
              <a:rPr kumimoji="0" lang="en-IE" b="0" i="0" u="none" strike="noStrike" kern="1200" cap="none" spc="0" normalizeH="0" baseline="0" noProof="0" dirty="0">
                <a:ln>
                  <a:noFill/>
                </a:ln>
                <a:solidFill>
                  <a:srgbClr val="7F4182"/>
                </a:solidFill>
                <a:effectLst/>
                <a:uLnTx/>
                <a:uFillTx/>
                <a:latin typeface="Calibri" panose="020F0502020204030204"/>
              </a:rPr>
              <a:t>We were embarking on a journey together and the destination was so much more than a building.</a:t>
            </a:r>
            <a:r>
              <a:rPr kumimoji="0" lang="en-IE" u="none" strike="noStrike" kern="1200" cap="none" spc="0" normalizeH="0" baseline="0" noProof="0" dirty="0">
                <a:ln>
                  <a:noFill/>
                </a:ln>
                <a:solidFill>
                  <a:srgbClr val="7F4182"/>
                </a:solidFill>
                <a:uLnTx/>
                <a:uFillTx/>
                <a:latin typeface="Source Serif Pro"/>
              </a:rPr>
              <a:t> </a:t>
            </a:r>
            <a:r>
              <a:rPr lang="en-IE" b="0" i="0" dirty="0">
                <a:solidFill>
                  <a:srgbClr val="7F4182"/>
                </a:solidFill>
                <a:effectLst/>
                <a:latin typeface="Source Serif Pro"/>
              </a:rPr>
              <a:t>When does a shared idea become a shared vision?  For us, it was walking through those rooms and describing a different future.”</a:t>
            </a:r>
            <a:endParaRPr lang="en-IE" dirty="0">
              <a:solidFill>
                <a:srgbClr val="7F4182"/>
              </a:solidFill>
            </a:endParaRPr>
          </a:p>
          <a:p>
            <a:r>
              <a:rPr lang="en-IE" sz="1600" dirty="0">
                <a:solidFill>
                  <a:srgbClr val="7F4182"/>
                </a:solidFill>
              </a:rPr>
              <a:t>READ MORE: </a:t>
            </a:r>
            <a:r>
              <a:rPr lang="en-IE" sz="1600" dirty="0">
                <a:solidFill>
                  <a:srgbClr val="7F4182"/>
                </a:solidFill>
                <a:hlinkClick r:id="rId4"/>
              </a:rPr>
              <a:t>www.linkedin.com/pulse/better-together-story-exchange-part-two-ruth-garvey-williams</a:t>
            </a:r>
            <a:r>
              <a:rPr lang="en-IE" sz="1600" dirty="0">
                <a:solidFill>
                  <a:srgbClr val="7F4182"/>
                </a:solidFill>
              </a:rPr>
              <a:t> </a:t>
            </a:r>
            <a:endParaRPr lang="en-IE" sz="1600" dirty="0"/>
          </a:p>
        </p:txBody>
      </p:sp>
      <p:sp>
        <p:nvSpPr>
          <p:cNvPr id="4" name="TextBox 3">
            <a:extLst>
              <a:ext uri="{FF2B5EF4-FFF2-40B4-BE49-F238E27FC236}">
                <a16:creationId xmlns:a16="http://schemas.microsoft.com/office/drawing/2014/main" id="{DFB41506-4993-494D-AD3B-E71AFFAC6857}"/>
              </a:ext>
            </a:extLst>
          </p:cNvPr>
          <p:cNvSpPr txBox="1"/>
          <p:nvPr/>
        </p:nvSpPr>
        <p:spPr>
          <a:xfrm>
            <a:off x="0" y="263960"/>
            <a:ext cx="1744717" cy="461665"/>
          </a:xfrm>
          <a:prstGeom prst="rect">
            <a:avLst/>
          </a:prstGeom>
          <a:solidFill>
            <a:srgbClr val="68BBAF"/>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IE" sz="2400" dirty="0">
                <a:solidFill>
                  <a:schemeClr val="bg1"/>
                </a:solidFill>
                <a:latin typeface="Calibri" panose="020F0502020204030204"/>
              </a:rPr>
              <a:t>ECONOMIC</a:t>
            </a:r>
            <a:endParaRPr kumimoji="0" lang="en-IE" sz="2400" b="0" i="0" u="none" strike="noStrike" kern="1200" cap="none" spc="0" normalizeH="0" baseline="0" noProof="0" dirty="0">
              <a:ln>
                <a:noFill/>
              </a:ln>
              <a:solidFill>
                <a:schemeClr val="bg1"/>
              </a:solidFill>
              <a:effectLst/>
              <a:uLnTx/>
              <a:uFillTx/>
              <a:latin typeface="Calibri" panose="020F0502020204030204"/>
            </a:endParaRPr>
          </a:p>
        </p:txBody>
      </p:sp>
      <p:sp>
        <p:nvSpPr>
          <p:cNvPr id="20" name="TextBox 19">
            <a:extLst>
              <a:ext uri="{FF2B5EF4-FFF2-40B4-BE49-F238E27FC236}">
                <a16:creationId xmlns:a16="http://schemas.microsoft.com/office/drawing/2014/main" id="{6F73330B-C3D4-4F79-9228-18DB219BBB04}"/>
              </a:ext>
            </a:extLst>
          </p:cNvPr>
          <p:cNvSpPr txBox="1"/>
          <p:nvPr/>
        </p:nvSpPr>
        <p:spPr>
          <a:xfrm>
            <a:off x="0" y="881829"/>
            <a:ext cx="1150620" cy="461665"/>
          </a:xfrm>
          <a:prstGeom prst="rect">
            <a:avLst/>
          </a:prstGeom>
          <a:solidFill>
            <a:srgbClr val="7F4182"/>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prstClr val="white"/>
                </a:solidFill>
                <a:effectLst/>
                <a:uLnTx/>
                <a:uFillTx/>
                <a:latin typeface="Calibri" panose="020F0502020204030204"/>
                <a:ea typeface="+mn-ea"/>
                <a:cs typeface="+mn-cs"/>
              </a:rPr>
              <a:t>SOCIAL</a:t>
            </a:r>
          </a:p>
        </p:txBody>
      </p:sp>
      <p:sp>
        <p:nvSpPr>
          <p:cNvPr id="18" name="TextBox 17">
            <a:extLst>
              <a:ext uri="{FF2B5EF4-FFF2-40B4-BE49-F238E27FC236}">
                <a16:creationId xmlns:a16="http://schemas.microsoft.com/office/drawing/2014/main" id="{9EDB2BF3-0E9C-4CE5-BB65-09E016177C48}"/>
              </a:ext>
            </a:extLst>
          </p:cNvPr>
          <p:cNvSpPr txBox="1"/>
          <p:nvPr/>
        </p:nvSpPr>
        <p:spPr>
          <a:xfrm>
            <a:off x="4992" y="5544503"/>
            <a:ext cx="2291255" cy="1323439"/>
          </a:xfrm>
          <a:prstGeom prst="rect">
            <a:avLst/>
          </a:prstGeom>
          <a:solidFill>
            <a:srgbClr val="BA0A94"/>
          </a:solidFill>
        </p:spPr>
        <p:txBody>
          <a:bodyPr wrap="square" rtlCol="0">
            <a:spAutoFit/>
          </a:bodyPr>
          <a:lstStyle/>
          <a:p>
            <a:pPr algn="r"/>
            <a:r>
              <a:rPr lang="en-IE" sz="4000" dirty="0">
                <a:solidFill>
                  <a:schemeClr val="bg1"/>
                </a:solidFill>
              </a:rPr>
              <a:t>CASE STUDY</a:t>
            </a:r>
          </a:p>
        </p:txBody>
      </p:sp>
      <p:sp>
        <p:nvSpPr>
          <p:cNvPr id="7" name="Rectangle 3">
            <a:extLst>
              <a:ext uri="{FF2B5EF4-FFF2-40B4-BE49-F238E27FC236}">
                <a16:creationId xmlns:a16="http://schemas.microsoft.com/office/drawing/2014/main" id="{25F3BEF3-54FD-4BCC-A279-8909F1322E3F}"/>
              </a:ext>
            </a:extLst>
          </p:cNvPr>
          <p:cNvSpPr>
            <a:spLocks noChangeArrowheads="1"/>
          </p:cNvSpPr>
          <p:nvPr/>
        </p:nvSpPr>
        <p:spPr bwMode="auto">
          <a:xfrm>
            <a:off x="4403835" y="4683884"/>
            <a:ext cx="65"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br>
              <a:rPr kumimoji="0" lang="en-US" altLang="en-US" sz="18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6" name="Graphic 15" descr="Sunflower">
            <a:extLst>
              <a:ext uri="{FF2B5EF4-FFF2-40B4-BE49-F238E27FC236}">
                <a16:creationId xmlns:a16="http://schemas.microsoft.com/office/drawing/2014/main" id="{539AE127-7FAE-4527-871F-9BE63BA8200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1690" y="5588354"/>
            <a:ext cx="1289890" cy="1289890"/>
          </a:xfrm>
          <a:prstGeom prst="rect">
            <a:avLst/>
          </a:prstGeom>
        </p:spPr>
      </p:pic>
    </p:spTree>
    <p:extLst>
      <p:ext uri="{BB962C8B-B14F-4D97-AF65-F5344CB8AC3E}">
        <p14:creationId xmlns:p14="http://schemas.microsoft.com/office/powerpoint/2010/main" val="30540370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AABACD-8526-43C9-9FCA-5DB7E3600F8D}"/>
              </a:ext>
            </a:extLst>
          </p:cNvPr>
          <p:cNvSpPr>
            <a:spLocks noGrp="1"/>
          </p:cNvSpPr>
          <p:nvPr>
            <p:ph type="body" sz="quarter" idx="20"/>
          </p:nvPr>
        </p:nvSpPr>
        <p:spPr>
          <a:xfrm>
            <a:off x="406080" y="3114008"/>
            <a:ext cx="11545518" cy="629984"/>
          </a:xfrm>
        </p:spPr>
        <p:txBody>
          <a:body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IE" sz="4800" b="0" i="0" u="none" strike="noStrike" kern="1200" cap="none" spc="0" normalizeH="0" baseline="0" noProof="0" dirty="0">
                <a:ln>
                  <a:noFill/>
                </a:ln>
                <a:solidFill>
                  <a:prstClr val="white"/>
                </a:solidFill>
                <a:effectLst/>
                <a:uLnTx/>
                <a:uFillTx/>
                <a:latin typeface="Calibri Light" panose="020F0302020204030204"/>
                <a:ea typeface="+mn-ea"/>
                <a:cs typeface="+mn-cs"/>
              </a:rPr>
              <a:t>Section Four: Building a Strong Community Regeneration Team</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IE" sz="3000" b="0" i="0" u="none" strike="noStrike" kern="1200" cap="none" spc="0" normalizeH="0" baseline="0" noProof="0" dirty="0">
                <a:ln>
                  <a:noFill/>
                </a:ln>
                <a:solidFill>
                  <a:prstClr val="white"/>
                </a:solidFill>
                <a:effectLst/>
                <a:uLnTx/>
                <a:uFillTx/>
                <a:latin typeface="Calibri Light" panose="020F0302020204030204"/>
                <a:ea typeface="+mn-ea"/>
                <a:cs typeface="+mn-cs"/>
              </a:rPr>
              <a:t>How to assess your skills, knowledge and community regeneration capacity? How to form a project team or community council?</a:t>
            </a:r>
          </a:p>
          <a:p>
            <a:endParaRPr lang="en-IE" dirty="0"/>
          </a:p>
        </p:txBody>
      </p:sp>
      <p:sp>
        <p:nvSpPr>
          <p:cNvPr id="4" name="Picture Placeholder 3">
            <a:extLst>
              <a:ext uri="{FF2B5EF4-FFF2-40B4-BE49-F238E27FC236}">
                <a16:creationId xmlns:a16="http://schemas.microsoft.com/office/drawing/2014/main" id="{3C540118-E993-4BC1-B70D-2D7B66937686}"/>
              </a:ext>
            </a:extLst>
          </p:cNvPr>
          <p:cNvSpPr>
            <a:spLocks noGrp="1"/>
          </p:cNvSpPr>
          <p:nvPr>
            <p:ph type="pic" sz="quarter" idx="26"/>
          </p:nvPr>
        </p:nvSpPr>
        <p:spPr/>
      </p:sp>
      <p:pic>
        <p:nvPicPr>
          <p:cNvPr id="6" name="Picture Placeholder 7" descr="A group of multi colored wooden stick figures">
            <a:extLst>
              <a:ext uri="{FF2B5EF4-FFF2-40B4-BE49-F238E27FC236}">
                <a16:creationId xmlns:a16="http://schemas.microsoft.com/office/drawing/2014/main" id="{60A140FD-DE34-4781-BCF7-844DE261AF2D}"/>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9267" y="34159"/>
            <a:ext cx="12192000" cy="3339480"/>
          </a:xfrm>
          <a:custGeom>
            <a:avLst/>
            <a:gdLst>
              <a:gd name="connsiteX0" fmla="*/ 0 w 12192000"/>
              <a:gd name="connsiteY0" fmla="*/ 0 h 3392488"/>
              <a:gd name="connsiteX1" fmla="*/ 12192000 w 12192000"/>
              <a:gd name="connsiteY1" fmla="*/ 0 h 3392488"/>
              <a:gd name="connsiteX2" fmla="*/ 12192000 w 12192000"/>
              <a:gd name="connsiteY2" fmla="*/ 3392488 h 3392488"/>
              <a:gd name="connsiteX3" fmla="*/ 0 w 12192000"/>
              <a:gd name="connsiteY3" fmla="*/ 3392488 h 3392488"/>
              <a:gd name="connsiteX4" fmla="*/ 0 w 12192000"/>
              <a:gd name="connsiteY4" fmla="*/ 0 h 3392488"/>
              <a:gd name="connsiteX0" fmla="*/ 0 w 12192000"/>
              <a:gd name="connsiteY0" fmla="*/ 0 h 3392488"/>
              <a:gd name="connsiteX1" fmla="*/ 12192000 w 12192000"/>
              <a:gd name="connsiteY1" fmla="*/ 0 h 3392488"/>
              <a:gd name="connsiteX2" fmla="*/ 12192000 w 12192000"/>
              <a:gd name="connsiteY2" fmla="*/ 3392488 h 3392488"/>
              <a:gd name="connsiteX3" fmla="*/ 0 w 12192000"/>
              <a:gd name="connsiteY3" fmla="*/ 1364906 h 3392488"/>
              <a:gd name="connsiteX4" fmla="*/ 0 w 12192000"/>
              <a:gd name="connsiteY4" fmla="*/ 0 h 3392488"/>
              <a:gd name="connsiteX0" fmla="*/ 0 w 12192000"/>
              <a:gd name="connsiteY0" fmla="*/ 0 h 3339480"/>
              <a:gd name="connsiteX1" fmla="*/ 12192000 w 12192000"/>
              <a:gd name="connsiteY1" fmla="*/ 0 h 3339480"/>
              <a:gd name="connsiteX2" fmla="*/ 12192000 w 12192000"/>
              <a:gd name="connsiteY2" fmla="*/ 3339480 h 3339480"/>
              <a:gd name="connsiteX3" fmla="*/ 0 w 12192000"/>
              <a:gd name="connsiteY3" fmla="*/ 1364906 h 3339480"/>
              <a:gd name="connsiteX4" fmla="*/ 0 w 12192000"/>
              <a:gd name="connsiteY4" fmla="*/ 0 h 333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39480">
                <a:moveTo>
                  <a:pt x="0" y="0"/>
                </a:moveTo>
                <a:lnTo>
                  <a:pt x="12192000" y="0"/>
                </a:lnTo>
                <a:lnTo>
                  <a:pt x="12192000" y="3339480"/>
                </a:lnTo>
                <a:lnTo>
                  <a:pt x="0" y="1364906"/>
                </a:lnTo>
                <a:lnTo>
                  <a:pt x="0" y="0"/>
                </a:lnTo>
                <a:close/>
              </a:path>
            </a:pathLst>
          </a:custGeom>
        </p:spPr>
      </p:pic>
    </p:spTree>
    <p:extLst>
      <p:ext uri="{BB962C8B-B14F-4D97-AF65-F5344CB8AC3E}">
        <p14:creationId xmlns:p14="http://schemas.microsoft.com/office/powerpoint/2010/main" val="31802495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436884" y="1597961"/>
            <a:ext cx="8481847" cy="5149679"/>
          </a:xfrm>
        </p:spPr>
        <p:txBody>
          <a:bodyPr>
            <a:noAutofit/>
          </a:bodyPr>
          <a:lstStyle/>
          <a:p>
            <a:pPr algn="just"/>
            <a:r>
              <a:rPr lang="en-GB" sz="2400" dirty="0"/>
              <a:t>As we learned earlier, strong community leadership is key. True change can not happen in communities from the top down, it needs to be bottom up. Community ownership, responsibility and pride can have significant transformational impact on an area and importantly, on how it is perceived by local residents and visitors. In this respect, local community engagement has a key role to play. A strong community team can:</a:t>
            </a:r>
            <a:endParaRPr lang="en-GB" sz="1100" dirty="0"/>
          </a:p>
          <a:p>
            <a:pPr marL="342900" lvl="0" indent="-342900">
              <a:buFont typeface="Arial" panose="020B0604020202020204" pitchFamily="34" charset="0"/>
              <a:buChar char="•"/>
            </a:pPr>
            <a:r>
              <a:rPr lang="en-IE" sz="2000" dirty="0"/>
              <a:t>Increase resources for community activities</a:t>
            </a:r>
          </a:p>
          <a:p>
            <a:pPr marL="342900" lvl="0" indent="-342900">
              <a:buFont typeface="Arial" panose="020B0604020202020204" pitchFamily="34" charset="0"/>
              <a:buChar char="•"/>
            </a:pPr>
            <a:r>
              <a:rPr lang="en-IE" sz="2000" dirty="0"/>
              <a:t>Lead to more economic opportunities (such as social enterprises)</a:t>
            </a:r>
          </a:p>
          <a:p>
            <a:pPr marL="342900" lvl="0" indent="-342900">
              <a:buFont typeface="Arial" panose="020B0604020202020204" pitchFamily="34" charset="0"/>
              <a:buChar char="•"/>
            </a:pPr>
            <a:r>
              <a:rPr lang="en-IE" sz="2000" dirty="0"/>
              <a:t>Improve community heritage and other community assets</a:t>
            </a:r>
          </a:p>
          <a:p>
            <a:pPr marL="342900" lvl="0" indent="-342900">
              <a:buFont typeface="Arial" panose="020B0604020202020204" pitchFamily="34" charset="0"/>
              <a:buChar char="•"/>
            </a:pPr>
            <a:r>
              <a:rPr lang="en-IE" sz="2000" dirty="0"/>
              <a:t>Have more of a collective influence on local and regional public services</a:t>
            </a:r>
          </a:p>
          <a:p>
            <a:pPr marL="342900" lvl="0" indent="-342900">
              <a:buFont typeface="Arial" panose="020B0604020202020204" pitchFamily="34" charset="0"/>
              <a:buChar char="•"/>
            </a:pPr>
            <a:r>
              <a:rPr lang="en-IE" sz="2000" dirty="0"/>
              <a:t>Enable deeper connections with people inside and outside your community</a:t>
            </a:r>
          </a:p>
          <a:p>
            <a:pPr marL="342900" lvl="0" indent="-342900">
              <a:buFont typeface="Arial" panose="020B0604020202020204" pitchFamily="34" charset="0"/>
              <a:buChar char="•"/>
            </a:pPr>
            <a:r>
              <a:rPr lang="en-IE" sz="2000" dirty="0"/>
              <a:t>Infiltrate and break down barriers to change from the inside</a:t>
            </a:r>
          </a:p>
        </p:txBody>
      </p:sp>
      <p:sp>
        <p:nvSpPr>
          <p:cNvPr id="5" name="Text Placeholder 4"/>
          <p:cNvSpPr>
            <a:spLocks noGrp="1"/>
          </p:cNvSpPr>
          <p:nvPr>
            <p:ph type="body" sz="quarter" idx="14"/>
          </p:nvPr>
        </p:nvSpPr>
        <p:spPr>
          <a:xfrm>
            <a:off x="3436884" y="421070"/>
            <a:ext cx="8315458" cy="1065684"/>
          </a:xfrm>
        </p:spPr>
        <p:txBody>
          <a:bodyPr>
            <a:normAutofit fontScale="92500" lnSpcReduction="20000"/>
          </a:bodyPr>
          <a:lstStyle/>
          <a:p>
            <a:r>
              <a:rPr lang="en-IE" sz="4400" dirty="0">
                <a:solidFill>
                  <a:srgbClr val="68BBAF"/>
                </a:solidFill>
              </a:rPr>
              <a:t>WHY IS A COMMUNITY TEAM NEEDED?</a:t>
            </a:r>
            <a:endParaRPr lang="en-US" dirty="0">
              <a:solidFill>
                <a:srgbClr val="68BBAF"/>
              </a:solidFill>
            </a:endParaRPr>
          </a:p>
        </p:txBody>
      </p:sp>
      <p:pic>
        <p:nvPicPr>
          <p:cNvPr id="11" name="Picture Placeholder 10"/>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196612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04292E-889C-4510-B1B2-C36A23161CAC}"/>
              </a:ext>
            </a:extLst>
          </p:cNvPr>
          <p:cNvSpPr>
            <a:spLocks noGrp="1"/>
          </p:cNvSpPr>
          <p:nvPr>
            <p:ph type="body" sz="quarter" idx="10"/>
          </p:nvPr>
        </p:nvSpPr>
        <p:spPr>
          <a:xfrm>
            <a:off x="211297" y="2667178"/>
            <a:ext cx="2795139" cy="4141075"/>
          </a:xfrm>
          <a:solidFill>
            <a:srgbClr val="7F4182"/>
          </a:solidFill>
        </p:spPr>
        <p:txBody>
          <a:bodyPr>
            <a:normAutofit/>
          </a:bodyPr>
          <a:lstStyle/>
          <a:p>
            <a:r>
              <a:rPr lang="en-IE" dirty="0">
                <a:solidFill>
                  <a:schemeClr val="bg1"/>
                </a:solidFill>
              </a:rPr>
              <a:t>They take responsibility for the wellbeing and improvement of their communities. The champion in your community might be the chairman of your committee or maybe you have a team of champions?!</a:t>
            </a:r>
          </a:p>
          <a:p>
            <a:endParaRPr lang="en-IE" dirty="0">
              <a:solidFill>
                <a:schemeClr val="bg1"/>
              </a:solidFill>
            </a:endParaRPr>
          </a:p>
        </p:txBody>
      </p:sp>
      <p:sp>
        <p:nvSpPr>
          <p:cNvPr id="3" name="Text Placeholder 2">
            <a:extLst>
              <a:ext uri="{FF2B5EF4-FFF2-40B4-BE49-F238E27FC236}">
                <a16:creationId xmlns:a16="http://schemas.microsoft.com/office/drawing/2014/main" id="{4BDF6C36-1D69-4BB2-BEB2-56BCE9EB0B06}"/>
              </a:ext>
            </a:extLst>
          </p:cNvPr>
          <p:cNvSpPr>
            <a:spLocks noGrp="1"/>
          </p:cNvSpPr>
          <p:nvPr>
            <p:ph type="body" sz="quarter" idx="11"/>
          </p:nvPr>
        </p:nvSpPr>
        <p:spPr>
          <a:xfrm>
            <a:off x="3338786" y="2717993"/>
            <a:ext cx="2672815" cy="3712088"/>
          </a:xfrm>
          <a:solidFill>
            <a:srgbClr val="68BBAF"/>
          </a:solidFill>
        </p:spPr>
        <p:txBody>
          <a:bodyPr>
            <a:normAutofit/>
          </a:bodyPr>
          <a:lstStyle/>
          <a:p>
            <a:r>
              <a:rPr lang="en-IE" dirty="0">
                <a:solidFill>
                  <a:schemeClr val="bg1"/>
                </a:solidFill>
              </a:rPr>
              <a:t>This group are actively involved in community life and work on implementing solutions and bringing projects to life.</a:t>
            </a:r>
          </a:p>
        </p:txBody>
      </p:sp>
      <p:sp>
        <p:nvSpPr>
          <p:cNvPr id="4" name="Text Placeholder 3">
            <a:extLst>
              <a:ext uri="{FF2B5EF4-FFF2-40B4-BE49-F238E27FC236}">
                <a16:creationId xmlns:a16="http://schemas.microsoft.com/office/drawing/2014/main" id="{8657E2C7-6F9A-476A-9E3F-B905EE7A8D89}"/>
              </a:ext>
            </a:extLst>
          </p:cNvPr>
          <p:cNvSpPr>
            <a:spLocks noGrp="1"/>
          </p:cNvSpPr>
          <p:nvPr>
            <p:ph type="body" sz="quarter" idx="12"/>
          </p:nvPr>
        </p:nvSpPr>
        <p:spPr>
          <a:xfrm>
            <a:off x="6177776" y="2717993"/>
            <a:ext cx="2672815" cy="3712088"/>
          </a:xfrm>
          <a:solidFill>
            <a:srgbClr val="AB5AB0"/>
          </a:solidFill>
        </p:spPr>
        <p:txBody>
          <a:bodyPr>
            <a:normAutofit fontScale="92500" lnSpcReduction="10000"/>
          </a:bodyPr>
          <a:lstStyle/>
          <a:p>
            <a:r>
              <a:rPr lang="en-IE" dirty="0">
                <a:solidFill>
                  <a:schemeClr val="bg1"/>
                </a:solidFill>
              </a:rPr>
              <a:t>For regeneration to happen it needs to have the support of the wider community (residents, businesses, . To get their buy in you will need to engage them and sell them the benefits of the work you are doing/planning and why.</a:t>
            </a:r>
          </a:p>
        </p:txBody>
      </p:sp>
      <p:sp>
        <p:nvSpPr>
          <p:cNvPr id="5" name="Text Placeholder 4">
            <a:extLst>
              <a:ext uri="{FF2B5EF4-FFF2-40B4-BE49-F238E27FC236}">
                <a16:creationId xmlns:a16="http://schemas.microsoft.com/office/drawing/2014/main" id="{3E7C1C0E-A620-4EAA-B905-CABDF5351CD8}"/>
              </a:ext>
            </a:extLst>
          </p:cNvPr>
          <p:cNvSpPr>
            <a:spLocks noGrp="1"/>
          </p:cNvSpPr>
          <p:nvPr>
            <p:ph type="body" sz="quarter" idx="13"/>
          </p:nvPr>
        </p:nvSpPr>
        <p:spPr>
          <a:xfrm>
            <a:off x="9016767" y="2739013"/>
            <a:ext cx="3175233" cy="4069240"/>
          </a:xfrm>
          <a:solidFill>
            <a:srgbClr val="A3CEC2"/>
          </a:solidFill>
        </p:spPr>
        <p:txBody>
          <a:bodyPr>
            <a:normAutofit fontScale="92500" lnSpcReduction="10000"/>
          </a:bodyPr>
          <a:lstStyle/>
          <a:p>
            <a:r>
              <a:rPr lang="en-IE" dirty="0">
                <a:solidFill>
                  <a:schemeClr val="bg1"/>
                </a:solidFill>
              </a:rPr>
              <a:t>Good intentions and good community projects can sometimes happen in isolation but most need some for of external support (funders, local council) to make them a reality. Leveraging the right support can be a challenge. In Module 4, we will introduce you to some tried and tested ways of attracting external support.</a:t>
            </a:r>
          </a:p>
        </p:txBody>
      </p:sp>
      <p:sp>
        <p:nvSpPr>
          <p:cNvPr id="6" name="TextBox 5">
            <a:extLst>
              <a:ext uri="{FF2B5EF4-FFF2-40B4-BE49-F238E27FC236}">
                <a16:creationId xmlns:a16="http://schemas.microsoft.com/office/drawing/2014/main" id="{E4B59A15-4CF2-4D14-87C5-5A05DEB1D4EB}"/>
              </a:ext>
            </a:extLst>
          </p:cNvPr>
          <p:cNvSpPr txBox="1"/>
          <p:nvPr/>
        </p:nvSpPr>
        <p:spPr>
          <a:xfrm>
            <a:off x="0" y="21021"/>
            <a:ext cx="8383979" cy="461665"/>
          </a:xfrm>
          <a:prstGeom prst="rect">
            <a:avLst/>
          </a:prstGeom>
          <a:noFill/>
        </p:spPr>
        <p:txBody>
          <a:bodyPr wrap="square" rtlCol="0">
            <a:spAutoFit/>
          </a:bodyPr>
          <a:lstStyle/>
          <a:p>
            <a:r>
              <a:rPr lang="en-IE" sz="2400" dirty="0">
                <a:solidFill>
                  <a:srgbClr val="7F4182"/>
                </a:solidFill>
              </a:rPr>
              <a:t>Potential key players in your community regeneration projects</a:t>
            </a:r>
          </a:p>
        </p:txBody>
      </p:sp>
      <p:pic>
        <p:nvPicPr>
          <p:cNvPr id="8" name="Graphic 7" descr="Hero Male">
            <a:extLst>
              <a:ext uri="{FF2B5EF4-FFF2-40B4-BE49-F238E27FC236}">
                <a16:creationId xmlns:a16="http://schemas.microsoft.com/office/drawing/2014/main" id="{C3AECE31-C3FE-40F4-B995-981842ECF9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2828" y="783323"/>
            <a:ext cx="914400" cy="914400"/>
          </a:xfrm>
          <a:prstGeom prst="rect">
            <a:avLst/>
          </a:prstGeom>
        </p:spPr>
      </p:pic>
      <p:pic>
        <p:nvPicPr>
          <p:cNvPr id="14" name="Graphic 13" descr="Cheers">
            <a:extLst>
              <a:ext uri="{FF2B5EF4-FFF2-40B4-BE49-F238E27FC236}">
                <a16:creationId xmlns:a16="http://schemas.microsoft.com/office/drawing/2014/main" id="{0C5A0E6F-74B6-4001-8F2A-C02C1051A1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52972" y="796461"/>
            <a:ext cx="914400" cy="914400"/>
          </a:xfrm>
          <a:prstGeom prst="rect">
            <a:avLst/>
          </a:prstGeom>
        </p:spPr>
      </p:pic>
      <p:pic>
        <p:nvPicPr>
          <p:cNvPr id="18" name="Graphic 17" descr="Group of people">
            <a:extLst>
              <a:ext uri="{FF2B5EF4-FFF2-40B4-BE49-F238E27FC236}">
                <a16:creationId xmlns:a16="http://schemas.microsoft.com/office/drawing/2014/main" id="{5FE067FF-7EF0-4EDF-B12E-418D880BC5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84123" y="691055"/>
            <a:ext cx="914400" cy="914400"/>
          </a:xfrm>
          <a:prstGeom prst="rect">
            <a:avLst/>
          </a:prstGeom>
        </p:spPr>
      </p:pic>
      <p:pic>
        <p:nvPicPr>
          <p:cNvPr id="20" name="Graphic 19" descr="Network">
            <a:extLst>
              <a:ext uri="{FF2B5EF4-FFF2-40B4-BE49-F238E27FC236}">
                <a16:creationId xmlns:a16="http://schemas.microsoft.com/office/drawing/2014/main" id="{51452C7C-8D2D-4243-B45B-6B44A0A940E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924267" y="754419"/>
            <a:ext cx="914400" cy="914400"/>
          </a:xfrm>
          <a:prstGeom prst="rect">
            <a:avLst/>
          </a:prstGeom>
        </p:spPr>
      </p:pic>
      <p:sp>
        <p:nvSpPr>
          <p:cNvPr id="22" name="TextBox 21">
            <a:extLst>
              <a:ext uri="{FF2B5EF4-FFF2-40B4-BE49-F238E27FC236}">
                <a16:creationId xmlns:a16="http://schemas.microsoft.com/office/drawing/2014/main" id="{140D68EA-E392-4233-BC3C-34C1E4E72A5E}"/>
              </a:ext>
            </a:extLst>
          </p:cNvPr>
          <p:cNvSpPr txBox="1"/>
          <p:nvPr/>
        </p:nvSpPr>
        <p:spPr>
          <a:xfrm>
            <a:off x="652593" y="1836181"/>
            <a:ext cx="2034870" cy="830997"/>
          </a:xfrm>
          <a:prstGeom prst="rect">
            <a:avLst/>
          </a:prstGeom>
          <a:noFill/>
        </p:spPr>
        <p:txBody>
          <a:bodyPr wrap="square">
            <a:spAutoFit/>
          </a:bodyPr>
          <a:lstStyle/>
          <a:p>
            <a:pPr algn="ctr"/>
            <a:r>
              <a:rPr lang="en-IE" sz="2400" dirty="0">
                <a:solidFill>
                  <a:srgbClr val="7F4182"/>
                </a:solidFill>
              </a:rPr>
              <a:t>COMMUNITY </a:t>
            </a:r>
          </a:p>
          <a:p>
            <a:pPr algn="ctr"/>
            <a:r>
              <a:rPr lang="en-IE" sz="2400" dirty="0">
                <a:solidFill>
                  <a:srgbClr val="7F4182"/>
                </a:solidFill>
              </a:rPr>
              <a:t>CHAMPIONS</a:t>
            </a:r>
          </a:p>
        </p:txBody>
      </p:sp>
      <p:sp>
        <p:nvSpPr>
          <p:cNvPr id="24" name="TextBox 23">
            <a:extLst>
              <a:ext uri="{FF2B5EF4-FFF2-40B4-BE49-F238E27FC236}">
                <a16:creationId xmlns:a16="http://schemas.microsoft.com/office/drawing/2014/main" id="{1FA3A2B7-B7BF-4E6F-9C12-46D64A69FF3A}"/>
              </a:ext>
            </a:extLst>
          </p:cNvPr>
          <p:cNvSpPr txBox="1"/>
          <p:nvPr/>
        </p:nvSpPr>
        <p:spPr>
          <a:xfrm>
            <a:off x="3127016" y="1865263"/>
            <a:ext cx="2897671" cy="830997"/>
          </a:xfrm>
          <a:prstGeom prst="rect">
            <a:avLst/>
          </a:prstGeom>
          <a:noFill/>
        </p:spPr>
        <p:txBody>
          <a:bodyPr wrap="square">
            <a:spAutoFit/>
          </a:bodyPr>
          <a:lstStyle/>
          <a:p>
            <a:pPr algn="ctr"/>
            <a:r>
              <a:rPr lang="en-IE" sz="2400" dirty="0">
                <a:solidFill>
                  <a:srgbClr val="68BBAF"/>
                </a:solidFill>
              </a:rPr>
              <a:t>ACTIVE CITIZENS/ VOLUNTEERS</a:t>
            </a:r>
          </a:p>
        </p:txBody>
      </p:sp>
      <p:sp>
        <p:nvSpPr>
          <p:cNvPr id="26" name="TextBox 25">
            <a:extLst>
              <a:ext uri="{FF2B5EF4-FFF2-40B4-BE49-F238E27FC236}">
                <a16:creationId xmlns:a16="http://schemas.microsoft.com/office/drawing/2014/main" id="{CB67FB0D-4C19-4E24-B003-8167DEC96A55}"/>
              </a:ext>
            </a:extLst>
          </p:cNvPr>
          <p:cNvSpPr txBox="1"/>
          <p:nvPr/>
        </p:nvSpPr>
        <p:spPr>
          <a:xfrm>
            <a:off x="6166501" y="1886996"/>
            <a:ext cx="2795139" cy="830997"/>
          </a:xfrm>
          <a:prstGeom prst="rect">
            <a:avLst/>
          </a:prstGeom>
          <a:noFill/>
        </p:spPr>
        <p:txBody>
          <a:bodyPr wrap="square">
            <a:spAutoFit/>
          </a:bodyPr>
          <a:lstStyle/>
          <a:p>
            <a:pPr algn="ctr"/>
            <a:r>
              <a:rPr lang="en-IE" sz="2400" dirty="0">
                <a:solidFill>
                  <a:srgbClr val="AB5AB0"/>
                </a:solidFill>
              </a:rPr>
              <a:t>WIDER COMMUNITY</a:t>
            </a:r>
          </a:p>
          <a:p>
            <a:pPr algn="ctr"/>
            <a:r>
              <a:rPr lang="en-IE" sz="2400" dirty="0">
                <a:solidFill>
                  <a:srgbClr val="AB5AB0"/>
                </a:solidFill>
              </a:rPr>
              <a:t>MEMBERS</a:t>
            </a:r>
          </a:p>
        </p:txBody>
      </p:sp>
      <p:sp>
        <p:nvSpPr>
          <p:cNvPr id="28" name="TextBox 27">
            <a:extLst>
              <a:ext uri="{FF2B5EF4-FFF2-40B4-BE49-F238E27FC236}">
                <a16:creationId xmlns:a16="http://schemas.microsoft.com/office/drawing/2014/main" id="{9151AD91-FE4B-490F-AD6D-CECC3AAE68CF}"/>
              </a:ext>
            </a:extLst>
          </p:cNvPr>
          <p:cNvSpPr txBox="1"/>
          <p:nvPr/>
        </p:nvSpPr>
        <p:spPr>
          <a:xfrm>
            <a:off x="9016767" y="1908016"/>
            <a:ext cx="3290848" cy="769441"/>
          </a:xfrm>
          <a:prstGeom prst="rect">
            <a:avLst/>
          </a:prstGeom>
          <a:noFill/>
        </p:spPr>
        <p:txBody>
          <a:bodyPr wrap="square">
            <a:spAutoFit/>
          </a:bodyPr>
          <a:lstStyle/>
          <a:p>
            <a:pPr algn="ctr"/>
            <a:r>
              <a:rPr lang="en-IE" sz="2200" dirty="0">
                <a:solidFill>
                  <a:srgbClr val="A3CEC2"/>
                </a:solidFill>
              </a:rPr>
              <a:t>EXTERNAL STAKEHOLDERS/ </a:t>
            </a:r>
          </a:p>
          <a:p>
            <a:pPr algn="ctr"/>
            <a:r>
              <a:rPr lang="en-IE" sz="2200" dirty="0">
                <a:solidFill>
                  <a:srgbClr val="A3CEC2"/>
                </a:solidFill>
              </a:rPr>
              <a:t>SUPPORT NETWORK</a:t>
            </a:r>
          </a:p>
        </p:txBody>
      </p:sp>
    </p:spTree>
    <p:extLst>
      <p:ext uri="{BB962C8B-B14F-4D97-AF65-F5344CB8AC3E}">
        <p14:creationId xmlns:p14="http://schemas.microsoft.com/office/powerpoint/2010/main" val="4461614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D4F1BF9-A514-469F-AB12-1B21500653EF}"/>
              </a:ext>
            </a:extLst>
          </p:cNvPr>
          <p:cNvGrpSpPr/>
          <p:nvPr/>
        </p:nvGrpSpPr>
        <p:grpSpPr bwMode="gray">
          <a:xfrm>
            <a:off x="5236294" y="992024"/>
            <a:ext cx="1299863" cy="1082291"/>
            <a:chOff x="10433407" y="2712798"/>
            <a:chExt cx="1430820" cy="1430820"/>
          </a:xfrm>
        </p:grpSpPr>
        <p:sp>
          <p:nvSpPr>
            <p:cNvPr id="5" name="Oval 4">
              <a:extLst>
                <a:ext uri="{FF2B5EF4-FFF2-40B4-BE49-F238E27FC236}">
                  <a16:creationId xmlns:a16="http://schemas.microsoft.com/office/drawing/2014/main" id="{E39B7291-0BD1-4ECE-B039-2977A5F1AD0A}"/>
                </a:ext>
              </a:extLst>
            </p:cNvPr>
            <p:cNvSpPr/>
            <p:nvPr/>
          </p:nvSpPr>
          <p:spPr bwMode="gray">
            <a:xfrm>
              <a:off x="10507166" y="2786557"/>
              <a:ext cx="1283301" cy="1283301"/>
            </a:xfrm>
            <a:prstGeom prst="ellipse">
              <a:avLst/>
            </a:prstGeom>
            <a:solidFill>
              <a:schemeClr val="accent3">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1100" kern="100" spc="-20" dirty="0">
                <a:latin typeface="+mj-lt"/>
              </a:endParaRPr>
            </a:p>
          </p:txBody>
        </p:sp>
        <p:sp>
          <p:nvSpPr>
            <p:cNvPr id="6" name="Donut 27">
              <a:extLst>
                <a:ext uri="{FF2B5EF4-FFF2-40B4-BE49-F238E27FC236}">
                  <a16:creationId xmlns:a16="http://schemas.microsoft.com/office/drawing/2014/main" id="{2DFB325B-E00C-462B-AF5E-6EE7A44F5619}"/>
                </a:ext>
              </a:extLst>
            </p:cNvPr>
            <p:cNvSpPr/>
            <p:nvPr/>
          </p:nvSpPr>
          <p:spPr bwMode="gray">
            <a:xfrm>
              <a:off x="10433407" y="2712798"/>
              <a:ext cx="1430820" cy="1430820"/>
            </a:xfrm>
            <a:prstGeom prst="donut">
              <a:avLst>
                <a:gd name="adj" fmla="val 1551"/>
              </a:avLst>
            </a:prstGeom>
            <a:solidFill>
              <a:schemeClr val="accent3">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dirty="0">
                <a:solidFill>
                  <a:schemeClr val="tx1"/>
                </a:solidFill>
                <a:latin typeface="+mj-lt"/>
              </a:endParaRPr>
            </a:p>
          </p:txBody>
        </p:sp>
      </p:grpSp>
      <p:grpSp>
        <p:nvGrpSpPr>
          <p:cNvPr id="7" name="Group 6">
            <a:extLst>
              <a:ext uri="{FF2B5EF4-FFF2-40B4-BE49-F238E27FC236}">
                <a16:creationId xmlns:a16="http://schemas.microsoft.com/office/drawing/2014/main" id="{74E2B666-2BF6-4D02-8EFF-DC742607D6C7}"/>
              </a:ext>
            </a:extLst>
          </p:cNvPr>
          <p:cNvGrpSpPr/>
          <p:nvPr/>
        </p:nvGrpSpPr>
        <p:grpSpPr bwMode="gray">
          <a:xfrm>
            <a:off x="7023958" y="1319133"/>
            <a:ext cx="1370514" cy="1370514"/>
            <a:chOff x="10433407" y="2712798"/>
            <a:chExt cx="1430820" cy="1430820"/>
          </a:xfrm>
          <a:solidFill>
            <a:srgbClr val="68BBAF"/>
          </a:solidFill>
        </p:grpSpPr>
        <p:sp>
          <p:nvSpPr>
            <p:cNvPr id="8" name="Oval 7">
              <a:extLst>
                <a:ext uri="{FF2B5EF4-FFF2-40B4-BE49-F238E27FC236}">
                  <a16:creationId xmlns:a16="http://schemas.microsoft.com/office/drawing/2014/main" id="{0B6F42A0-B28D-4EE1-B0D4-6C49EE3611DA}"/>
                </a:ext>
              </a:extLst>
            </p:cNvPr>
            <p:cNvSpPr/>
            <p:nvPr/>
          </p:nvSpPr>
          <p:spPr bwMode="gray">
            <a:xfrm>
              <a:off x="10507166" y="2786557"/>
              <a:ext cx="1283301" cy="12833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800" kern="100" spc="-20" dirty="0">
                <a:latin typeface="+mj-lt"/>
              </a:endParaRPr>
            </a:p>
          </p:txBody>
        </p:sp>
        <p:sp>
          <p:nvSpPr>
            <p:cNvPr id="9" name="Donut 44">
              <a:extLst>
                <a:ext uri="{FF2B5EF4-FFF2-40B4-BE49-F238E27FC236}">
                  <a16:creationId xmlns:a16="http://schemas.microsoft.com/office/drawing/2014/main" id="{8C896AA6-63F5-4A2B-B913-6E65FE784A17}"/>
                </a:ext>
              </a:extLst>
            </p:cNvPr>
            <p:cNvSpPr/>
            <p:nvPr/>
          </p:nvSpPr>
          <p:spPr bwMode="gray">
            <a:xfrm>
              <a:off x="10433407" y="2712798"/>
              <a:ext cx="1430820" cy="1430820"/>
            </a:xfrm>
            <a:prstGeom prst="donut">
              <a:avLst>
                <a:gd name="adj" fmla="val 15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dirty="0">
                <a:solidFill>
                  <a:schemeClr val="tx1"/>
                </a:solidFill>
                <a:latin typeface="+mj-lt"/>
              </a:endParaRPr>
            </a:p>
          </p:txBody>
        </p:sp>
      </p:grpSp>
      <p:grpSp>
        <p:nvGrpSpPr>
          <p:cNvPr id="10" name="Group 9">
            <a:extLst>
              <a:ext uri="{FF2B5EF4-FFF2-40B4-BE49-F238E27FC236}">
                <a16:creationId xmlns:a16="http://schemas.microsoft.com/office/drawing/2014/main" id="{0E50FF5A-D3E0-4DFA-8E30-F8A4D98611A4}"/>
              </a:ext>
            </a:extLst>
          </p:cNvPr>
          <p:cNvGrpSpPr/>
          <p:nvPr/>
        </p:nvGrpSpPr>
        <p:grpSpPr bwMode="gray">
          <a:xfrm>
            <a:off x="7345967" y="3124200"/>
            <a:ext cx="2060792" cy="1941786"/>
            <a:chOff x="10433407" y="2712798"/>
            <a:chExt cx="1430820" cy="1430820"/>
          </a:xfrm>
        </p:grpSpPr>
        <p:sp>
          <p:nvSpPr>
            <p:cNvPr id="11" name="Oval 10">
              <a:extLst>
                <a:ext uri="{FF2B5EF4-FFF2-40B4-BE49-F238E27FC236}">
                  <a16:creationId xmlns:a16="http://schemas.microsoft.com/office/drawing/2014/main" id="{4CDC592B-000C-43F3-8C2E-B29CDE5545B2}"/>
                </a:ext>
              </a:extLst>
            </p:cNvPr>
            <p:cNvSpPr/>
            <p:nvPr/>
          </p:nvSpPr>
          <p:spPr bwMode="gray">
            <a:xfrm>
              <a:off x="10507166" y="2786557"/>
              <a:ext cx="1283301" cy="1283301"/>
            </a:xfrm>
            <a:prstGeom prst="ellipse">
              <a:avLst/>
            </a:prstGeom>
            <a:solidFill>
              <a:schemeClr val="accent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br>
                <a:rPr lang="en-US" sz="1050" b="1" kern="100" spc="-20" dirty="0">
                  <a:latin typeface="+mj-lt"/>
                </a:rPr>
              </a:br>
              <a:endParaRPr lang="en-US" sz="800" kern="100" spc="-20" dirty="0">
                <a:latin typeface="+mj-lt"/>
              </a:endParaRPr>
            </a:p>
          </p:txBody>
        </p:sp>
        <p:sp>
          <p:nvSpPr>
            <p:cNvPr id="12" name="Donut 50">
              <a:extLst>
                <a:ext uri="{FF2B5EF4-FFF2-40B4-BE49-F238E27FC236}">
                  <a16:creationId xmlns:a16="http://schemas.microsoft.com/office/drawing/2014/main" id="{EA9BB67F-ECA0-4E44-9614-9E6090EE64C2}"/>
                </a:ext>
              </a:extLst>
            </p:cNvPr>
            <p:cNvSpPr/>
            <p:nvPr/>
          </p:nvSpPr>
          <p:spPr bwMode="gray">
            <a:xfrm>
              <a:off x="10433407" y="2712798"/>
              <a:ext cx="1430820" cy="1430820"/>
            </a:xfrm>
            <a:prstGeom prst="donut">
              <a:avLst>
                <a:gd name="adj" fmla="val 1551"/>
              </a:avLst>
            </a:prstGeom>
            <a:solidFill>
              <a:schemeClr val="accent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dirty="0">
                <a:solidFill>
                  <a:schemeClr val="tx1"/>
                </a:solidFill>
                <a:latin typeface="+mj-lt"/>
              </a:endParaRPr>
            </a:p>
          </p:txBody>
        </p:sp>
      </p:grpSp>
      <p:grpSp>
        <p:nvGrpSpPr>
          <p:cNvPr id="13" name="Group 12">
            <a:extLst>
              <a:ext uri="{FF2B5EF4-FFF2-40B4-BE49-F238E27FC236}">
                <a16:creationId xmlns:a16="http://schemas.microsoft.com/office/drawing/2014/main" id="{5776D072-62DA-490B-9FB4-1AA54DD72897}"/>
              </a:ext>
            </a:extLst>
          </p:cNvPr>
          <p:cNvGrpSpPr/>
          <p:nvPr/>
        </p:nvGrpSpPr>
        <p:grpSpPr bwMode="gray">
          <a:xfrm>
            <a:off x="6139052" y="4724400"/>
            <a:ext cx="1541098" cy="1541098"/>
            <a:chOff x="10433407" y="2712798"/>
            <a:chExt cx="1430820" cy="1430820"/>
          </a:xfrm>
          <a:solidFill>
            <a:srgbClr val="AB5AB0"/>
          </a:solidFill>
        </p:grpSpPr>
        <p:sp>
          <p:nvSpPr>
            <p:cNvPr id="14" name="Oval 13">
              <a:extLst>
                <a:ext uri="{FF2B5EF4-FFF2-40B4-BE49-F238E27FC236}">
                  <a16:creationId xmlns:a16="http://schemas.microsoft.com/office/drawing/2014/main" id="{6B7F65D6-EB10-4DC2-9A6B-DE993D86B037}"/>
                </a:ext>
              </a:extLst>
            </p:cNvPr>
            <p:cNvSpPr/>
            <p:nvPr/>
          </p:nvSpPr>
          <p:spPr bwMode="gray">
            <a:xfrm>
              <a:off x="10507166" y="2786557"/>
              <a:ext cx="1283301" cy="12833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800" kern="100" spc="-20" dirty="0">
                <a:latin typeface="+mj-lt"/>
              </a:endParaRPr>
            </a:p>
          </p:txBody>
        </p:sp>
        <p:sp>
          <p:nvSpPr>
            <p:cNvPr id="15" name="Donut 53">
              <a:extLst>
                <a:ext uri="{FF2B5EF4-FFF2-40B4-BE49-F238E27FC236}">
                  <a16:creationId xmlns:a16="http://schemas.microsoft.com/office/drawing/2014/main" id="{3B894D12-567C-4051-AD93-393EEE8F111C}"/>
                </a:ext>
              </a:extLst>
            </p:cNvPr>
            <p:cNvSpPr/>
            <p:nvPr/>
          </p:nvSpPr>
          <p:spPr bwMode="gray">
            <a:xfrm>
              <a:off x="10433407" y="2712798"/>
              <a:ext cx="1430820" cy="1430820"/>
            </a:xfrm>
            <a:prstGeom prst="donut">
              <a:avLst>
                <a:gd name="adj" fmla="val 15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dirty="0">
                <a:solidFill>
                  <a:schemeClr val="tx1"/>
                </a:solidFill>
                <a:latin typeface="+mj-lt"/>
              </a:endParaRPr>
            </a:p>
          </p:txBody>
        </p:sp>
      </p:grpSp>
      <p:grpSp>
        <p:nvGrpSpPr>
          <p:cNvPr id="16" name="Group 15">
            <a:extLst>
              <a:ext uri="{FF2B5EF4-FFF2-40B4-BE49-F238E27FC236}">
                <a16:creationId xmlns:a16="http://schemas.microsoft.com/office/drawing/2014/main" id="{66A550E2-8407-4CB0-B6E1-AA41FC6EF3B1}"/>
              </a:ext>
            </a:extLst>
          </p:cNvPr>
          <p:cNvGrpSpPr/>
          <p:nvPr/>
        </p:nvGrpSpPr>
        <p:grpSpPr bwMode="gray">
          <a:xfrm>
            <a:off x="4227702" y="4813300"/>
            <a:ext cx="1370514" cy="1370514"/>
            <a:chOff x="10433407" y="2712798"/>
            <a:chExt cx="1430820" cy="1430820"/>
          </a:xfrm>
        </p:grpSpPr>
        <p:sp>
          <p:nvSpPr>
            <p:cNvPr id="17" name="Oval 16">
              <a:extLst>
                <a:ext uri="{FF2B5EF4-FFF2-40B4-BE49-F238E27FC236}">
                  <a16:creationId xmlns:a16="http://schemas.microsoft.com/office/drawing/2014/main" id="{07A4F8E7-35AB-451E-9C2F-4CF285521D7B}"/>
                </a:ext>
              </a:extLst>
            </p:cNvPr>
            <p:cNvSpPr/>
            <p:nvPr/>
          </p:nvSpPr>
          <p:spPr bwMode="gray">
            <a:xfrm>
              <a:off x="10507166" y="2786557"/>
              <a:ext cx="1283301" cy="1283301"/>
            </a:xfrm>
            <a:prstGeom prst="ellipse">
              <a:avLst/>
            </a:prstGeom>
            <a:solidFill>
              <a:schemeClr val="accent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r>
                <a:rPr lang="en-US" sz="800" kern="100" spc="-20" dirty="0">
                  <a:latin typeface="+mj-lt"/>
                </a:rPr>
                <a:t>.</a:t>
              </a:r>
            </a:p>
          </p:txBody>
        </p:sp>
        <p:sp>
          <p:nvSpPr>
            <p:cNvPr id="18" name="Donut 56">
              <a:extLst>
                <a:ext uri="{FF2B5EF4-FFF2-40B4-BE49-F238E27FC236}">
                  <a16:creationId xmlns:a16="http://schemas.microsoft.com/office/drawing/2014/main" id="{722C1572-0C9A-4E03-B31B-3EE1956AF39C}"/>
                </a:ext>
              </a:extLst>
            </p:cNvPr>
            <p:cNvSpPr/>
            <p:nvPr/>
          </p:nvSpPr>
          <p:spPr bwMode="gray">
            <a:xfrm>
              <a:off x="10433407" y="2712798"/>
              <a:ext cx="1430820" cy="1430820"/>
            </a:xfrm>
            <a:prstGeom prst="donut">
              <a:avLst>
                <a:gd name="adj" fmla="val 1551"/>
              </a:avLst>
            </a:prstGeom>
            <a:solidFill>
              <a:schemeClr val="accent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dirty="0">
                <a:solidFill>
                  <a:schemeClr val="tx1"/>
                </a:solidFill>
                <a:latin typeface="+mj-lt"/>
              </a:endParaRPr>
            </a:p>
          </p:txBody>
        </p:sp>
      </p:grpSp>
      <p:grpSp>
        <p:nvGrpSpPr>
          <p:cNvPr id="19" name="Group 18">
            <a:extLst>
              <a:ext uri="{FF2B5EF4-FFF2-40B4-BE49-F238E27FC236}">
                <a16:creationId xmlns:a16="http://schemas.microsoft.com/office/drawing/2014/main" id="{A0D2C8ED-EB65-43DF-9BA5-F62BEBC8CC58}"/>
              </a:ext>
            </a:extLst>
          </p:cNvPr>
          <p:cNvGrpSpPr/>
          <p:nvPr/>
        </p:nvGrpSpPr>
        <p:grpSpPr bwMode="gray">
          <a:xfrm>
            <a:off x="2991992" y="3257131"/>
            <a:ext cx="1370514" cy="1370514"/>
            <a:chOff x="10433407" y="2712798"/>
            <a:chExt cx="1430820" cy="1430820"/>
          </a:xfrm>
          <a:solidFill>
            <a:srgbClr val="903193"/>
          </a:solidFill>
        </p:grpSpPr>
        <p:sp>
          <p:nvSpPr>
            <p:cNvPr id="20" name="Oval 19">
              <a:hlinkClick r:id="rId2"/>
              <a:extLst>
                <a:ext uri="{FF2B5EF4-FFF2-40B4-BE49-F238E27FC236}">
                  <a16:creationId xmlns:a16="http://schemas.microsoft.com/office/drawing/2014/main" id="{85914546-64F0-4493-BE4C-640941049352}"/>
                </a:ext>
              </a:extLst>
            </p:cNvPr>
            <p:cNvSpPr/>
            <p:nvPr/>
          </p:nvSpPr>
          <p:spPr bwMode="gray">
            <a:xfrm>
              <a:off x="10507166" y="2786557"/>
              <a:ext cx="1283301" cy="12833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600" i="1" kern="100" spc="-20" dirty="0"/>
            </a:p>
          </p:txBody>
        </p:sp>
        <p:sp>
          <p:nvSpPr>
            <p:cNvPr id="21" name="Donut 59">
              <a:extLst>
                <a:ext uri="{FF2B5EF4-FFF2-40B4-BE49-F238E27FC236}">
                  <a16:creationId xmlns:a16="http://schemas.microsoft.com/office/drawing/2014/main" id="{015DAD74-3EB8-486E-8DD0-3A6BB6FAD786}"/>
                </a:ext>
              </a:extLst>
            </p:cNvPr>
            <p:cNvSpPr/>
            <p:nvPr/>
          </p:nvSpPr>
          <p:spPr bwMode="gray">
            <a:xfrm>
              <a:off x="10433407" y="2712798"/>
              <a:ext cx="1430820" cy="1430820"/>
            </a:xfrm>
            <a:prstGeom prst="donut">
              <a:avLst>
                <a:gd name="adj" fmla="val 15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dirty="0">
                <a:solidFill>
                  <a:schemeClr val="tx1"/>
                </a:solidFill>
                <a:latin typeface="+mj-lt"/>
              </a:endParaRPr>
            </a:p>
          </p:txBody>
        </p:sp>
      </p:grpSp>
      <p:grpSp>
        <p:nvGrpSpPr>
          <p:cNvPr id="22" name="Group 21">
            <a:extLst>
              <a:ext uri="{FF2B5EF4-FFF2-40B4-BE49-F238E27FC236}">
                <a16:creationId xmlns:a16="http://schemas.microsoft.com/office/drawing/2014/main" id="{999D6F0F-9C5D-44E8-812A-D3AE73FBE3EC}"/>
              </a:ext>
            </a:extLst>
          </p:cNvPr>
          <p:cNvGrpSpPr/>
          <p:nvPr/>
        </p:nvGrpSpPr>
        <p:grpSpPr bwMode="gray">
          <a:xfrm>
            <a:off x="3331274" y="1319133"/>
            <a:ext cx="1726382" cy="1610775"/>
            <a:chOff x="10433407" y="2712798"/>
            <a:chExt cx="1430820" cy="1430820"/>
          </a:xfrm>
        </p:grpSpPr>
        <p:sp>
          <p:nvSpPr>
            <p:cNvPr id="23" name="Oval 22">
              <a:extLst>
                <a:ext uri="{FF2B5EF4-FFF2-40B4-BE49-F238E27FC236}">
                  <a16:creationId xmlns:a16="http://schemas.microsoft.com/office/drawing/2014/main" id="{E59FC119-01EA-4F0B-8DAA-E9707B5A51BA}"/>
                </a:ext>
              </a:extLst>
            </p:cNvPr>
            <p:cNvSpPr/>
            <p:nvPr/>
          </p:nvSpPr>
          <p:spPr bwMode="gray">
            <a:xfrm>
              <a:off x="10507166" y="2786557"/>
              <a:ext cx="1283301" cy="1283301"/>
            </a:xfrm>
            <a:prstGeom prst="ellipse">
              <a:avLst/>
            </a:prstGeom>
            <a:solidFill>
              <a:schemeClr val="accent5">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1050" b="1" kern="100" spc="-20" dirty="0">
                <a:latin typeface="+mj-lt"/>
              </a:endParaRPr>
            </a:p>
          </p:txBody>
        </p:sp>
        <p:sp>
          <p:nvSpPr>
            <p:cNvPr id="24" name="Donut 65">
              <a:extLst>
                <a:ext uri="{FF2B5EF4-FFF2-40B4-BE49-F238E27FC236}">
                  <a16:creationId xmlns:a16="http://schemas.microsoft.com/office/drawing/2014/main" id="{8D349015-423D-4C03-84FC-A7244F9E81EF}"/>
                </a:ext>
              </a:extLst>
            </p:cNvPr>
            <p:cNvSpPr/>
            <p:nvPr/>
          </p:nvSpPr>
          <p:spPr bwMode="gray">
            <a:xfrm>
              <a:off x="10433407" y="2712798"/>
              <a:ext cx="1430820" cy="1430820"/>
            </a:xfrm>
            <a:prstGeom prst="donut">
              <a:avLst>
                <a:gd name="adj" fmla="val 1551"/>
              </a:avLst>
            </a:prstGeom>
            <a:solidFill>
              <a:schemeClr val="accent5">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kern="100" spc="-20" dirty="0">
                <a:solidFill>
                  <a:schemeClr val="tx1"/>
                </a:solidFill>
                <a:latin typeface="+mj-lt"/>
              </a:endParaRPr>
            </a:p>
          </p:txBody>
        </p:sp>
      </p:grpSp>
      <p:cxnSp>
        <p:nvCxnSpPr>
          <p:cNvPr id="28" name="Straight Connector 27">
            <a:extLst>
              <a:ext uri="{FF2B5EF4-FFF2-40B4-BE49-F238E27FC236}">
                <a16:creationId xmlns:a16="http://schemas.microsoft.com/office/drawing/2014/main" id="{ECC0946A-0899-42D9-A5B5-0DA73D4F9C5D}"/>
              </a:ext>
            </a:extLst>
          </p:cNvPr>
          <p:cNvCxnSpPr>
            <a:cxnSpLocks/>
          </p:cNvCxnSpPr>
          <p:nvPr/>
        </p:nvCxnSpPr>
        <p:spPr bwMode="gray">
          <a:xfrm>
            <a:off x="5910452" y="1822150"/>
            <a:ext cx="0" cy="1625108"/>
          </a:xfrm>
          <a:prstGeom prst="line">
            <a:avLst/>
          </a:prstGeom>
          <a:ln w="19050">
            <a:gradFill>
              <a:gsLst>
                <a:gs pos="0">
                  <a:schemeClr val="accent3">
                    <a:lumMod val="75000"/>
                    <a:alpha val="75000"/>
                  </a:schemeClr>
                </a:gs>
                <a:gs pos="100000">
                  <a:schemeClr val="accent3">
                    <a:lumMod val="75000"/>
                    <a:alpha val="0"/>
                  </a:schemeClr>
                </a:gs>
              </a:gsLst>
              <a:lin ang="5400000" scaled="0"/>
            </a:gradFill>
            <a:beve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B61F6F4-99C0-4A45-9B42-A3635231EA56}"/>
              </a:ext>
            </a:extLst>
          </p:cNvPr>
          <p:cNvCxnSpPr>
            <a:cxnSpLocks/>
          </p:cNvCxnSpPr>
          <p:nvPr/>
        </p:nvCxnSpPr>
        <p:spPr bwMode="gray">
          <a:xfrm flipH="1">
            <a:off x="5910452" y="2422525"/>
            <a:ext cx="1257301" cy="1005681"/>
          </a:xfrm>
          <a:prstGeom prst="line">
            <a:avLst/>
          </a:prstGeom>
          <a:ln w="19050">
            <a:gradFill>
              <a:gsLst>
                <a:gs pos="0">
                  <a:schemeClr val="accent1">
                    <a:lumMod val="75000"/>
                    <a:alpha val="75000"/>
                  </a:schemeClr>
                </a:gs>
                <a:gs pos="100000">
                  <a:schemeClr val="accent1">
                    <a:lumMod val="75000"/>
                    <a:alpha val="0"/>
                  </a:schemeClr>
                </a:gs>
              </a:gsLst>
              <a:lin ang="5400000" scaled="0"/>
            </a:gradFill>
            <a:beve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4196392-2820-45BC-B3FC-58C003405039}"/>
              </a:ext>
            </a:extLst>
          </p:cNvPr>
          <p:cNvCxnSpPr>
            <a:cxnSpLocks/>
          </p:cNvCxnSpPr>
          <p:nvPr/>
        </p:nvCxnSpPr>
        <p:spPr bwMode="gray">
          <a:xfrm>
            <a:off x="4852044" y="2579763"/>
            <a:ext cx="1038223" cy="828260"/>
          </a:xfrm>
          <a:prstGeom prst="line">
            <a:avLst/>
          </a:prstGeom>
          <a:ln w="19050">
            <a:gradFill>
              <a:gsLst>
                <a:gs pos="0">
                  <a:schemeClr val="accent5">
                    <a:lumMod val="75000"/>
                    <a:alpha val="75000"/>
                  </a:schemeClr>
                </a:gs>
                <a:gs pos="100000">
                  <a:schemeClr val="accent5">
                    <a:lumMod val="75000"/>
                    <a:alpha val="0"/>
                  </a:schemeClr>
                </a:gs>
              </a:gsLst>
              <a:lin ang="5400000" scaled="0"/>
            </a:gradFill>
            <a:beve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213C35F-BFE3-4692-9D4B-682EE6336610}"/>
              </a:ext>
            </a:extLst>
          </p:cNvPr>
          <p:cNvCxnSpPr>
            <a:cxnSpLocks/>
          </p:cNvCxnSpPr>
          <p:nvPr/>
        </p:nvCxnSpPr>
        <p:spPr bwMode="gray">
          <a:xfrm flipV="1">
            <a:off x="4334726" y="3417096"/>
            <a:ext cx="1565156" cy="355598"/>
          </a:xfrm>
          <a:prstGeom prst="line">
            <a:avLst/>
          </a:prstGeom>
          <a:ln w="19050">
            <a:gradFill>
              <a:gsLst>
                <a:gs pos="0">
                  <a:schemeClr val="accent4">
                    <a:lumMod val="75000"/>
                    <a:alpha val="75000"/>
                  </a:schemeClr>
                </a:gs>
                <a:gs pos="100000">
                  <a:schemeClr val="accent4">
                    <a:lumMod val="75000"/>
                    <a:alpha val="0"/>
                  </a:schemeClr>
                </a:gs>
              </a:gsLst>
              <a:lin ang="5400000" scaled="0"/>
            </a:gradFill>
            <a:beve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9BD7106-4517-43E1-9BBD-ADF73112C28C}"/>
              </a:ext>
            </a:extLst>
          </p:cNvPr>
          <p:cNvCxnSpPr>
            <a:cxnSpLocks/>
          </p:cNvCxnSpPr>
          <p:nvPr/>
        </p:nvCxnSpPr>
        <p:spPr bwMode="gray">
          <a:xfrm flipH="1" flipV="1">
            <a:off x="5908071" y="3428209"/>
            <a:ext cx="1458019" cy="331788"/>
          </a:xfrm>
          <a:prstGeom prst="line">
            <a:avLst/>
          </a:prstGeom>
          <a:ln w="19050">
            <a:gradFill>
              <a:gsLst>
                <a:gs pos="0">
                  <a:schemeClr val="accent1">
                    <a:lumMod val="75000"/>
                    <a:alpha val="75000"/>
                  </a:schemeClr>
                </a:gs>
                <a:gs pos="100000">
                  <a:schemeClr val="accent1">
                    <a:lumMod val="75000"/>
                    <a:alpha val="0"/>
                  </a:schemeClr>
                </a:gs>
              </a:gsLst>
              <a:lin ang="5400000" scaled="0"/>
            </a:gradFill>
            <a:beve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DE37276-D104-4926-B89A-729F131EE746}"/>
              </a:ext>
            </a:extLst>
          </p:cNvPr>
          <p:cNvCxnSpPr>
            <a:cxnSpLocks/>
          </p:cNvCxnSpPr>
          <p:nvPr/>
        </p:nvCxnSpPr>
        <p:spPr bwMode="gray">
          <a:xfrm flipH="1" flipV="1">
            <a:off x="5941405" y="3454397"/>
            <a:ext cx="641649" cy="1341466"/>
          </a:xfrm>
          <a:prstGeom prst="line">
            <a:avLst/>
          </a:prstGeom>
          <a:ln w="19050">
            <a:gradFill>
              <a:gsLst>
                <a:gs pos="0">
                  <a:schemeClr val="accent1">
                    <a:lumMod val="75000"/>
                    <a:alpha val="75000"/>
                  </a:schemeClr>
                </a:gs>
                <a:gs pos="100000">
                  <a:schemeClr val="accent1">
                    <a:lumMod val="75000"/>
                    <a:alpha val="0"/>
                  </a:schemeClr>
                </a:gs>
              </a:gsLst>
              <a:lin ang="5400000" scaled="0"/>
            </a:gradFill>
            <a:beve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63AFC09-C566-4CA7-9E36-B1581AE05939}"/>
              </a:ext>
            </a:extLst>
          </p:cNvPr>
          <p:cNvCxnSpPr>
            <a:cxnSpLocks/>
          </p:cNvCxnSpPr>
          <p:nvPr/>
        </p:nvCxnSpPr>
        <p:spPr bwMode="gray">
          <a:xfrm flipV="1">
            <a:off x="5209368" y="3430590"/>
            <a:ext cx="701084" cy="1450979"/>
          </a:xfrm>
          <a:prstGeom prst="line">
            <a:avLst/>
          </a:prstGeom>
          <a:ln w="19050">
            <a:gradFill>
              <a:gsLst>
                <a:gs pos="0">
                  <a:schemeClr val="accent1">
                    <a:lumMod val="75000"/>
                    <a:alpha val="75000"/>
                  </a:schemeClr>
                </a:gs>
                <a:gs pos="100000">
                  <a:schemeClr val="accent1">
                    <a:lumMod val="75000"/>
                    <a:alpha val="0"/>
                  </a:schemeClr>
                </a:gs>
              </a:gsLst>
              <a:lin ang="5400000" scaled="0"/>
            </a:gradFill>
            <a:beve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3EAEEBAB-FC4D-483C-AD74-57C1D660986E}"/>
              </a:ext>
            </a:extLst>
          </p:cNvPr>
          <p:cNvSpPr/>
          <p:nvPr/>
        </p:nvSpPr>
        <p:spPr bwMode="gray">
          <a:xfrm>
            <a:off x="5268799" y="2786557"/>
            <a:ext cx="1283301" cy="1283301"/>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nvGrpSpPr>
          <p:cNvPr id="40" name="Group 39">
            <a:extLst>
              <a:ext uri="{FF2B5EF4-FFF2-40B4-BE49-F238E27FC236}">
                <a16:creationId xmlns:a16="http://schemas.microsoft.com/office/drawing/2014/main" id="{4859FD32-8B99-45AE-BC2E-3D3EBA1CF315}"/>
              </a:ext>
            </a:extLst>
          </p:cNvPr>
          <p:cNvGrpSpPr/>
          <p:nvPr/>
        </p:nvGrpSpPr>
        <p:grpSpPr bwMode="gray">
          <a:xfrm>
            <a:off x="4691248" y="2209007"/>
            <a:ext cx="2438404" cy="2438398"/>
            <a:chOff x="3352796" y="2209007"/>
            <a:chExt cx="2438404" cy="2438398"/>
          </a:xfrm>
        </p:grpSpPr>
        <p:sp>
          <p:nvSpPr>
            <p:cNvPr id="41" name="Donut 11">
              <a:extLst>
                <a:ext uri="{FF2B5EF4-FFF2-40B4-BE49-F238E27FC236}">
                  <a16:creationId xmlns:a16="http://schemas.microsoft.com/office/drawing/2014/main" id="{3F023ABF-64EF-430C-B340-B750F8A771EF}"/>
                </a:ext>
              </a:extLst>
            </p:cNvPr>
            <p:cNvSpPr/>
            <p:nvPr/>
          </p:nvSpPr>
          <p:spPr bwMode="gray">
            <a:xfrm>
              <a:off x="3697481" y="2553691"/>
              <a:ext cx="1749034" cy="1749034"/>
            </a:xfrm>
            <a:prstGeom prst="donut">
              <a:avLst>
                <a:gd name="adj" fmla="val 4650"/>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42" name="Donut 24">
              <a:extLst>
                <a:ext uri="{FF2B5EF4-FFF2-40B4-BE49-F238E27FC236}">
                  <a16:creationId xmlns:a16="http://schemas.microsoft.com/office/drawing/2014/main" id="{4DB21386-A708-4DFA-8A18-368F97A02A1C}"/>
                </a:ext>
              </a:extLst>
            </p:cNvPr>
            <p:cNvSpPr/>
            <p:nvPr/>
          </p:nvSpPr>
          <p:spPr bwMode="gray">
            <a:xfrm>
              <a:off x="3505200" y="2361410"/>
              <a:ext cx="2133600" cy="2133596"/>
            </a:xfrm>
            <a:prstGeom prst="donut">
              <a:avLst>
                <a:gd name="adj" fmla="val 2565"/>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43" name="Donut 25">
              <a:extLst>
                <a:ext uri="{FF2B5EF4-FFF2-40B4-BE49-F238E27FC236}">
                  <a16:creationId xmlns:a16="http://schemas.microsoft.com/office/drawing/2014/main" id="{42A72371-1A84-42A3-88F0-AD296A841347}"/>
                </a:ext>
              </a:extLst>
            </p:cNvPr>
            <p:cNvSpPr/>
            <p:nvPr/>
          </p:nvSpPr>
          <p:spPr bwMode="gray">
            <a:xfrm>
              <a:off x="3352796" y="2209007"/>
              <a:ext cx="2438404" cy="2438398"/>
            </a:xfrm>
            <a:prstGeom prst="donut">
              <a:avLst>
                <a:gd name="adj" fmla="val 1375"/>
              </a:avLst>
            </a:pr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44" name="Rectangle 43">
              <a:extLst>
                <a:ext uri="{FF2B5EF4-FFF2-40B4-BE49-F238E27FC236}">
                  <a16:creationId xmlns:a16="http://schemas.microsoft.com/office/drawing/2014/main" id="{044D7D01-BF34-41D4-AB22-F71CB6AABD0D}"/>
                </a:ext>
              </a:extLst>
            </p:cNvPr>
            <p:cNvSpPr/>
            <p:nvPr/>
          </p:nvSpPr>
          <p:spPr bwMode="gray">
            <a:xfrm>
              <a:off x="3904967" y="3228151"/>
              <a:ext cx="1334083" cy="400110"/>
            </a:xfrm>
            <a:prstGeom prst="rect">
              <a:avLst/>
            </a:prstGeom>
          </p:spPr>
          <p:txBody>
            <a:bodyPr wrap="none" anchor="ctr">
              <a:spAutoFit/>
            </a:bodyPr>
            <a:lstStyle/>
            <a:p>
              <a:pPr marL="0" lvl="1" algn="ctr"/>
              <a:r>
                <a:rPr lang="en-US" sz="2000" b="1" kern="100" spc="-20" dirty="0">
                  <a:solidFill>
                    <a:srgbClr val="161741"/>
                  </a:solidFill>
                  <a:latin typeface="+mj-lt"/>
                </a:rPr>
                <a:t>OUR TEAM </a:t>
              </a:r>
            </a:p>
          </p:txBody>
        </p:sp>
      </p:grpSp>
      <p:sp>
        <p:nvSpPr>
          <p:cNvPr id="45" name="TextBox 44">
            <a:extLst>
              <a:ext uri="{FF2B5EF4-FFF2-40B4-BE49-F238E27FC236}">
                <a16:creationId xmlns:a16="http://schemas.microsoft.com/office/drawing/2014/main" id="{DC3AB3E1-6630-4FA8-A825-58926E160312}"/>
              </a:ext>
            </a:extLst>
          </p:cNvPr>
          <p:cNvSpPr txBox="1"/>
          <p:nvPr/>
        </p:nvSpPr>
        <p:spPr>
          <a:xfrm>
            <a:off x="78338" y="1692709"/>
            <a:ext cx="2751437" cy="2677656"/>
          </a:xfrm>
          <a:prstGeom prst="rect">
            <a:avLst/>
          </a:prstGeom>
          <a:noFill/>
        </p:spPr>
        <p:txBody>
          <a:bodyPr wrap="square" rtlCol="0">
            <a:spAutoFit/>
          </a:bodyPr>
          <a:lstStyle/>
          <a:p>
            <a:r>
              <a:rPr lang="en-IE" sz="2400" dirty="0">
                <a:solidFill>
                  <a:srgbClr val="6D6E6C"/>
                </a:solidFill>
              </a:rPr>
              <a:t>This Mind Map or Spoke Diagram is a useful tool to assess the skills and knowledge of your community team.</a:t>
            </a:r>
          </a:p>
          <a:p>
            <a:endParaRPr lang="en-IE" sz="2400" dirty="0">
              <a:solidFill>
                <a:srgbClr val="6D6E6C"/>
              </a:solidFill>
            </a:endParaRPr>
          </a:p>
        </p:txBody>
      </p:sp>
      <p:sp>
        <p:nvSpPr>
          <p:cNvPr id="37" name="Text Placeholder 4">
            <a:extLst>
              <a:ext uri="{FF2B5EF4-FFF2-40B4-BE49-F238E27FC236}">
                <a16:creationId xmlns:a16="http://schemas.microsoft.com/office/drawing/2014/main" id="{F9A59CB5-5310-4420-84AF-B4B894D86C3B}"/>
              </a:ext>
            </a:extLst>
          </p:cNvPr>
          <p:cNvSpPr txBox="1">
            <a:spLocks/>
          </p:cNvSpPr>
          <p:nvPr/>
        </p:nvSpPr>
        <p:spPr>
          <a:xfrm>
            <a:off x="48153" y="18701"/>
            <a:ext cx="11818025" cy="813358"/>
          </a:xfrm>
          <a:prstGeom prst="rect">
            <a:avLst/>
          </a:prstGeom>
          <a:solidFill>
            <a:srgbClr val="AB5AB0"/>
          </a:solidFill>
        </p:spPr>
        <p:txBody>
          <a:bodyPr>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pPr>
            <a:r>
              <a:rPr lang="en-IE" dirty="0">
                <a:solidFill>
                  <a:schemeClr val="bg1"/>
                </a:solidFill>
              </a:rPr>
              <a:t>KNOWLEDGE, SKILLS, PASSIONS OF YOUR COMMUNITY TEAM</a:t>
            </a:r>
            <a:endParaRPr lang="en-US" dirty="0">
              <a:solidFill>
                <a:schemeClr val="bg1"/>
              </a:solidFill>
            </a:endParaRPr>
          </a:p>
        </p:txBody>
      </p:sp>
      <p:sp>
        <p:nvSpPr>
          <p:cNvPr id="2" name="TextBox 1">
            <a:extLst>
              <a:ext uri="{FF2B5EF4-FFF2-40B4-BE49-F238E27FC236}">
                <a16:creationId xmlns:a16="http://schemas.microsoft.com/office/drawing/2014/main" id="{7E6FBABA-FC8C-43CC-B4B9-16B62B2D4D96}"/>
              </a:ext>
            </a:extLst>
          </p:cNvPr>
          <p:cNvSpPr txBox="1"/>
          <p:nvPr/>
        </p:nvSpPr>
        <p:spPr>
          <a:xfrm>
            <a:off x="8029903" y="6229980"/>
            <a:ext cx="4162097" cy="461665"/>
          </a:xfrm>
          <a:prstGeom prst="rect">
            <a:avLst/>
          </a:prstGeom>
          <a:solidFill>
            <a:srgbClr val="7F4182"/>
          </a:solidFill>
        </p:spPr>
        <p:txBody>
          <a:bodyPr wrap="square" rtlCol="0">
            <a:spAutoFit/>
          </a:bodyPr>
          <a:lstStyle/>
          <a:p>
            <a:r>
              <a:rPr lang="en-IE" sz="2400" dirty="0">
                <a:solidFill>
                  <a:schemeClr val="bg1"/>
                </a:solidFill>
              </a:rPr>
              <a:t>Let’s see a filled in example…</a:t>
            </a:r>
          </a:p>
        </p:txBody>
      </p:sp>
    </p:spTree>
    <p:extLst>
      <p:ext uri="{BB962C8B-B14F-4D97-AF65-F5344CB8AC3E}">
        <p14:creationId xmlns:p14="http://schemas.microsoft.com/office/powerpoint/2010/main" val="41248315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D4F1BF9-A514-469F-AB12-1B21500653EF}"/>
              </a:ext>
            </a:extLst>
          </p:cNvPr>
          <p:cNvGrpSpPr/>
          <p:nvPr/>
        </p:nvGrpSpPr>
        <p:grpSpPr bwMode="gray">
          <a:xfrm>
            <a:off x="4865985" y="152017"/>
            <a:ext cx="1918981" cy="1692128"/>
            <a:chOff x="10433407" y="2712798"/>
            <a:chExt cx="1430820" cy="1430820"/>
          </a:xfrm>
        </p:grpSpPr>
        <p:sp>
          <p:nvSpPr>
            <p:cNvPr id="5" name="Oval 4">
              <a:extLst>
                <a:ext uri="{FF2B5EF4-FFF2-40B4-BE49-F238E27FC236}">
                  <a16:creationId xmlns:a16="http://schemas.microsoft.com/office/drawing/2014/main" id="{E39B7291-0BD1-4ECE-B039-2977A5F1AD0A}"/>
                </a:ext>
              </a:extLst>
            </p:cNvPr>
            <p:cNvSpPr/>
            <p:nvPr/>
          </p:nvSpPr>
          <p:spPr bwMode="gray">
            <a:xfrm>
              <a:off x="10507166" y="2786557"/>
              <a:ext cx="1283301" cy="1283301"/>
            </a:xfrm>
            <a:prstGeom prst="ellipse">
              <a:avLst/>
            </a:prstGeom>
            <a:solidFill>
              <a:schemeClr val="accent3">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1100" kern="100" spc="-20" dirty="0">
                <a:latin typeface="+mj-lt"/>
              </a:endParaRPr>
            </a:p>
          </p:txBody>
        </p:sp>
        <p:sp>
          <p:nvSpPr>
            <p:cNvPr id="6" name="Donut 27">
              <a:extLst>
                <a:ext uri="{FF2B5EF4-FFF2-40B4-BE49-F238E27FC236}">
                  <a16:creationId xmlns:a16="http://schemas.microsoft.com/office/drawing/2014/main" id="{2DFB325B-E00C-462B-AF5E-6EE7A44F5619}"/>
                </a:ext>
              </a:extLst>
            </p:cNvPr>
            <p:cNvSpPr/>
            <p:nvPr/>
          </p:nvSpPr>
          <p:spPr bwMode="gray">
            <a:xfrm>
              <a:off x="10433407" y="2712798"/>
              <a:ext cx="1430820" cy="1430820"/>
            </a:xfrm>
            <a:prstGeom prst="donut">
              <a:avLst>
                <a:gd name="adj" fmla="val 1551"/>
              </a:avLst>
            </a:prstGeom>
            <a:solidFill>
              <a:schemeClr val="accent3">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dirty="0">
                <a:solidFill>
                  <a:schemeClr val="tx1"/>
                </a:solidFill>
                <a:latin typeface="+mj-lt"/>
              </a:endParaRPr>
            </a:p>
          </p:txBody>
        </p:sp>
      </p:grpSp>
      <p:grpSp>
        <p:nvGrpSpPr>
          <p:cNvPr id="7" name="Group 6">
            <a:extLst>
              <a:ext uri="{FF2B5EF4-FFF2-40B4-BE49-F238E27FC236}">
                <a16:creationId xmlns:a16="http://schemas.microsoft.com/office/drawing/2014/main" id="{74E2B666-2BF6-4D02-8EFF-DC742607D6C7}"/>
              </a:ext>
            </a:extLst>
          </p:cNvPr>
          <p:cNvGrpSpPr/>
          <p:nvPr/>
        </p:nvGrpSpPr>
        <p:grpSpPr bwMode="gray">
          <a:xfrm>
            <a:off x="7023957" y="1035348"/>
            <a:ext cx="2133595" cy="1654299"/>
            <a:chOff x="10433407" y="2712798"/>
            <a:chExt cx="1430820" cy="1430820"/>
          </a:xfrm>
          <a:solidFill>
            <a:srgbClr val="68BBAF"/>
          </a:solidFill>
        </p:grpSpPr>
        <p:sp>
          <p:nvSpPr>
            <p:cNvPr id="8" name="Oval 7">
              <a:extLst>
                <a:ext uri="{FF2B5EF4-FFF2-40B4-BE49-F238E27FC236}">
                  <a16:creationId xmlns:a16="http://schemas.microsoft.com/office/drawing/2014/main" id="{0B6F42A0-B28D-4EE1-B0D4-6C49EE3611DA}"/>
                </a:ext>
              </a:extLst>
            </p:cNvPr>
            <p:cNvSpPr/>
            <p:nvPr/>
          </p:nvSpPr>
          <p:spPr bwMode="gray">
            <a:xfrm>
              <a:off x="10507166" y="2786557"/>
              <a:ext cx="1283301" cy="12833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800" kern="100" spc="-20" dirty="0">
                <a:latin typeface="+mj-lt"/>
              </a:endParaRPr>
            </a:p>
          </p:txBody>
        </p:sp>
        <p:sp>
          <p:nvSpPr>
            <p:cNvPr id="9" name="Donut 44">
              <a:extLst>
                <a:ext uri="{FF2B5EF4-FFF2-40B4-BE49-F238E27FC236}">
                  <a16:creationId xmlns:a16="http://schemas.microsoft.com/office/drawing/2014/main" id="{8C896AA6-63F5-4A2B-B913-6E65FE784A17}"/>
                </a:ext>
              </a:extLst>
            </p:cNvPr>
            <p:cNvSpPr/>
            <p:nvPr/>
          </p:nvSpPr>
          <p:spPr bwMode="gray">
            <a:xfrm>
              <a:off x="10433407" y="2712798"/>
              <a:ext cx="1430820" cy="1430820"/>
            </a:xfrm>
            <a:prstGeom prst="donut">
              <a:avLst>
                <a:gd name="adj" fmla="val 15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dirty="0">
                <a:solidFill>
                  <a:schemeClr val="tx1"/>
                </a:solidFill>
                <a:latin typeface="+mj-lt"/>
              </a:endParaRPr>
            </a:p>
          </p:txBody>
        </p:sp>
      </p:grpSp>
      <p:grpSp>
        <p:nvGrpSpPr>
          <p:cNvPr id="10" name="Group 9">
            <a:extLst>
              <a:ext uri="{FF2B5EF4-FFF2-40B4-BE49-F238E27FC236}">
                <a16:creationId xmlns:a16="http://schemas.microsoft.com/office/drawing/2014/main" id="{0E50FF5A-D3E0-4DFA-8E30-F8A4D98611A4}"/>
              </a:ext>
            </a:extLst>
          </p:cNvPr>
          <p:cNvGrpSpPr/>
          <p:nvPr/>
        </p:nvGrpSpPr>
        <p:grpSpPr bwMode="gray">
          <a:xfrm>
            <a:off x="7345967" y="3124200"/>
            <a:ext cx="2060792" cy="1941786"/>
            <a:chOff x="10433407" y="2712798"/>
            <a:chExt cx="1430820" cy="1430820"/>
          </a:xfrm>
        </p:grpSpPr>
        <p:sp>
          <p:nvSpPr>
            <p:cNvPr id="11" name="Oval 10">
              <a:extLst>
                <a:ext uri="{FF2B5EF4-FFF2-40B4-BE49-F238E27FC236}">
                  <a16:creationId xmlns:a16="http://schemas.microsoft.com/office/drawing/2014/main" id="{4CDC592B-000C-43F3-8C2E-B29CDE5545B2}"/>
                </a:ext>
              </a:extLst>
            </p:cNvPr>
            <p:cNvSpPr/>
            <p:nvPr/>
          </p:nvSpPr>
          <p:spPr bwMode="gray">
            <a:xfrm>
              <a:off x="10507166" y="2786557"/>
              <a:ext cx="1283301" cy="1283301"/>
            </a:xfrm>
            <a:prstGeom prst="ellipse">
              <a:avLst/>
            </a:prstGeom>
            <a:solidFill>
              <a:schemeClr val="accent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br>
                <a:rPr lang="en-US" sz="1050" b="1" kern="100" spc="-20" dirty="0">
                  <a:latin typeface="+mj-lt"/>
                </a:rPr>
              </a:br>
              <a:endParaRPr lang="en-US" sz="800" kern="100" spc="-20" dirty="0">
                <a:latin typeface="+mj-lt"/>
              </a:endParaRPr>
            </a:p>
          </p:txBody>
        </p:sp>
        <p:sp>
          <p:nvSpPr>
            <p:cNvPr id="12" name="Donut 50">
              <a:extLst>
                <a:ext uri="{FF2B5EF4-FFF2-40B4-BE49-F238E27FC236}">
                  <a16:creationId xmlns:a16="http://schemas.microsoft.com/office/drawing/2014/main" id="{EA9BB67F-ECA0-4E44-9614-9E6090EE64C2}"/>
                </a:ext>
              </a:extLst>
            </p:cNvPr>
            <p:cNvSpPr/>
            <p:nvPr/>
          </p:nvSpPr>
          <p:spPr bwMode="gray">
            <a:xfrm>
              <a:off x="10433407" y="2712798"/>
              <a:ext cx="1430820" cy="1430820"/>
            </a:xfrm>
            <a:prstGeom prst="donut">
              <a:avLst>
                <a:gd name="adj" fmla="val 1551"/>
              </a:avLst>
            </a:prstGeom>
            <a:solidFill>
              <a:schemeClr val="accent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dirty="0">
                <a:solidFill>
                  <a:schemeClr val="tx1"/>
                </a:solidFill>
                <a:latin typeface="+mj-lt"/>
              </a:endParaRPr>
            </a:p>
          </p:txBody>
        </p:sp>
      </p:grpSp>
      <p:grpSp>
        <p:nvGrpSpPr>
          <p:cNvPr id="13" name="Group 12">
            <a:extLst>
              <a:ext uri="{FF2B5EF4-FFF2-40B4-BE49-F238E27FC236}">
                <a16:creationId xmlns:a16="http://schemas.microsoft.com/office/drawing/2014/main" id="{5776D072-62DA-490B-9FB4-1AA54DD72897}"/>
              </a:ext>
            </a:extLst>
          </p:cNvPr>
          <p:cNvGrpSpPr/>
          <p:nvPr/>
        </p:nvGrpSpPr>
        <p:grpSpPr bwMode="gray">
          <a:xfrm>
            <a:off x="6139051" y="4724400"/>
            <a:ext cx="1992099" cy="1802514"/>
            <a:chOff x="10433407" y="2712798"/>
            <a:chExt cx="1430820" cy="1430820"/>
          </a:xfrm>
          <a:solidFill>
            <a:srgbClr val="AB5AB0"/>
          </a:solidFill>
        </p:grpSpPr>
        <p:sp>
          <p:nvSpPr>
            <p:cNvPr id="14" name="Oval 13">
              <a:extLst>
                <a:ext uri="{FF2B5EF4-FFF2-40B4-BE49-F238E27FC236}">
                  <a16:creationId xmlns:a16="http://schemas.microsoft.com/office/drawing/2014/main" id="{6B7F65D6-EB10-4DC2-9A6B-DE993D86B037}"/>
                </a:ext>
              </a:extLst>
            </p:cNvPr>
            <p:cNvSpPr/>
            <p:nvPr/>
          </p:nvSpPr>
          <p:spPr bwMode="gray">
            <a:xfrm>
              <a:off x="10507166" y="2786557"/>
              <a:ext cx="1283301" cy="12833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800" kern="100" spc="-20" dirty="0">
                <a:latin typeface="+mj-lt"/>
              </a:endParaRPr>
            </a:p>
          </p:txBody>
        </p:sp>
        <p:sp>
          <p:nvSpPr>
            <p:cNvPr id="15" name="Donut 53">
              <a:extLst>
                <a:ext uri="{FF2B5EF4-FFF2-40B4-BE49-F238E27FC236}">
                  <a16:creationId xmlns:a16="http://schemas.microsoft.com/office/drawing/2014/main" id="{3B894D12-567C-4051-AD93-393EEE8F111C}"/>
                </a:ext>
              </a:extLst>
            </p:cNvPr>
            <p:cNvSpPr/>
            <p:nvPr/>
          </p:nvSpPr>
          <p:spPr bwMode="gray">
            <a:xfrm>
              <a:off x="10433407" y="2712798"/>
              <a:ext cx="1430820" cy="1430820"/>
            </a:xfrm>
            <a:prstGeom prst="donut">
              <a:avLst>
                <a:gd name="adj" fmla="val 15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dirty="0">
                <a:solidFill>
                  <a:schemeClr val="tx1"/>
                </a:solidFill>
                <a:latin typeface="+mj-lt"/>
              </a:endParaRPr>
            </a:p>
          </p:txBody>
        </p:sp>
      </p:grpSp>
      <p:grpSp>
        <p:nvGrpSpPr>
          <p:cNvPr id="16" name="Group 15">
            <a:extLst>
              <a:ext uri="{FF2B5EF4-FFF2-40B4-BE49-F238E27FC236}">
                <a16:creationId xmlns:a16="http://schemas.microsoft.com/office/drawing/2014/main" id="{66A550E2-8407-4CB0-B6E1-AA41FC6EF3B1}"/>
              </a:ext>
            </a:extLst>
          </p:cNvPr>
          <p:cNvGrpSpPr/>
          <p:nvPr/>
        </p:nvGrpSpPr>
        <p:grpSpPr bwMode="gray">
          <a:xfrm>
            <a:off x="3643048" y="4813299"/>
            <a:ext cx="1955168" cy="1905640"/>
            <a:chOff x="10433407" y="2712798"/>
            <a:chExt cx="1430820" cy="1430820"/>
          </a:xfrm>
        </p:grpSpPr>
        <p:sp>
          <p:nvSpPr>
            <p:cNvPr id="17" name="Oval 16">
              <a:extLst>
                <a:ext uri="{FF2B5EF4-FFF2-40B4-BE49-F238E27FC236}">
                  <a16:creationId xmlns:a16="http://schemas.microsoft.com/office/drawing/2014/main" id="{07A4F8E7-35AB-451E-9C2F-4CF285521D7B}"/>
                </a:ext>
              </a:extLst>
            </p:cNvPr>
            <p:cNvSpPr/>
            <p:nvPr/>
          </p:nvSpPr>
          <p:spPr bwMode="gray">
            <a:xfrm>
              <a:off x="10507166" y="2786557"/>
              <a:ext cx="1283301" cy="1283301"/>
            </a:xfrm>
            <a:prstGeom prst="ellipse">
              <a:avLst/>
            </a:prstGeom>
            <a:solidFill>
              <a:schemeClr val="accent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r>
                <a:rPr lang="en-US" sz="800" kern="100" spc="-20" dirty="0">
                  <a:latin typeface="+mj-lt"/>
                </a:rPr>
                <a:t>.</a:t>
              </a:r>
            </a:p>
          </p:txBody>
        </p:sp>
        <p:sp>
          <p:nvSpPr>
            <p:cNvPr id="18" name="Donut 56">
              <a:extLst>
                <a:ext uri="{FF2B5EF4-FFF2-40B4-BE49-F238E27FC236}">
                  <a16:creationId xmlns:a16="http://schemas.microsoft.com/office/drawing/2014/main" id="{722C1572-0C9A-4E03-B31B-3EE1956AF39C}"/>
                </a:ext>
              </a:extLst>
            </p:cNvPr>
            <p:cNvSpPr/>
            <p:nvPr/>
          </p:nvSpPr>
          <p:spPr bwMode="gray">
            <a:xfrm>
              <a:off x="10433407" y="2712798"/>
              <a:ext cx="1430820" cy="1430820"/>
            </a:xfrm>
            <a:prstGeom prst="donut">
              <a:avLst>
                <a:gd name="adj" fmla="val 1551"/>
              </a:avLst>
            </a:prstGeom>
            <a:solidFill>
              <a:schemeClr val="accent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dirty="0">
                <a:solidFill>
                  <a:schemeClr val="tx1"/>
                </a:solidFill>
                <a:latin typeface="+mj-lt"/>
              </a:endParaRPr>
            </a:p>
          </p:txBody>
        </p:sp>
      </p:grpSp>
      <p:grpSp>
        <p:nvGrpSpPr>
          <p:cNvPr id="19" name="Group 18">
            <a:extLst>
              <a:ext uri="{FF2B5EF4-FFF2-40B4-BE49-F238E27FC236}">
                <a16:creationId xmlns:a16="http://schemas.microsoft.com/office/drawing/2014/main" id="{A0D2C8ED-EB65-43DF-9BA5-F62BEBC8CC58}"/>
              </a:ext>
            </a:extLst>
          </p:cNvPr>
          <p:cNvGrpSpPr/>
          <p:nvPr/>
        </p:nvGrpSpPr>
        <p:grpSpPr bwMode="gray">
          <a:xfrm>
            <a:off x="2343175" y="2989671"/>
            <a:ext cx="2019332" cy="1905640"/>
            <a:chOff x="10433407" y="2712798"/>
            <a:chExt cx="1430820" cy="1430820"/>
          </a:xfrm>
          <a:solidFill>
            <a:srgbClr val="903193"/>
          </a:solidFill>
        </p:grpSpPr>
        <p:sp>
          <p:nvSpPr>
            <p:cNvPr id="20" name="Oval 19">
              <a:hlinkClick r:id="rId2"/>
              <a:extLst>
                <a:ext uri="{FF2B5EF4-FFF2-40B4-BE49-F238E27FC236}">
                  <a16:creationId xmlns:a16="http://schemas.microsoft.com/office/drawing/2014/main" id="{85914546-64F0-4493-BE4C-640941049352}"/>
                </a:ext>
              </a:extLst>
            </p:cNvPr>
            <p:cNvSpPr/>
            <p:nvPr/>
          </p:nvSpPr>
          <p:spPr bwMode="gray">
            <a:xfrm>
              <a:off x="10507166" y="2786557"/>
              <a:ext cx="1283301" cy="12833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600" i="1" kern="100" spc="-20" dirty="0"/>
            </a:p>
          </p:txBody>
        </p:sp>
        <p:sp>
          <p:nvSpPr>
            <p:cNvPr id="21" name="Donut 59">
              <a:extLst>
                <a:ext uri="{FF2B5EF4-FFF2-40B4-BE49-F238E27FC236}">
                  <a16:creationId xmlns:a16="http://schemas.microsoft.com/office/drawing/2014/main" id="{015DAD74-3EB8-486E-8DD0-3A6BB6FAD786}"/>
                </a:ext>
              </a:extLst>
            </p:cNvPr>
            <p:cNvSpPr/>
            <p:nvPr/>
          </p:nvSpPr>
          <p:spPr bwMode="gray">
            <a:xfrm>
              <a:off x="10433407" y="2712798"/>
              <a:ext cx="1430820" cy="1430820"/>
            </a:xfrm>
            <a:prstGeom prst="donut">
              <a:avLst>
                <a:gd name="adj" fmla="val 15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dirty="0">
                <a:solidFill>
                  <a:schemeClr val="tx1"/>
                </a:solidFill>
                <a:latin typeface="+mj-lt"/>
              </a:endParaRPr>
            </a:p>
          </p:txBody>
        </p:sp>
      </p:grpSp>
      <p:grpSp>
        <p:nvGrpSpPr>
          <p:cNvPr id="22" name="Group 21">
            <a:extLst>
              <a:ext uri="{FF2B5EF4-FFF2-40B4-BE49-F238E27FC236}">
                <a16:creationId xmlns:a16="http://schemas.microsoft.com/office/drawing/2014/main" id="{999D6F0F-9C5D-44E8-812A-D3AE73FBE3EC}"/>
              </a:ext>
            </a:extLst>
          </p:cNvPr>
          <p:cNvGrpSpPr/>
          <p:nvPr/>
        </p:nvGrpSpPr>
        <p:grpSpPr bwMode="gray">
          <a:xfrm>
            <a:off x="3331274" y="1319133"/>
            <a:ext cx="1726382" cy="1610775"/>
            <a:chOff x="10433407" y="2712798"/>
            <a:chExt cx="1430820" cy="1430820"/>
          </a:xfrm>
        </p:grpSpPr>
        <p:sp>
          <p:nvSpPr>
            <p:cNvPr id="23" name="Oval 22">
              <a:extLst>
                <a:ext uri="{FF2B5EF4-FFF2-40B4-BE49-F238E27FC236}">
                  <a16:creationId xmlns:a16="http://schemas.microsoft.com/office/drawing/2014/main" id="{E59FC119-01EA-4F0B-8DAA-E9707B5A51BA}"/>
                </a:ext>
              </a:extLst>
            </p:cNvPr>
            <p:cNvSpPr/>
            <p:nvPr/>
          </p:nvSpPr>
          <p:spPr bwMode="gray">
            <a:xfrm>
              <a:off x="10507166" y="2786557"/>
              <a:ext cx="1283301" cy="1283301"/>
            </a:xfrm>
            <a:prstGeom prst="ellipse">
              <a:avLst/>
            </a:prstGeom>
            <a:solidFill>
              <a:schemeClr val="accent5">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1050" b="1" kern="100" spc="-20" dirty="0">
                <a:latin typeface="+mj-lt"/>
              </a:endParaRPr>
            </a:p>
          </p:txBody>
        </p:sp>
        <p:sp>
          <p:nvSpPr>
            <p:cNvPr id="24" name="Donut 65">
              <a:extLst>
                <a:ext uri="{FF2B5EF4-FFF2-40B4-BE49-F238E27FC236}">
                  <a16:creationId xmlns:a16="http://schemas.microsoft.com/office/drawing/2014/main" id="{8D349015-423D-4C03-84FC-A7244F9E81EF}"/>
                </a:ext>
              </a:extLst>
            </p:cNvPr>
            <p:cNvSpPr/>
            <p:nvPr/>
          </p:nvSpPr>
          <p:spPr bwMode="gray">
            <a:xfrm>
              <a:off x="10433407" y="2712798"/>
              <a:ext cx="1430820" cy="1430820"/>
            </a:xfrm>
            <a:prstGeom prst="donut">
              <a:avLst>
                <a:gd name="adj" fmla="val 1551"/>
              </a:avLst>
            </a:prstGeom>
            <a:solidFill>
              <a:schemeClr val="accent5">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kern="100" spc="-20" dirty="0">
                <a:solidFill>
                  <a:schemeClr val="tx1"/>
                </a:solidFill>
                <a:latin typeface="+mj-lt"/>
              </a:endParaRPr>
            </a:p>
          </p:txBody>
        </p:sp>
      </p:grpSp>
      <p:cxnSp>
        <p:nvCxnSpPr>
          <p:cNvPr id="28" name="Straight Connector 27">
            <a:extLst>
              <a:ext uri="{FF2B5EF4-FFF2-40B4-BE49-F238E27FC236}">
                <a16:creationId xmlns:a16="http://schemas.microsoft.com/office/drawing/2014/main" id="{ECC0946A-0899-42D9-A5B5-0DA73D4F9C5D}"/>
              </a:ext>
            </a:extLst>
          </p:cNvPr>
          <p:cNvCxnSpPr>
            <a:cxnSpLocks/>
          </p:cNvCxnSpPr>
          <p:nvPr/>
        </p:nvCxnSpPr>
        <p:spPr bwMode="gray">
          <a:xfrm>
            <a:off x="5910452" y="1822150"/>
            <a:ext cx="0" cy="1625108"/>
          </a:xfrm>
          <a:prstGeom prst="line">
            <a:avLst/>
          </a:prstGeom>
          <a:ln w="19050">
            <a:gradFill>
              <a:gsLst>
                <a:gs pos="0">
                  <a:schemeClr val="accent3">
                    <a:lumMod val="75000"/>
                    <a:alpha val="75000"/>
                  </a:schemeClr>
                </a:gs>
                <a:gs pos="100000">
                  <a:schemeClr val="accent3">
                    <a:lumMod val="75000"/>
                    <a:alpha val="0"/>
                  </a:schemeClr>
                </a:gs>
              </a:gsLst>
              <a:lin ang="5400000" scaled="0"/>
            </a:gradFill>
            <a:beve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B61F6F4-99C0-4A45-9B42-A3635231EA56}"/>
              </a:ext>
            </a:extLst>
          </p:cNvPr>
          <p:cNvCxnSpPr>
            <a:cxnSpLocks/>
          </p:cNvCxnSpPr>
          <p:nvPr/>
        </p:nvCxnSpPr>
        <p:spPr bwMode="gray">
          <a:xfrm flipH="1">
            <a:off x="5910452" y="2422525"/>
            <a:ext cx="1257301" cy="1005681"/>
          </a:xfrm>
          <a:prstGeom prst="line">
            <a:avLst/>
          </a:prstGeom>
          <a:ln w="19050">
            <a:gradFill>
              <a:gsLst>
                <a:gs pos="0">
                  <a:schemeClr val="accent1">
                    <a:lumMod val="75000"/>
                    <a:alpha val="75000"/>
                  </a:schemeClr>
                </a:gs>
                <a:gs pos="100000">
                  <a:schemeClr val="accent1">
                    <a:lumMod val="75000"/>
                    <a:alpha val="0"/>
                  </a:schemeClr>
                </a:gs>
              </a:gsLst>
              <a:lin ang="5400000" scaled="0"/>
            </a:gradFill>
            <a:beve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4196392-2820-45BC-B3FC-58C003405039}"/>
              </a:ext>
            </a:extLst>
          </p:cNvPr>
          <p:cNvCxnSpPr>
            <a:cxnSpLocks/>
          </p:cNvCxnSpPr>
          <p:nvPr/>
        </p:nvCxnSpPr>
        <p:spPr bwMode="gray">
          <a:xfrm>
            <a:off x="4852044" y="2579763"/>
            <a:ext cx="1038223" cy="828260"/>
          </a:xfrm>
          <a:prstGeom prst="line">
            <a:avLst/>
          </a:prstGeom>
          <a:ln w="19050">
            <a:gradFill>
              <a:gsLst>
                <a:gs pos="0">
                  <a:schemeClr val="accent5">
                    <a:lumMod val="75000"/>
                    <a:alpha val="75000"/>
                  </a:schemeClr>
                </a:gs>
                <a:gs pos="100000">
                  <a:schemeClr val="accent5">
                    <a:lumMod val="75000"/>
                    <a:alpha val="0"/>
                  </a:schemeClr>
                </a:gs>
              </a:gsLst>
              <a:lin ang="5400000" scaled="0"/>
            </a:gradFill>
            <a:beve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213C35F-BFE3-4692-9D4B-682EE6336610}"/>
              </a:ext>
            </a:extLst>
          </p:cNvPr>
          <p:cNvCxnSpPr>
            <a:cxnSpLocks/>
          </p:cNvCxnSpPr>
          <p:nvPr/>
        </p:nvCxnSpPr>
        <p:spPr bwMode="gray">
          <a:xfrm flipV="1">
            <a:off x="4334726" y="3417096"/>
            <a:ext cx="1565156" cy="355598"/>
          </a:xfrm>
          <a:prstGeom prst="line">
            <a:avLst/>
          </a:prstGeom>
          <a:ln w="19050">
            <a:gradFill>
              <a:gsLst>
                <a:gs pos="0">
                  <a:schemeClr val="accent4">
                    <a:lumMod val="75000"/>
                    <a:alpha val="75000"/>
                  </a:schemeClr>
                </a:gs>
                <a:gs pos="100000">
                  <a:schemeClr val="accent4">
                    <a:lumMod val="75000"/>
                    <a:alpha val="0"/>
                  </a:schemeClr>
                </a:gs>
              </a:gsLst>
              <a:lin ang="5400000" scaled="0"/>
            </a:gradFill>
            <a:beve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9BD7106-4517-43E1-9BBD-ADF73112C28C}"/>
              </a:ext>
            </a:extLst>
          </p:cNvPr>
          <p:cNvCxnSpPr>
            <a:cxnSpLocks/>
          </p:cNvCxnSpPr>
          <p:nvPr/>
        </p:nvCxnSpPr>
        <p:spPr bwMode="gray">
          <a:xfrm flipH="1" flipV="1">
            <a:off x="5908071" y="3428209"/>
            <a:ext cx="1458019" cy="331788"/>
          </a:xfrm>
          <a:prstGeom prst="line">
            <a:avLst/>
          </a:prstGeom>
          <a:ln w="19050">
            <a:gradFill>
              <a:gsLst>
                <a:gs pos="0">
                  <a:schemeClr val="accent1">
                    <a:lumMod val="75000"/>
                    <a:alpha val="75000"/>
                  </a:schemeClr>
                </a:gs>
                <a:gs pos="100000">
                  <a:schemeClr val="accent1">
                    <a:lumMod val="75000"/>
                    <a:alpha val="0"/>
                  </a:schemeClr>
                </a:gs>
              </a:gsLst>
              <a:lin ang="5400000" scaled="0"/>
            </a:gradFill>
            <a:beve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DE37276-D104-4926-B89A-729F131EE746}"/>
              </a:ext>
            </a:extLst>
          </p:cNvPr>
          <p:cNvCxnSpPr>
            <a:cxnSpLocks/>
          </p:cNvCxnSpPr>
          <p:nvPr/>
        </p:nvCxnSpPr>
        <p:spPr bwMode="gray">
          <a:xfrm flipH="1" flipV="1">
            <a:off x="5941405" y="3454397"/>
            <a:ext cx="641649" cy="1341466"/>
          </a:xfrm>
          <a:prstGeom prst="line">
            <a:avLst/>
          </a:prstGeom>
          <a:ln w="19050">
            <a:gradFill>
              <a:gsLst>
                <a:gs pos="0">
                  <a:schemeClr val="accent1">
                    <a:lumMod val="75000"/>
                    <a:alpha val="75000"/>
                  </a:schemeClr>
                </a:gs>
                <a:gs pos="100000">
                  <a:schemeClr val="accent1">
                    <a:lumMod val="75000"/>
                    <a:alpha val="0"/>
                  </a:schemeClr>
                </a:gs>
              </a:gsLst>
              <a:lin ang="5400000" scaled="0"/>
            </a:gradFill>
            <a:beve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63AFC09-C566-4CA7-9E36-B1581AE05939}"/>
              </a:ext>
            </a:extLst>
          </p:cNvPr>
          <p:cNvCxnSpPr>
            <a:cxnSpLocks/>
          </p:cNvCxnSpPr>
          <p:nvPr/>
        </p:nvCxnSpPr>
        <p:spPr bwMode="gray">
          <a:xfrm flipV="1">
            <a:off x="5209368" y="3430590"/>
            <a:ext cx="701084" cy="1450979"/>
          </a:xfrm>
          <a:prstGeom prst="line">
            <a:avLst/>
          </a:prstGeom>
          <a:ln w="19050">
            <a:gradFill>
              <a:gsLst>
                <a:gs pos="0">
                  <a:schemeClr val="accent1">
                    <a:lumMod val="75000"/>
                    <a:alpha val="75000"/>
                  </a:schemeClr>
                </a:gs>
                <a:gs pos="100000">
                  <a:schemeClr val="accent1">
                    <a:lumMod val="75000"/>
                    <a:alpha val="0"/>
                  </a:schemeClr>
                </a:gs>
              </a:gsLst>
              <a:lin ang="5400000" scaled="0"/>
            </a:gradFill>
            <a:beve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3EAEEBAB-FC4D-483C-AD74-57C1D660986E}"/>
              </a:ext>
            </a:extLst>
          </p:cNvPr>
          <p:cNvSpPr/>
          <p:nvPr/>
        </p:nvSpPr>
        <p:spPr bwMode="gray">
          <a:xfrm>
            <a:off x="5248616" y="2742095"/>
            <a:ext cx="1283301" cy="1283301"/>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nvGrpSpPr>
          <p:cNvPr id="40" name="Group 39">
            <a:extLst>
              <a:ext uri="{FF2B5EF4-FFF2-40B4-BE49-F238E27FC236}">
                <a16:creationId xmlns:a16="http://schemas.microsoft.com/office/drawing/2014/main" id="{4859FD32-8B99-45AE-BC2E-3D3EBA1CF315}"/>
              </a:ext>
            </a:extLst>
          </p:cNvPr>
          <p:cNvGrpSpPr/>
          <p:nvPr/>
        </p:nvGrpSpPr>
        <p:grpSpPr bwMode="gray">
          <a:xfrm>
            <a:off x="4691248" y="2209007"/>
            <a:ext cx="2438404" cy="2438398"/>
            <a:chOff x="3352796" y="2209007"/>
            <a:chExt cx="2438404" cy="2438398"/>
          </a:xfrm>
        </p:grpSpPr>
        <p:sp>
          <p:nvSpPr>
            <p:cNvPr id="41" name="Donut 11">
              <a:extLst>
                <a:ext uri="{FF2B5EF4-FFF2-40B4-BE49-F238E27FC236}">
                  <a16:creationId xmlns:a16="http://schemas.microsoft.com/office/drawing/2014/main" id="{3F023ABF-64EF-430C-B340-B750F8A771EF}"/>
                </a:ext>
              </a:extLst>
            </p:cNvPr>
            <p:cNvSpPr/>
            <p:nvPr/>
          </p:nvSpPr>
          <p:spPr bwMode="gray">
            <a:xfrm>
              <a:off x="3697481" y="2553691"/>
              <a:ext cx="1749034" cy="1749034"/>
            </a:xfrm>
            <a:prstGeom prst="donut">
              <a:avLst>
                <a:gd name="adj" fmla="val 4650"/>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42" name="Donut 24">
              <a:extLst>
                <a:ext uri="{FF2B5EF4-FFF2-40B4-BE49-F238E27FC236}">
                  <a16:creationId xmlns:a16="http://schemas.microsoft.com/office/drawing/2014/main" id="{4DB21386-A708-4DFA-8A18-368F97A02A1C}"/>
                </a:ext>
              </a:extLst>
            </p:cNvPr>
            <p:cNvSpPr/>
            <p:nvPr/>
          </p:nvSpPr>
          <p:spPr bwMode="gray">
            <a:xfrm>
              <a:off x="3505200" y="2361410"/>
              <a:ext cx="2133600" cy="2133596"/>
            </a:xfrm>
            <a:prstGeom prst="donut">
              <a:avLst>
                <a:gd name="adj" fmla="val 2565"/>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43" name="Donut 25">
              <a:extLst>
                <a:ext uri="{FF2B5EF4-FFF2-40B4-BE49-F238E27FC236}">
                  <a16:creationId xmlns:a16="http://schemas.microsoft.com/office/drawing/2014/main" id="{42A72371-1A84-42A3-88F0-AD296A841347}"/>
                </a:ext>
              </a:extLst>
            </p:cNvPr>
            <p:cNvSpPr/>
            <p:nvPr/>
          </p:nvSpPr>
          <p:spPr bwMode="gray">
            <a:xfrm>
              <a:off x="3352796" y="2209007"/>
              <a:ext cx="2438404" cy="2438398"/>
            </a:xfrm>
            <a:prstGeom prst="donut">
              <a:avLst>
                <a:gd name="adj" fmla="val 1375"/>
              </a:avLst>
            </a:pr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44" name="Rectangle 43">
              <a:extLst>
                <a:ext uri="{FF2B5EF4-FFF2-40B4-BE49-F238E27FC236}">
                  <a16:creationId xmlns:a16="http://schemas.microsoft.com/office/drawing/2014/main" id="{044D7D01-BF34-41D4-AB22-F71CB6AABD0D}"/>
                </a:ext>
              </a:extLst>
            </p:cNvPr>
            <p:cNvSpPr/>
            <p:nvPr/>
          </p:nvSpPr>
          <p:spPr bwMode="gray">
            <a:xfrm>
              <a:off x="3904967" y="3228151"/>
              <a:ext cx="1334083" cy="400110"/>
            </a:xfrm>
            <a:prstGeom prst="rect">
              <a:avLst/>
            </a:prstGeom>
          </p:spPr>
          <p:txBody>
            <a:bodyPr wrap="none" anchor="ctr">
              <a:spAutoFit/>
            </a:bodyPr>
            <a:lstStyle/>
            <a:p>
              <a:pPr marL="0" lvl="1" algn="ctr"/>
              <a:r>
                <a:rPr lang="en-US" sz="2000" b="1" kern="100" spc="-20" dirty="0">
                  <a:solidFill>
                    <a:schemeClr val="bg1"/>
                  </a:solidFill>
                  <a:latin typeface="+mj-lt"/>
                </a:rPr>
                <a:t>OUR TEAM </a:t>
              </a:r>
            </a:p>
          </p:txBody>
        </p:sp>
      </p:grpSp>
      <p:sp>
        <p:nvSpPr>
          <p:cNvPr id="37" name="Text Placeholder 4">
            <a:extLst>
              <a:ext uri="{FF2B5EF4-FFF2-40B4-BE49-F238E27FC236}">
                <a16:creationId xmlns:a16="http://schemas.microsoft.com/office/drawing/2014/main" id="{F9A59CB5-5310-4420-84AF-B4B894D86C3B}"/>
              </a:ext>
            </a:extLst>
          </p:cNvPr>
          <p:cNvSpPr txBox="1">
            <a:spLocks/>
          </p:cNvSpPr>
          <p:nvPr/>
        </p:nvSpPr>
        <p:spPr>
          <a:xfrm>
            <a:off x="3082" y="119916"/>
            <a:ext cx="4283627" cy="1096598"/>
          </a:xfrm>
          <a:prstGeom prst="rect">
            <a:avLst/>
          </a:prstGeom>
          <a:solidFill>
            <a:srgbClr val="AB5AB0"/>
          </a:solidFill>
        </p:spPr>
        <p:txBody>
          <a:bodyPr>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sz="2800" dirty="0">
                <a:solidFill>
                  <a:schemeClr val="bg1"/>
                </a:solidFill>
              </a:rPr>
              <a:t>SAMPLE: Community </a:t>
            </a:r>
          </a:p>
          <a:p>
            <a:pPr>
              <a:lnSpc>
                <a:spcPct val="100000"/>
              </a:lnSpc>
            </a:pPr>
            <a:r>
              <a:rPr lang="en-US" sz="2800" dirty="0">
                <a:solidFill>
                  <a:schemeClr val="bg1"/>
                </a:solidFill>
              </a:rPr>
              <a:t>Development Team</a:t>
            </a:r>
          </a:p>
        </p:txBody>
      </p:sp>
      <p:sp>
        <p:nvSpPr>
          <p:cNvPr id="57" name="TextBox 56">
            <a:extLst>
              <a:ext uri="{FF2B5EF4-FFF2-40B4-BE49-F238E27FC236}">
                <a16:creationId xmlns:a16="http://schemas.microsoft.com/office/drawing/2014/main" id="{AEF35330-EAD1-4308-ABD9-75F85DC27D4E}"/>
              </a:ext>
            </a:extLst>
          </p:cNvPr>
          <p:cNvSpPr txBox="1"/>
          <p:nvPr/>
        </p:nvSpPr>
        <p:spPr>
          <a:xfrm>
            <a:off x="4972185" y="292695"/>
            <a:ext cx="1721132" cy="1815882"/>
          </a:xfrm>
          <a:prstGeom prst="rect">
            <a:avLst/>
          </a:prstGeom>
          <a:noFill/>
        </p:spPr>
        <p:txBody>
          <a:bodyPr wrap="square" rtlCol="0">
            <a:spAutoFit/>
          </a:bodyPr>
          <a:lstStyle/>
          <a:p>
            <a:pPr algn="ctr"/>
            <a:r>
              <a:rPr lang="en-IE" sz="1400" dirty="0">
                <a:solidFill>
                  <a:schemeClr val="bg1"/>
                </a:solidFill>
              </a:rPr>
              <a:t>TOM skills/knowledge  in community safety and wellbeing, RETIRED POLICE PERSON </a:t>
            </a:r>
          </a:p>
          <a:p>
            <a:pPr algn="ctr"/>
            <a:endParaRPr lang="en-IE" sz="1400" dirty="0">
              <a:solidFill>
                <a:schemeClr val="bg1"/>
              </a:solidFill>
            </a:endParaRPr>
          </a:p>
          <a:p>
            <a:pPr algn="ctr"/>
            <a:endParaRPr lang="en-IE" sz="1400" dirty="0">
              <a:solidFill>
                <a:schemeClr val="bg1"/>
              </a:solidFill>
            </a:endParaRPr>
          </a:p>
        </p:txBody>
      </p:sp>
      <p:sp>
        <p:nvSpPr>
          <p:cNvPr id="58" name="TextBox 57">
            <a:extLst>
              <a:ext uri="{FF2B5EF4-FFF2-40B4-BE49-F238E27FC236}">
                <a16:creationId xmlns:a16="http://schemas.microsoft.com/office/drawing/2014/main" id="{40A14EA5-3E0E-4EF3-B79D-7C5B2C5DA650}"/>
              </a:ext>
            </a:extLst>
          </p:cNvPr>
          <p:cNvSpPr txBox="1"/>
          <p:nvPr/>
        </p:nvSpPr>
        <p:spPr>
          <a:xfrm>
            <a:off x="7176357" y="1267110"/>
            <a:ext cx="1804141" cy="1384995"/>
          </a:xfrm>
          <a:prstGeom prst="rect">
            <a:avLst/>
          </a:prstGeom>
          <a:noFill/>
        </p:spPr>
        <p:txBody>
          <a:bodyPr wrap="square" rtlCol="0">
            <a:spAutoFit/>
          </a:bodyPr>
          <a:lstStyle/>
          <a:p>
            <a:pPr algn="ctr"/>
            <a:r>
              <a:rPr lang="en-IE" sz="1400" dirty="0">
                <a:solidFill>
                  <a:schemeClr val="bg1"/>
                </a:solidFill>
              </a:rPr>
              <a:t>SARAH</a:t>
            </a:r>
          </a:p>
          <a:p>
            <a:pPr algn="ctr"/>
            <a:r>
              <a:rPr lang="en-IE" sz="1400" dirty="0">
                <a:solidFill>
                  <a:schemeClr val="bg1"/>
                </a:solidFill>
              </a:rPr>
              <a:t>STUDENT youngest member who gives insights from younger perspective</a:t>
            </a:r>
          </a:p>
          <a:p>
            <a:pPr algn="ctr"/>
            <a:endParaRPr lang="en-IE" sz="1400" dirty="0">
              <a:solidFill>
                <a:schemeClr val="bg1"/>
              </a:solidFill>
            </a:endParaRPr>
          </a:p>
        </p:txBody>
      </p:sp>
      <p:sp>
        <p:nvSpPr>
          <p:cNvPr id="2" name="TextBox 1">
            <a:extLst>
              <a:ext uri="{FF2B5EF4-FFF2-40B4-BE49-F238E27FC236}">
                <a16:creationId xmlns:a16="http://schemas.microsoft.com/office/drawing/2014/main" id="{E9318CBA-B25D-4ED6-9669-A1624CA00443}"/>
              </a:ext>
            </a:extLst>
          </p:cNvPr>
          <p:cNvSpPr txBox="1"/>
          <p:nvPr/>
        </p:nvSpPr>
        <p:spPr>
          <a:xfrm>
            <a:off x="3374082" y="1404186"/>
            <a:ext cx="1580888" cy="1815882"/>
          </a:xfrm>
          <a:prstGeom prst="rect">
            <a:avLst/>
          </a:prstGeom>
          <a:noFill/>
        </p:spPr>
        <p:txBody>
          <a:bodyPr wrap="square" rtlCol="0">
            <a:spAutoFit/>
          </a:bodyPr>
          <a:lstStyle/>
          <a:p>
            <a:pPr algn="ctr"/>
            <a:r>
              <a:rPr lang="en-IE" sz="1400" dirty="0">
                <a:solidFill>
                  <a:schemeClr val="bg1"/>
                </a:solidFill>
              </a:rPr>
              <a:t>JOHN </a:t>
            </a:r>
          </a:p>
          <a:p>
            <a:pPr algn="ctr"/>
            <a:r>
              <a:rPr lang="en-IE" sz="1400" dirty="0">
                <a:solidFill>
                  <a:schemeClr val="bg1"/>
                </a:solidFill>
              </a:rPr>
              <a:t>over 20 years hands on community development experience</a:t>
            </a:r>
          </a:p>
          <a:p>
            <a:pPr algn="ctr"/>
            <a:endParaRPr lang="en-IE" sz="1400" dirty="0">
              <a:solidFill>
                <a:schemeClr val="bg1"/>
              </a:solidFill>
            </a:endParaRPr>
          </a:p>
          <a:p>
            <a:pPr algn="ctr"/>
            <a:endParaRPr lang="en-IE" sz="1400" dirty="0">
              <a:solidFill>
                <a:schemeClr val="bg1"/>
              </a:solidFill>
            </a:endParaRPr>
          </a:p>
        </p:txBody>
      </p:sp>
      <p:sp>
        <p:nvSpPr>
          <p:cNvPr id="3" name="TextBox 2">
            <a:extLst>
              <a:ext uri="{FF2B5EF4-FFF2-40B4-BE49-F238E27FC236}">
                <a16:creationId xmlns:a16="http://schemas.microsoft.com/office/drawing/2014/main" id="{7DFFC0CE-A0FC-431E-A882-B32707B9EDC9}"/>
              </a:ext>
            </a:extLst>
          </p:cNvPr>
          <p:cNvSpPr txBox="1"/>
          <p:nvPr/>
        </p:nvSpPr>
        <p:spPr>
          <a:xfrm>
            <a:off x="7446803" y="3221303"/>
            <a:ext cx="1799667" cy="1600438"/>
          </a:xfrm>
          <a:prstGeom prst="rect">
            <a:avLst/>
          </a:prstGeom>
          <a:noFill/>
        </p:spPr>
        <p:txBody>
          <a:bodyPr wrap="square" rtlCol="0">
            <a:spAutoFit/>
          </a:bodyPr>
          <a:lstStyle/>
          <a:p>
            <a:pPr algn="ctr"/>
            <a:r>
              <a:rPr lang="en-IE" sz="1400" dirty="0">
                <a:solidFill>
                  <a:schemeClr val="bg1"/>
                </a:solidFill>
              </a:rPr>
              <a:t>MARY</a:t>
            </a:r>
          </a:p>
          <a:p>
            <a:pPr algn="ctr"/>
            <a:r>
              <a:rPr lang="en-IE" sz="1400" dirty="0">
                <a:solidFill>
                  <a:schemeClr val="bg1"/>
                </a:solidFill>
              </a:rPr>
              <a:t>new community member brings fresh eyes to the committee, interested in digitisation</a:t>
            </a:r>
          </a:p>
          <a:p>
            <a:pPr algn="ctr"/>
            <a:r>
              <a:rPr lang="en-IE" sz="1400" dirty="0">
                <a:solidFill>
                  <a:schemeClr val="bg1"/>
                </a:solidFill>
              </a:rPr>
              <a:t>TEACHER</a:t>
            </a:r>
          </a:p>
        </p:txBody>
      </p:sp>
      <p:sp>
        <p:nvSpPr>
          <p:cNvPr id="25" name="TextBox 24">
            <a:extLst>
              <a:ext uri="{FF2B5EF4-FFF2-40B4-BE49-F238E27FC236}">
                <a16:creationId xmlns:a16="http://schemas.microsoft.com/office/drawing/2014/main" id="{013C21A2-8AA3-4E5F-94A2-AC7703038C50}"/>
              </a:ext>
            </a:extLst>
          </p:cNvPr>
          <p:cNvSpPr txBox="1"/>
          <p:nvPr/>
        </p:nvSpPr>
        <p:spPr>
          <a:xfrm>
            <a:off x="2587518" y="3174450"/>
            <a:ext cx="1572397" cy="1600438"/>
          </a:xfrm>
          <a:prstGeom prst="rect">
            <a:avLst/>
          </a:prstGeom>
          <a:noFill/>
        </p:spPr>
        <p:txBody>
          <a:bodyPr wrap="square" rtlCol="0">
            <a:spAutoFit/>
          </a:bodyPr>
          <a:lstStyle/>
          <a:p>
            <a:pPr algn="ctr"/>
            <a:r>
              <a:rPr lang="en-IE" sz="1400" dirty="0">
                <a:solidFill>
                  <a:schemeClr val="bg1"/>
                </a:solidFill>
              </a:rPr>
              <a:t>JOE/ANN</a:t>
            </a:r>
          </a:p>
          <a:p>
            <a:pPr algn="ctr"/>
            <a:r>
              <a:rPr lang="en-IE" sz="1400" dirty="0">
                <a:solidFill>
                  <a:schemeClr val="bg1"/>
                </a:solidFill>
              </a:rPr>
              <a:t>Interested in developing tourism potential of the village, LOCAL BUSINESS OWNERS</a:t>
            </a:r>
          </a:p>
        </p:txBody>
      </p:sp>
      <p:sp>
        <p:nvSpPr>
          <p:cNvPr id="26" name="TextBox 25">
            <a:extLst>
              <a:ext uri="{FF2B5EF4-FFF2-40B4-BE49-F238E27FC236}">
                <a16:creationId xmlns:a16="http://schemas.microsoft.com/office/drawing/2014/main" id="{FC7B43F8-04D7-43B4-969F-2BFF5E1EBAD5}"/>
              </a:ext>
            </a:extLst>
          </p:cNvPr>
          <p:cNvSpPr txBox="1"/>
          <p:nvPr/>
        </p:nvSpPr>
        <p:spPr>
          <a:xfrm>
            <a:off x="3743837" y="5031457"/>
            <a:ext cx="1753588" cy="1384995"/>
          </a:xfrm>
          <a:prstGeom prst="rect">
            <a:avLst/>
          </a:prstGeom>
          <a:noFill/>
        </p:spPr>
        <p:txBody>
          <a:bodyPr wrap="square" rtlCol="0">
            <a:spAutoFit/>
          </a:bodyPr>
          <a:lstStyle/>
          <a:p>
            <a:pPr algn="ctr"/>
            <a:r>
              <a:rPr lang="en-IE" sz="1400" dirty="0">
                <a:solidFill>
                  <a:schemeClr val="bg1"/>
                </a:solidFill>
              </a:rPr>
              <a:t>KATE</a:t>
            </a:r>
          </a:p>
          <a:p>
            <a:pPr algn="ctr"/>
            <a:r>
              <a:rPr lang="en-IE" sz="1400" dirty="0">
                <a:solidFill>
                  <a:schemeClr val="bg1"/>
                </a:solidFill>
              </a:rPr>
              <a:t>Passionate about local history and heritage, ARTIST AND SCULPTOR, teaches art </a:t>
            </a:r>
          </a:p>
        </p:txBody>
      </p:sp>
      <p:sp>
        <p:nvSpPr>
          <p:cNvPr id="27" name="TextBox 26">
            <a:extLst>
              <a:ext uri="{FF2B5EF4-FFF2-40B4-BE49-F238E27FC236}">
                <a16:creationId xmlns:a16="http://schemas.microsoft.com/office/drawing/2014/main" id="{B7A0220A-CF28-49DB-8538-B79BFF336447}"/>
              </a:ext>
            </a:extLst>
          </p:cNvPr>
          <p:cNvSpPr txBox="1"/>
          <p:nvPr/>
        </p:nvSpPr>
        <p:spPr>
          <a:xfrm>
            <a:off x="6241744" y="4902725"/>
            <a:ext cx="1799667" cy="1169551"/>
          </a:xfrm>
          <a:prstGeom prst="rect">
            <a:avLst/>
          </a:prstGeom>
          <a:noFill/>
        </p:spPr>
        <p:txBody>
          <a:bodyPr wrap="square" rtlCol="0">
            <a:spAutoFit/>
          </a:bodyPr>
          <a:lstStyle/>
          <a:p>
            <a:pPr algn="ctr"/>
            <a:r>
              <a:rPr lang="en-IE" sz="1400" dirty="0">
                <a:solidFill>
                  <a:schemeClr val="bg1"/>
                </a:solidFill>
              </a:rPr>
              <a:t>LIAM</a:t>
            </a:r>
          </a:p>
          <a:p>
            <a:pPr algn="ctr"/>
            <a:r>
              <a:rPr lang="en-IE" sz="1400" dirty="0">
                <a:solidFill>
                  <a:schemeClr val="bg1"/>
                </a:solidFill>
              </a:rPr>
              <a:t>Grew up in the village, moved away then moved back, ACCOUNTANT</a:t>
            </a:r>
          </a:p>
        </p:txBody>
      </p:sp>
      <p:sp>
        <p:nvSpPr>
          <p:cNvPr id="36" name="TextBox 35">
            <a:extLst>
              <a:ext uri="{FF2B5EF4-FFF2-40B4-BE49-F238E27FC236}">
                <a16:creationId xmlns:a16="http://schemas.microsoft.com/office/drawing/2014/main" id="{27EB859E-E885-49A4-A903-CE8FFA7A1FCF}"/>
              </a:ext>
            </a:extLst>
          </p:cNvPr>
          <p:cNvSpPr txBox="1"/>
          <p:nvPr/>
        </p:nvSpPr>
        <p:spPr>
          <a:xfrm>
            <a:off x="9507595" y="1657268"/>
            <a:ext cx="1727016" cy="523220"/>
          </a:xfrm>
          <a:prstGeom prst="rect">
            <a:avLst/>
          </a:prstGeom>
          <a:noFill/>
        </p:spPr>
        <p:txBody>
          <a:bodyPr wrap="square" rtlCol="0">
            <a:spAutoFit/>
          </a:bodyPr>
          <a:lstStyle/>
          <a:p>
            <a:pPr algn="ctr"/>
            <a:r>
              <a:rPr lang="en-IE" sz="1400" dirty="0">
                <a:solidFill>
                  <a:schemeClr val="bg1"/>
                </a:solidFill>
              </a:rPr>
              <a:t>JULIE</a:t>
            </a:r>
          </a:p>
          <a:p>
            <a:pPr algn="ctr"/>
            <a:endParaRPr lang="en-IE" sz="1400" dirty="0">
              <a:solidFill>
                <a:schemeClr val="bg1"/>
              </a:solidFill>
            </a:endParaRPr>
          </a:p>
        </p:txBody>
      </p:sp>
    </p:spTree>
    <p:extLst>
      <p:ext uri="{BB962C8B-B14F-4D97-AF65-F5344CB8AC3E}">
        <p14:creationId xmlns:p14="http://schemas.microsoft.com/office/powerpoint/2010/main" val="9385043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RESTART Communities - Fiona Boyle, Ray Community Centre (Short)">
            <a:hlinkClick r:id="" action="ppaction://media"/>
            <a:extLst>
              <a:ext uri="{FF2B5EF4-FFF2-40B4-BE49-F238E27FC236}">
                <a16:creationId xmlns:a16="http://schemas.microsoft.com/office/drawing/2014/main" id="{C6CE0B53-4C71-48BC-81A8-78FC75592ED8}"/>
              </a:ext>
            </a:extLst>
          </p:cNvPr>
          <p:cNvPicPr>
            <a:picLocks noRot="1" noChangeAspect="1"/>
          </p:cNvPicPr>
          <p:nvPr>
            <a:videoFile r:link="rId1"/>
          </p:nvPr>
        </p:nvPicPr>
        <p:blipFill>
          <a:blip r:embed="rId3"/>
          <a:stretch>
            <a:fillRect/>
          </a:stretch>
        </p:blipFill>
        <p:spPr>
          <a:xfrm>
            <a:off x="1208314" y="263485"/>
            <a:ext cx="10132348" cy="5699446"/>
          </a:xfrm>
          <a:prstGeom prst="rect">
            <a:avLst/>
          </a:prstGeom>
        </p:spPr>
      </p:pic>
      <p:sp>
        <p:nvSpPr>
          <p:cNvPr id="4" name="TextBox 3">
            <a:extLst>
              <a:ext uri="{FF2B5EF4-FFF2-40B4-BE49-F238E27FC236}">
                <a16:creationId xmlns:a16="http://schemas.microsoft.com/office/drawing/2014/main" id="{F8C9365B-F254-4B76-BFC0-629382467556}"/>
              </a:ext>
            </a:extLst>
          </p:cNvPr>
          <p:cNvSpPr txBox="1"/>
          <p:nvPr/>
        </p:nvSpPr>
        <p:spPr>
          <a:xfrm>
            <a:off x="1" y="5178101"/>
            <a:ext cx="12192000" cy="1569660"/>
          </a:xfrm>
          <a:prstGeom prst="rect">
            <a:avLst/>
          </a:prstGeom>
          <a:solidFill>
            <a:srgbClr val="AB5AB0"/>
          </a:solidFill>
        </p:spPr>
        <p:txBody>
          <a:bodyPr wrap="square">
            <a:spAutoFit/>
          </a:bodyPr>
          <a:lstStyle/>
          <a:p>
            <a:pPr algn="ctr"/>
            <a:r>
              <a:rPr lang="en-IE" sz="2400" dirty="0">
                <a:solidFill>
                  <a:schemeClr val="bg1"/>
                </a:solidFill>
              </a:rPr>
              <a:t>In this video, Fiona Boyle tells us about the path to developing Ray Community Centre. With regard to building a regeneration community team – she talks about the importance of empowering the youth, tapping into the skills of the community and the importance of keeping your committee fresh</a:t>
            </a:r>
          </a:p>
        </p:txBody>
      </p:sp>
    </p:spTree>
    <p:extLst>
      <p:ext uri="{BB962C8B-B14F-4D97-AF65-F5344CB8AC3E}">
        <p14:creationId xmlns:p14="http://schemas.microsoft.com/office/powerpoint/2010/main" val="242100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01721" y="630621"/>
            <a:ext cx="9154510" cy="1492469"/>
          </a:xfrm>
        </p:spPr>
        <p:txBody>
          <a:bodyPr>
            <a:normAutofit fontScale="92500"/>
          </a:bodyPr>
          <a:lstStyle/>
          <a:p>
            <a:r>
              <a:rPr lang="en-IE" dirty="0">
                <a:solidFill>
                  <a:srgbClr val="68BBAF"/>
                </a:solidFill>
              </a:rPr>
              <a:t>BUILDING A COMMUNITY REGENERATION TEAM:</a:t>
            </a:r>
          </a:p>
          <a:p>
            <a:r>
              <a:rPr lang="en-IE" dirty="0">
                <a:solidFill>
                  <a:srgbClr val="68BBAF"/>
                </a:solidFill>
              </a:rPr>
              <a:t>COMMUNITY CONSULTATION PROCESSES</a:t>
            </a:r>
            <a:endParaRPr lang="en-US" dirty="0">
              <a:solidFill>
                <a:srgbClr val="68BBAF"/>
              </a:solidFill>
            </a:endParaRPr>
          </a:p>
        </p:txBody>
      </p:sp>
      <p:sp>
        <p:nvSpPr>
          <p:cNvPr id="6" name="Text Placeholder 5"/>
          <p:cNvSpPr>
            <a:spLocks noGrp="1"/>
          </p:cNvSpPr>
          <p:nvPr>
            <p:ph type="body" sz="quarter" idx="14"/>
          </p:nvPr>
        </p:nvSpPr>
        <p:spPr>
          <a:xfrm>
            <a:off x="647698" y="2002912"/>
            <a:ext cx="9042839" cy="3975101"/>
          </a:xfrm>
        </p:spPr>
        <p:txBody>
          <a:bodyPr/>
          <a:lstStyle/>
          <a:p>
            <a:r>
              <a:rPr lang="en-IE" dirty="0"/>
              <a:t>Some methods include: </a:t>
            </a:r>
          </a:p>
          <a:p>
            <a:endParaRPr lang="en-US" sz="200" dirty="0"/>
          </a:p>
          <a:p>
            <a:pPr marL="342900" lvl="0" indent="-342900">
              <a:buClr>
                <a:srgbClr val="7F4182"/>
              </a:buClr>
              <a:buFont typeface="Arial" charset="0"/>
              <a:buChar char="•"/>
            </a:pPr>
            <a:r>
              <a:rPr lang="en-IE" dirty="0"/>
              <a:t>Honesty, politeness and clarity: Be transparent about what your value and interests are, what you want to work on and what commitment is needed from everyone involved</a:t>
            </a:r>
            <a:endParaRPr lang="en-US" dirty="0"/>
          </a:p>
          <a:p>
            <a:pPr marL="342900" lvl="0" indent="-342900">
              <a:buClr>
                <a:srgbClr val="7F4182"/>
              </a:buClr>
              <a:buFont typeface="Arial" charset="0"/>
              <a:buChar char="•"/>
            </a:pPr>
            <a:r>
              <a:rPr lang="en-IE" dirty="0"/>
              <a:t>Align your value and interests with those of your community </a:t>
            </a:r>
            <a:r>
              <a:rPr lang="en-IE" dirty="0">
                <a:solidFill>
                  <a:srgbClr val="AB5AB0"/>
                </a:solidFill>
              </a:rPr>
              <a:t>(you can do this quite easily having conducted a walk about and community survey)</a:t>
            </a:r>
          </a:p>
          <a:p>
            <a:pPr marL="342900" lvl="0" indent="-342900">
              <a:buClr>
                <a:srgbClr val="7F4182"/>
              </a:buClr>
              <a:buFont typeface="Arial" charset="0"/>
              <a:buChar char="•"/>
            </a:pPr>
            <a:r>
              <a:rPr lang="en-IE" dirty="0"/>
              <a:t>Carefully construct your communication messages </a:t>
            </a:r>
            <a:r>
              <a:rPr lang="en-IE" dirty="0">
                <a:solidFill>
                  <a:srgbClr val="68BBAF"/>
                </a:solidFill>
              </a:rPr>
              <a:t>(see Module 5 topic marketing and communicating for communities)</a:t>
            </a:r>
            <a:endParaRPr lang="en-US" dirty="0">
              <a:solidFill>
                <a:srgbClr val="68BBAF"/>
              </a:solidFill>
            </a:endParaRPr>
          </a:p>
        </p:txBody>
      </p:sp>
    </p:spTree>
    <p:extLst>
      <p:ext uri="{BB962C8B-B14F-4D97-AF65-F5344CB8AC3E}">
        <p14:creationId xmlns:p14="http://schemas.microsoft.com/office/powerpoint/2010/main" val="1803727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6F0306-29B8-4933-A7E0-8C64F53F357C}"/>
              </a:ext>
            </a:extLst>
          </p:cNvPr>
          <p:cNvSpPr>
            <a:spLocks noGrp="1"/>
          </p:cNvSpPr>
          <p:nvPr>
            <p:ph type="body" sz="quarter" idx="10"/>
          </p:nvPr>
        </p:nvSpPr>
        <p:spPr>
          <a:xfrm>
            <a:off x="333621" y="2090692"/>
            <a:ext cx="2672815" cy="4481557"/>
          </a:xfrm>
        </p:spPr>
        <p:txBody>
          <a:bodyPr>
            <a:normAutofit fontScale="92500" lnSpcReduction="10000"/>
          </a:bodyPr>
          <a:lstStyle/>
          <a:p>
            <a:r>
              <a:rPr lang="en-IE" b="1" dirty="0"/>
              <a:t>Hyperlocal – living, in (2k, 5k, 10k) locked down space has given us a renewed understanding of importance of local communities.</a:t>
            </a:r>
          </a:p>
          <a:p>
            <a:endParaRPr lang="en-IE" b="1" dirty="0"/>
          </a:p>
          <a:p>
            <a:r>
              <a:rPr lang="en-IE" b="1" dirty="0">
                <a:solidFill>
                  <a:srgbClr val="7F4182"/>
                </a:solidFill>
              </a:rPr>
              <a:t>We will approach the remainder of this RESTART Communities course with a hyperlocal focus</a:t>
            </a:r>
          </a:p>
        </p:txBody>
      </p:sp>
      <p:sp>
        <p:nvSpPr>
          <p:cNvPr id="3" name="Text Placeholder 2">
            <a:extLst>
              <a:ext uri="{FF2B5EF4-FFF2-40B4-BE49-F238E27FC236}">
                <a16:creationId xmlns:a16="http://schemas.microsoft.com/office/drawing/2014/main" id="{EF101728-D32C-4862-AD36-CDFB1C0F50E4}"/>
              </a:ext>
            </a:extLst>
          </p:cNvPr>
          <p:cNvSpPr>
            <a:spLocks noGrp="1"/>
          </p:cNvSpPr>
          <p:nvPr>
            <p:ph type="body" sz="quarter" idx="11"/>
          </p:nvPr>
        </p:nvSpPr>
        <p:spPr/>
        <p:txBody>
          <a:bodyPr>
            <a:normAutofit lnSpcReduction="10000"/>
          </a:bodyPr>
          <a:lstStyle/>
          <a:p>
            <a:r>
              <a:rPr lang="en-IE" b="1" dirty="0"/>
              <a:t>Technology has increased in importance as has the need for smart communities, towns and villages. </a:t>
            </a:r>
          </a:p>
          <a:p>
            <a:endParaRPr lang="en-IE" b="1" dirty="0"/>
          </a:p>
          <a:p>
            <a:endParaRPr lang="en-IE" b="1" dirty="0"/>
          </a:p>
          <a:p>
            <a:r>
              <a:rPr lang="en-IE" b="1" dirty="0">
                <a:solidFill>
                  <a:srgbClr val="68BBAF"/>
                </a:solidFill>
              </a:rPr>
              <a:t>We will explore this  in module 2</a:t>
            </a:r>
          </a:p>
          <a:p>
            <a:endParaRPr lang="en-IE" b="1" dirty="0"/>
          </a:p>
        </p:txBody>
      </p:sp>
      <p:sp>
        <p:nvSpPr>
          <p:cNvPr id="4" name="Text Placeholder 3">
            <a:extLst>
              <a:ext uri="{FF2B5EF4-FFF2-40B4-BE49-F238E27FC236}">
                <a16:creationId xmlns:a16="http://schemas.microsoft.com/office/drawing/2014/main" id="{794882E3-64E0-4867-9A55-B2AFCECA6248}"/>
              </a:ext>
            </a:extLst>
          </p:cNvPr>
          <p:cNvSpPr>
            <a:spLocks noGrp="1"/>
          </p:cNvSpPr>
          <p:nvPr>
            <p:ph type="body" sz="quarter" idx="12"/>
          </p:nvPr>
        </p:nvSpPr>
        <p:spPr>
          <a:xfrm>
            <a:off x="5946580" y="2090692"/>
            <a:ext cx="3037400" cy="4327872"/>
          </a:xfrm>
        </p:spPr>
        <p:txBody>
          <a:bodyPr>
            <a:normAutofit fontScale="92500" lnSpcReduction="20000"/>
          </a:bodyPr>
          <a:lstStyle/>
          <a:p>
            <a:r>
              <a:rPr lang="en-IE" b="1" dirty="0"/>
              <a:t>Agile Thinking is the ability to consciously shift your thinking when and how the situation requires it. 2020 taught us about the importance of agile thinking. </a:t>
            </a:r>
          </a:p>
          <a:p>
            <a:r>
              <a:rPr lang="en-IE" b="1" dirty="0">
                <a:solidFill>
                  <a:srgbClr val="AB5AB0"/>
                </a:solidFill>
              </a:rPr>
              <a:t>Individuals, businesses and communities need to be able to adopt agile thinking approaches now and in the future. We will explore Agile Thinking and Diversification in Module 2</a:t>
            </a:r>
          </a:p>
        </p:txBody>
      </p:sp>
      <p:sp>
        <p:nvSpPr>
          <p:cNvPr id="5" name="Text Placeholder 4">
            <a:extLst>
              <a:ext uri="{FF2B5EF4-FFF2-40B4-BE49-F238E27FC236}">
                <a16:creationId xmlns:a16="http://schemas.microsoft.com/office/drawing/2014/main" id="{EA9EE4D5-0704-4942-BC1B-FE1110757795}"/>
              </a:ext>
            </a:extLst>
          </p:cNvPr>
          <p:cNvSpPr>
            <a:spLocks noGrp="1"/>
          </p:cNvSpPr>
          <p:nvPr>
            <p:ph type="body" sz="quarter" idx="13"/>
          </p:nvPr>
        </p:nvSpPr>
        <p:spPr>
          <a:xfrm>
            <a:off x="9051120" y="2055406"/>
            <a:ext cx="3043624" cy="4481556"/>
          </a:xfrm>
        </p:spPr>
        <p:txBody>
          <a:bodyPr>
            <a:normAutofit fontScale="92500"/>
          </a:bodyPr>
          <a:lstStyle/>
          <a:p>
            <a:r>
              <a:rPr lang="en-IE" b="1" dirty="0"/>
              <a:t>Community spirit soared in 2020. Huge surge in volunteers to look after the needs of vulnerable community members with home deliveries and much more.</a:t>
            </a:r>
          </a:p>
          <a:p>
            <a:r>
              <a:rPr lang="en-IE" b="1" dirty="0">
                <a:solidFill>
                  <a:srgbClr val="A3CEC2"/>
                </a:solidFill>
              </a:rPr>
              <a:t>Harnessing this renewed sense of community spirit will be key to regenerating your community in the coming months and years.</a:t>
            </a:r>
          </a:p>
        </p:txBody>
      </p:sp>
      <p:grpSp>
        <p:nvGrpSpPr>
          <p:cNvPr id="6" name="Google Shape;605;p39">
            <a:extLst>
              <a:ext uri="{FF2B5EF4-FFF2-40B4-BE49-F238E27FC236}">
                <a16:creationId xmlns:a16="http://schemas.microsoft.com/office/drawing/2014/main" id="{0A10F02B-94A1-4728-BA2D-5EE4F98F2177}"/>
              </a:ext>
            </a:extLst>
          </p:cNvPr>
          <p:cNvGrpSpPr/>
          <p:nvPr/>
        </p:nvGrpSpPr>
        <p:grpSpPr>
          <a:xfrm>
            <a:off x="4217671" y="914400"/>
            <a:ext cx="777240" cy="697230"/>
            <a:chOff x="2583100" y="2973775"/>
            <a:chExt cx="461550" cy="437200"/>
          </a:xfrm>
        </p:grpSpPr>
        <p:sp>
          <p:nvSpPr>
            <p:cNvPr id="7" name="Google Shape;606;p39">
              <a:extLst>
                <a:ext uri="{FF2B5EF4-FFF2-40B4-BE49-F238E27FC236}">
                  <a16:creationId xmlns:a16="http://schemas.microsoft.com/office/drawing/2014/main" id="{C52AAF9E-4569-4D43-A14C-C90E612E738A}"/>
                </a:ext>
              </a:extLst>
            </p:cNvPr>
            <p:cNvSpPr/>
            <p:nvPr/>
          </p:nvSpPr>
          <p:spPr>
            <a:xfrm>
              <a:off x="2701225" y="3315975"/>
              <a:ext cx="225300" cy="95000"/>
            </a:xfrm>
            <a:custGeom>
              <a:avLst/>
              <a:gdLst/>
              <a:ahLst/>
              <a:cxnLst/>
              <a:rect l="l" t="t" r="r" b="b"/>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07;p39">
              <a:extLst>
                <a:ext uri="{FF2B5EF4-FFF2-40B4-BE49-F238E27FC236}">
                  <a16:creationId xmlns:a16="http://schemas.microsoft.com/office/drawing/2014/main" id="{9EA74037-1564-47B7-B371-F46CD571B018}"/>
                </a:ext>
              </a:extLst>
            </p:cNvPr>
            <p:cNvSpPr/>
            <p:nvPr/>
          </p:nvSpPr>
          <p:spPr>
            <a:xfrm>
              <a:off x="2583100" y="2973775"/>
              <a:ext cx="461550" cy="336125"/>
            </a:xfrm>
            <a:custGeom>
              <a:avLst/>
              <a:gdLst/>
              <a:ahLst/>
              <a:cxnLst/>
              <a:rect l="l" t="t" r="r" b="b"/>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476;p39">
            <a:extLst>
              <a:ext uri="{FF2B5EF4-FFF2-40B4-BE49-F238E27FC236}">
                <a16:creationId xmlns:a16="http://schemas.microsoft.com/office/drawing/2014/main" id="{BDA0E50E-A960-4F5E-BB8B-B555A783910B}"/>
              </a:ext>
            </a:extLst>
          </p:cNvPr>
          <p:cNvSpPr/>
          <p:nvPr/>
        </p:nvSpPr>
        <p:spPr>
          <a:xfrm>
            <a:off x="1344683" y="815322"/>
            <a:ext cx="611697" cy="796308"/>
          </a:xfrm>
          <a:custGeom>
            <a:avLst/>
            <a:gdLst/>
            <a:ahLst/>
            <a:cxnLst/>
            <a:rect l="l" t="t" r="r" b="b"/>
            <a:pathLst>
              <a:path w="11983" h="15880" fill="none" extrusionOk="0">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857;p39">
            <a:extLst>
              <a:ext uri="{FF2B5EF4-FFF2-40B4-BE49-F238E27FC236}">
                <a16:creationId xmlns:a16="http://schemas.microsoft.com/office/drawing/2014/main" id="{355E04C3-CB81-4F49-91CD-086746776210}"/>
              </a:ext>
            </a:extLst>
          </p:cNvPr>
          <p:cNvGrpSpPr/>
          <p:nvPr/>
        </p:nvGrpSpPr>
        <p:grpSpPr>
          <a:xfrm>
            <a:off x="7010494" y="811583"/>
            <a:ext cx="854074" cy="796308"/>
            <a:chOff x="5233525" y="4954450"/>
            <a:chExt cx="538275" cy="516350"/>
          </a:xfrm>
        </p:grpSpPr>
        <p:sp>
          <p:nvSpPr>
            <p:cNvPr id="18" name="Google Shape;858;p39">
              <a:extLst>
                <a:ext uri="{FF2B5EF4-FFF2-40B4-BE49-F238E27FC236}">
                  <a16:creationId xmlns:a16="http://schemas.microsoft.com/office/drawing/2014/main" id="{AB4AB06C-D00E-40D7-A6BB-F4EB9EE71B7E}"/>
                </a:ext>
              </a:extLst>
            </p:cNvPr>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59;p39">
              <a:extLst>
                <a:ext uri="{FF2B5EF4-FFF2-40B4-BE49-F238E27FC236}">
                  <a16:creationId xmlns:a16="http://schemas.microsoft.com/office/drawing/2014/main" id="{24C6E150-1B96-4CB8-AFCA-7BE9A0BBB8E7}"/>
                </a:ext>
              </a:extLst>
            </p:cNvPr>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60;p39">
              <a:extLst>
                <a:ext uri="{FF2B5EF4-FFF2-40B4-BE49-F238E27FC236}">
                  <a16:creationId xmlns:a16="http://schemas.microsoft.com/office/drawing/2014/main" id="{9AD2E078-C9CA-4168-B0AA-7DF08EBA1EB8}"/>
                </a:ext>
              </a:extLst>
            </p:cNvPr>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61;p39">
              <a:extLst>
                <a:ext uri="{FF2B5EF4-FFF2-40B4-BE49-F238E27FC236}">
                  <a16:creationId xmlns:a16="http://schemas.microsoft.com/office/drawing/2014/main" id="{E311D920-7EBD-42B7-8131-F0FFA6855BB7}"/>
                </a:ext>
              </a:extLst>
            </p:cNvPr>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62;p39">
              <a:extLst>
                <a:ext uri="{FF2B5EF4-FFF2-40B4-BE49-F238E27FC236}">
                  <a16:creationId xmlns:a16="http://schemas.microsoft.com/office/drawing/2014/main" id="{AEF60648-D38D-413E-8DB1-DAC0B5E5BA13}"/>
                </a:ext>
              </a:extLst>
            </p:cNvPr>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63;p39">
              <a:extLst>
                <a:ext uri="{FF2B5EF4-FFF2-40B4-BE49-F238E27FC236}">
                  <a16:creationId xmlns:a16="http://schemas.microsoft.com/office/drawing/2014/main" id="{608537A1-4030-43DE-8898-74EF542A3596}"/>
                </a:ext>
              </a:extLst>
            </p:cNvPr>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64;p39">
              <a:extLst>
                <a:ext uri="{FF2B5EF4-FFF2-40B4-BE49-F238E27FC236}">
                  <a16:creationId xmlns:a16="http://schemas.microsoft.com/office/drawing/2014/main" id="{0ABA6293-75B7-474D-831F-0DFE1D3B60DC}"/>
                </a:ext>
              </a:extLst>
            </p:cNvPr>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65;p39">
              <a:extLst>
                <a:ext uri="{FF2B5EF4-FFF2-40B4-BE49-F238E27FC236}">
                  <a16:creationId xmlns:a16="http://schemas.microsoft.com/office/drawing/2014/main" id="{021ADBD4-22B6-48B5-BAF6-68E365BFFC42}"/>
                </a:ext>
              </a:extLst>
            </p:cNvPr>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66;p39">
              <a:extLst>
                <a:ext uri="{FF2B5EF4-FFF2-40B4-BE49-F238E27FC236}">
                  <a16:creationId xmlns:a16="http://schemas.microsoft.com/office/drawing/2014/main" id="{1497D20E-C8F6-48A7-9CEC-D40284287B8C}"/>
                </a:ext>
              </a:extLst>
            </p:cNvPr>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67;p39">
              <a:extLst>
                <a:ext uri="{FF2B5EF4-FFF2-40B4-BE49-F238E27FC236}">
                  <a16:creationId xmlns:a16="http://schemas.microsoft.com/office/drawing/2014/main" id="{23EC1D07-AC95-4FF1-AE36-6439FC70128F}"/>
                </a:ext>
              </a:extLst>
            </p:cNvPr>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68;p39">
              <a:extLst>
                <a:ext uri="{FF2B5EF4-FFF2-40B4-BE49-F238E27FC236}">
                  <a16:creationId xmlns:a16="http://schemas.microsoft.com/office/drawing/2014/main" id="{E59DD6DE-6FCF-483F-8B69-6D610F3753F9}"/>
                </a:ext>
              </a:extLst>
            </p:cNvPr>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497;p39">
            <a:extLst>
              <a:ext uri="{FF2B5EF4-FFF2-40B4-BE49-F238E27FC236}">
                <a16:creationId xmlns:a16="http://schemas.microsoft.com/office/drawing/2014/main" id="{4E27DC37-909D-41B2-9E42-8E53D4F2A3DF}"/>
              </a:ext>
            </a:extLst>
          </p:cNvPr>
          <p:cNvSpPr/>
          <p:nvPr/>
        </p:nvSpPr>
        <p:spPr>
          <a:xfrm>
            <a:off x="10003550" y="892609"/>
            <a:ext cx="854075" cy="694245"/>
          </a:xfrm>
          <a:custGeom>
            <a:avLst/>
            <a:gdLst/>
            <a:ahLst/>
            <a:cxnLst/>
            <a:rect l="l" t="t" r="r" b="b"/>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TextBox 30">
            <a:extLst>
              <a:ext uri="{FF2B5EF4-FFF2-40B4-BE49-F238E27FC236}">
                <a16:creationId xmlns:a16="http://schemas.microsoft.com/office/drawing/2014/main" id="{51C80FC0-2705-44E4-ADA8-9B1E64975A88}"/>
              </a:ext>
            </a:extLst>
          </p:cNvPr>
          <p:cNvSpPr txBox="1"/>
          <p:nvPr/>
        </p:nvSpPr>
        <p:spPr>
          <a:xfrm>
            <a:off x="0" y="0"/>
            <a:ext cx="4217671" cy="461665"/>
          </a:xfrm>
          <a:prstGeom prst="rect">
            <a:avLst/>
          </a:prstGeom>
          <a:solidFill>
            <a:srgbClr val="AB5AB0"/>
          </a:solidFill>
        </p:spPr>
        <p:txBody>
          <a:bodyPr wrap="square" rtlCol="0">
            <a:spAutoFit/>
          </a:bodyPr>
          <a:lstStyle/>
          <a:p>
            <a:r>
              <a:rPr lang="en-IE" sz="2400" dirty="0">
                <a:solidFill>
                  <a:schemeClr val="bg1"/>
                </a:solidFill>
              </a:rPr>
              <a:t>Some key takeaways from 2020:</a:t>
            </a:r>
          </a:p>
        </p:txBody>
      </p:sp>
    </p:spTree>
    <p:extLst>
      <p:ext uri="{BB962C8B-B14F-4D97-AF65-F5344CB8AC3E}">
        <p14:creationId xmlns:p14="http://schemas.microsoft.com/office/powerpoint/2010/main" val="40448359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1D67B0-C72A-4615-92B2-423BC463AC3B}"/>
              </a:ext>
            </a:extLst>
          </p:cNvPr>
          <p:cNvSpPr>
            <a:spLocks noGrp="1"/>
          </p:cNvSpPr>
          <p:nvPr>
            <p:ph type="body" sz="quarter" idx="20"/>
          </p:nvPr>
        </p:nvSpPr>
        <p:spPr>
          <a:xfrm>
            <a:off x="5150070" y="1954219"/>
            <a:ext cx="6894786" cy="3631644"/>
          </a:xfrm>
        </p:spPr>
        <p:txBody>
          <a:bodyPr/>
          <a:lstStyle/>
          <a:p>
            <a:pPr marL="342900" indent="-342900" fontAlgn="base">
              <a:buFont typeface="Arial" panose="020B0604020202020204" pitchFamily="34" charset="0"/>
              <a:buChar char="•"/>
            </a:pPr>
            <a:r>
              <a:rPr lang="en-IE" sz="2300" b="0" i="0" dirty="0">
                <a:solidFill>
                  <a:srgbClr val="808080"/>
                </a:solidFill>
                <a:effectLst/>
              </a:rPr>
              <a:t>Population growth, population ageing and decline</a:t>
            </a:r>
            <a:r>
              <a:rPr lang="en-IE" sz="2300" dirty="0">
                <a:solidFill>
                  <a:srgbClr val="808080"/>
                </a:solidFill>
              </a:rPr>
              <a:t> </a:t>
            </a:r>
            <a:r>
              <a:rPr lang="en-IE" sz="2300" b="0" i="0" dirty="0">
                <a:solidFill>
                  <a:srgbClr val="808080"/>
                </a:solidFill>
                <a:effectLst/>
              </a:rPr>
              <a:t>pose challenges but they can also provide important opportunities for more sustainable development</a:t>
            </a:r>
          </a:p>
          <a:p>
            <a:pPr marL="342900" indent="-342900" fontAlgn="base">
              <a:buFont typeface="Arial" panose="020B0604020202020204" pitchFamily="34" charset="0"/>
              <a:buChar char="•"/>
            </a:pPr>
            <a:r>
              <a:rPr lang="en-IE" sz="2300" b="0" i="0" dirty="0">
                <a:solidFill>
                  <a:srgbClr val="808080"/>
                </a:solidFill>
                <a:effectLst/>
              </a:rPr>
              <a:t>Migration can be an important enabler of social and economic development. Higher population density enables governments to more easily deliver essential infrastructure and services in concentrated areas at relatively low cost per capita.</a:t>
            </a:r>
          </a:p>
          <a:p>
            <a:pPr marL="342900" indent="-342900" fontAlgn="base">
              <a:buFont typeface="Arial" panose="020B0604020202020204" pitchFamily="34" charset="0"/>
              <a:buChar char="•"/>
            </a:pPr>
            <a:r>
              <a:rPr lang="en-IE" sz="2300" b="0" i="0" dirty="0">
                <a:solidFill>
                  <a:srgbClr val="808080"/>
                </a:solidFill>
                <a:effectLst/>
              </a:rPr>
              <a:t>Liveable and sustainable towns and cities have knock-on effects in terms of providing rural populations with greater access to services such as education and healthcare, while also empowering them economically.</a:t>
            </a:r>
          </a:p>
        </p:txBody>
      </p:sp>
      <p:pic>
        <p:nvPicPr>
          <p:cNvPr id="7" name="Picture Placeholder 6" descr="A picture containing sign, person, stop, holding&#10;&#10;Description automatically generated">
            <a:extLst>
              <a:ext uri="{FF2B5EF4-FFF2-40B4-BE49-F238E27FC236}">
                <a16:creationId xmlns:a16="http://schemas.microsoft.com/office/drawing/2014/main" id="{D395A235-A195-4E4E-9E67-01430F9334FA}"/>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a:xfrm>
            <a:off x="719501" y="1481610"/>
            <a:ext cx="4351282" cy="4378122"/>
          </a:xfrm>
        </p:spPr>
      </p:pic>
      <p:sp>
        <p:nvSpPr>
          <p:cNvPr id="4" name="Text Placeholder 3">
            <a:extLst>
              <a:ext uri="{FF2B5EF4-FFF2-40B4-BE49-F238E27FC236}">
                <a16:creationId xmlns:a16="http://schemas.microsoft.com/office/drawing/2014/main" id="{4CAA2183-60A6-458D-AEA7-D082A2FABFA0}"/>
              </a:ext>
            </a:extLst>
          </p:cNvPr>
          <p:cNvSpPr>
            <a:spLocks noGrp="1"/>
          </p:cNvSpPr>
          <p:nvPr>
            <p:ph type="body" sz="quarter" idx="22"/>
          </p:nvPr>
        </p:nvSpPr>
        <p:spPr>
          <a:xfrm>
            <a:off x="5276192" y="740902"/>
            <a:ext cx="5579898" cy="857158"/>
          </a:xfrm>
        </p:spPr>
        <p:txBody>
          <a:bodyPr/>
          <a:lstStyle/>
          <a:p>
            <a:r>
              <a:rPr lang="en-IE" dirty="0">
                <a:solidFill>
                  <a:srgbClr val="68BBAF"/>
                </a:solidFill>
              </a:rPr>
              <a:t>Why demographics matter?</a:t>
            </a:r>
          </a:p>
        </p:txBody>
      </p:sp>
      <p:sp>
        <p:nvSpPr>
          <p:cNvPr id="8" name="TextBox 7">
            <a:hlinkClick r:id="rId4"/>
            <a:extLst>
              <a:ext uri="{FF2B5EF4-FFF2-40B4-BE49-F238E27FC236}">
                <a16:creationId xmlns:a16="http://schemas.microsoft.com/office/drawing/2014/main" id="{D733ECAC-3837-4314-9058-2987A5B3675F}"/>
              </a:ext>
            </a:extLst>
          </p:cNvPr>
          <p:cNvSpPr txBox="1"/>
          <p:nvPr/>
        </p:nvSpPr>
        <p:spPr>
          <a:xfrm>
            <a:off x="18792" y="6529937"/>
            <a:ext cx="4351283" cy="246221"/>
          </a:xfrm>
          <a:prstGeom prst="rect">
            <a:avLst/>
          </a:prstGeom>
          <a:noFill/>
        </p:spPr>
        <p:txBody>
          <a:bodyPr wrap="square" rtlCol="0">
            <a:spAutoFit/>
          </a:bodyPr>
          <a:lstStyle/>
          <a:p>
            <a:r>
              <a:rPr lang="en-IE" sz="1000" dirty="0">
                <a:hlinkClick r:id="rId4"/>
              </a:rPr>
              <a:t>Source: Sustainable Development and Population Dynamics</a:t>
            </a:r>
            <a:endParaRPr lang="en-IE" sz="1000" dirty="0"/>
          </a:p>
        </p:txBody>
      </p:sp>
    </p:spTree>
    <p:extLst>
      <p:ext uri="{BB962C8B-B14F-4D97-AF65-F5344CB8AC3E}">
        <p14:creationId xmlns:p14="http://schemas.microsoft.com/office/powerpoint/2010/main" val="36406580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7EF54B-0CC3-4725-9524-5A8EA19D31ED}"/>
              </a:ext>
            </a:extLst>
          </p:cNvPr>
          <p:cNvSpPr>
            <a:spLocks noGrp="1"/>
          </p:cNvSpPr>
          <p:nvPr>
            <p:ph type="body" sz="quarter" idx="13"/>
          </p:nvPr>
        </p:nvSpPr>
        <p:spPr>
          <a:xfrm>
            <a:off x="3979104" y="776592"/>
            <a:ext cx="7407087" cy="697353"/>
          </a:xfrm>
        </p:spPr>
        <p:txBody>
          <a:bodyPr/>
          <a:lstStyle/>
          <a:p>
            <a:r>
              <a:rPr lang="en-IE" dirty="0">
                <a:solidFill>
                  <a:srgbClr val="68BBAF"/>
                </a:solidFill>
              </a:rPr>
              <a:t>DEMOGRAPHICS: KNOW YOUR AREA</a:t>
            </a:r>
          </a:p>
        </p:txBody>
      </p:sp>
      <p:sp>
        <p:nvSpPr>
          <p:cNvPr id="3" name="Text Placeholder 2">
            <a:extLst>
              <a:ext uri="{FF2B5EF4-FFF2-40B4-BE49-F238E27FC236}">
                <a16:creationId xmlns:a16="http://schemas.microsoft.com/office/drawing/2014/main" id="{5DFD2BA3-AE51-4689-AD9C-D20CAFA9523A}"/>
              </a:ext>
            </a:extLst>
          </p:cNvPr>
          <p:cNvSpPr>
            <a:spLocks noGrp="1"/>
          </p:cNvSpPr>
          <p:nvPr>
            <p:ph type="body" sz="quarter" idx="15"/>
          </p:nvPr>
        </p:nvSpPr>
        <p:spPr>
          <a:xfrm>
            <a:off x="2702212" y="2123341"/>
            <a:ext cx="3393788" cy="4524097"/>
          </a:xfrm>
        </p:spPr>
        <p:txBody>
          <a:bodyPr/>
          <a:lstStyle/>
          <a:p>
            <a:r>
              <a:rPr lang="en-IE" dirty="0">
                <a:solidFill>
                  <a:srgbClr val="7030A0"/>
                </a:solidFill>
              </a:rPr>
              <a:t>Profile </a:t>
            </a:r>
          </a:p>
          <a:p>
            <a:pPr marL="342900" indent="-342900">
              <a:buFont typeface="Arial" panose="020B0604020202020204" pitchFamily="34" charset="0"/>
              <a:buChar char="•"/>
            </a:pPr>
            <a:r>
              <a:rPr lang="en-IE" dirty="0"/>
              <a:t>Male, female, age, education, status retired or students or working, health</a:t>
            </a:r>
          </a:p>
          <a:p>
            <a:pPr marL="342900" indent="-342900">
              <a:buFont typeface="Arial" panose="020B0604020202020204" pitchFamily="34" charset="0"/>
              <a:buChar char="•"/>
            </a:pPr>
            <a:r>
              <a:rPr lang="en-IE" dirty="0"/>
              <a:t>Population (numbers)</a:t>
            </a:r>
          </a:p>
          <a:p>
            <a:pPr marL="342900" indent="-342900">
              <a:buFont typeface="Arial" panose="020B0604020202020204" pitchFamily="34" charset="0"/>
              <a:buChar char="•"/>
            </a:pPr>
            <a:r>
              <a:rPr lang="en-IE" dirty="0"/>
              <a:t>Economic circumstances (income levels, local industries)</a:t>
            </a:r>
          </a:p>
          <a:p>
            <a:pPr marL="342900" indent="-342900">
              <a:buFont typeface="Arial" panose="020B0604020202020204" pitchFamily="34" charset="0"/>
              <a:buChar char="•"/>
            </a:pPr>
            <a:r>
              <a:rPr lang="en-IE" dirty="0"/>
              <a:t>Geographical location</a:t>
            </a:r>
          </a:p>
          <a:p>
            <a:endParaRPr lang="en-IE" dirty="0"/>
          </a:p>
        </p:txBody>
      </p:sp>
      <p:sp>
        <p:nvSpPr>
          <p:cNvPr id="4" name="Text Placeholder 3">
            <a:extLst>
              <a:ext uri="{FF2B5EF4-FFF2-40B4-BE49-F238E27FC236}">
                <a16:creationId xmlns:a16="http://schemas.microsoft.com/office/drawing/2014/main" id="{737057EF-E4DD-4226-A5EF-76941155FA20}"/>
              </a:ext>
            </a:extLst>
          </p:cNvPr>
          <p:cNvSpPr>
            <a:spLocks noGrp="1"/>
          </p:cNvSpPr>
          <p:nvPr>
            <p:ph type="body" sz="quarter" idx="16"/>
          </p:nvPr>
        </p:nvSpPr>
        <p:spPr/>
        <p:txBody>
          <a:bodyPr/>
          <a:lstStyle/>
          <a:p>
            <a:r>
              <a:rPr lang="en-IE" dirty="0">
                <a:solidFill>
                  <a:srgbClr val="7030A0"/>
                </a:solidFill>
              </a:rPr>
              <a:t>Human Assets</a:t>
            </a:r>
            <a:endParaRPr lang="en-IE" dirty="0"/>
          </a:p>
          <a:p>
            <a:pPr marL="342900" indent="-342900">
              <a:buFont typeface="Arial" panose="020B0604020202020204" pitchFamily="34" charset="0"/>
              <a:buChar char="•"/>
            </a:pPr>
            <a:r>
              <a:rPr lang="en-IE" dirty="0"/>
              <a:t>Skills</a:t>
            </a:r>
          </a:p>
          <a:p>
            <a:pPr marL="342900" indent="-342900">
              <a:buFont typeface="Arial" panose="020B0604020202020204" pitchFamily="34" charset="0"/>
              <a:buChar char="•"/>
            </a:pPr>
            <a:r>
              <a:rPr lang="en-IE" dirty="0"/>
              <a:t>Time</a:t>
            </a:r>
          </a:p>
          <a:p>
            <a:pPr marL="342900" indent="-342900">
              <a:buFont typeface="Arial" panose="020B0604020202020204" pitchFamily="34" charset="0"/>
              <a:buChar char="•"/>
            </a:pPr>
            <a:r>
              <a:rPr lang="en-IE" dirty="0"/>
              <a:t>Experience</a:t>
            </a:r>
          </a:p>
          <a:p>
            <a:endParaRPr lang="en-IE" dirty="0"/>
          </a:p>
        </p:txBody>
      </p:sp>
      <p:sp>
        <p:nvSpPr>
          <p:cNvPr id="5" name="Text Placeholder 4">
            <a:extLst>
              <a:ext uri="{FF2B5EF4-FFF2-40B4-BE49-F238E27FC236}">
                <a16:creationId xmlns:a16="http://schemas.microsoft.com/office/drawing/2014/main" id="{155C8EE8-7C97-4FA3-940C-C43899F6381A}"/>
              </a:ext>
            </a:extLst>
          </p:cNvPr>
          <p:cNvSpPr>
            <a:spLocks noGrp="1"/>
          </p:cNvSpPr>
          <p:nvPr>
            <p:ph type="body" sz="quarter" idx="17"/>
          </p:nvPr>
        </p:nvSpPr>
        <p:spPr>
          <a:xfrm>
            <a:off x="6096000" y="2123341"/>
            <a:ext cx="2967190" cy="3960000"/>
          </a:xfrm>
        </p:spPr>
        <p:txBody>
          <a:bodyPr/>
          <a:lstStyle/>
          <a:p>
            <a:r>
              <a:rPr lang="en-IE" dirty="0">
                <a:solidFill>
                  <a:srgbClr val="7030A0"/>
                </a:solidFill>
              </a:rPr>
              <a:t>Physical Assets</a:t>
            </a:r>
          </a:p>
          <a:p>
            <a:pPr marL="342900" indent="-342900">
              <a:buFont typeface="Arial" panose="020B0604020202020204" pitchFamily="34" charset="0"/>
              <a:buChar char="•"/>
            </a:pPr>
            <a:r>
              <a:rPr lang="en-IE" dirty="0"/>
              <a:t>Transport infrastructure</a:t>
            </a:r>
          </a:p>
          <a:p>
            <a:pPr marL="342900" indent="-342900">
              <a:buFont typeface="Arial" panose="020B0604020202020204" pitchFamily="34" charset="0"/>
              <a:buChar char="•"/>
            </a:pPr>
            <a:r>
              <a:rPr lang="en-IE" dirty="0"/>
              <a:t>Buildings</a:t>
            </a:r>
          </a:p>
          <a:p>
            <a:pPr marL="342900" indent="-342900">
              <a:buFont typeface="Arial" panose="020B0604020202020204" pitchFamily="34" charset="0"/>
              <a:buChar char="•"/>
            </a:pPr>
            <a:r>
              <a:rPr lang="en-IE" dirty="0"/>
              <a:t>Environment/Amenities</a:t>
            </a:r>
          </a:p>
          <a:p>
            <a:pPr marL="342900" indent="-342900">
              <a:buFont typeface="Arial" panose="020B0604020202020204" pitchFamily="34" charset="0"/>
              <a:buChar char="•"/>
            </a:pPr>
            <a:r>
              <a:rPr lang="en-IE" dirty="0"/>
              <a:t>Facilities/Land</a:t>
            </a:r>
          </a:p>
          <a:p>
            <a:pPr marL="342900" indent="-342900">
              <a:buFont typeface="Arial" panose="020B0604020202020204" pitchFamily="34" charset="0"/>
              <a:buChar char="•"/>
            </a:pPr>
            <a:r>
              <a:rPr lang="en-IE" dirty="0"/>
              <a:t>Connectivity/ Internet</a:t>
            </a:r>
          </a:p>
          <a:p>
            <a:endParaRPr lang="en-IE" dirty="0"/>
          </a:p>
        </p:txBody>
      </p:sp>
    </p:spTree>
    <p:extLst>
      <p:ext uri="{BB962C8B-B14F-4D97-AF65-F5344CB8AC3E}">
        <p14:creationId xmlns:p14="http://schemas.microsoft.com/office/powerpoint/2010/main" val="11497033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colorful flower in front of a building&#10;&#10;Description automatically generated">
            <a:extLst>
              <a:ext uri="{FF2B5EF4-FFF2-40B4-BE49-F238E27FC236}">
                <a16:creationId xmlns:a16="http://schemas.microsoft.com/office/drawing/2014/main" id="{FEA3B086-E03D-430A-AF4F-58AB7B36E258}"/>
              </a:ext>
            </a:extLst>
          </p:cNvPr>
          <p:cNvPicPr>
            <a:picLocks noGrp="1" noChangeAspect="1"/>
          </p:cNvPicPr>
          <p:nvPr>
            <p:ph type="pic" sz="quarter" idx="18"/>
          </p:nvPr>
        </p:nvPicPr>
        <p:blipFill>
          <a:blip r:embed="rId2">
            <a:extLst>
              <a:ext uri="{837473B0-CC2E-450A-ABE3-18F120FF3D39}">
                <a1611:picAttrSrcUrl xmlns:a1611="http://schemas.microsoft.com/office/drawing/2016/11/main" r:id="rId3"/>
              </a:ext>
            </a:extLst>
          </a:blip>
          <a:srcRect l="34084" r="34084"/>
          <a:stretch>
            <a:fillRect/>
          </a:stretch>
        </p:blipFill>
        <p:spPr/>
      </p:pic>
      <p:sp>
        <p:nvSpPr>
          <p:cNvPr id="2" name="Text Placeholder 1">
            <a:extLst>
              <a:ext uri="{FF2B5EF4-FFF2-40B4-BE49-F238E27FC236}">
                <a16:creationId xmlns:a16="http://schemas.microsoft.com/office/drawing/2014/main" id="{BFE29109-DE01-4E4C-AB13-C110089ACBDD}"/>
              </a:ext>
            </a:extLst>
          </p:cNvPr>
          <p:cNvSpPr>
            <a:spLocks noGrp="1"/>
          </p:cNvSpPr>
          <p:nvPr>
            <p:ph type="body" sz="quarter" idx="13"/>
          </p:nvPr>
        </p:nvSpPr>
        <p:spPr>
          <a:xfrm>
            <a:off x="3184634" y="80010"/>
            <a:ext cx="8851155" cy="1291231"/>
          </a:xfrm>
          <a:solidFill>
            <a:srgbClr val="68BBAF"/>
          </a:solidFill>
        </p:spPr>
        <p:txBody>
          <a:bodyPr>
            <a:normAutofit/>
          </a:bodyPr>
          <a:lstStyle/>
          <a:p>
            <a:r>
              <a:rPr lang="en-IE" dirty="0">
                <a:solidFill>
                  <a:schemeClr val="bg1"/>
                </a:solidFill>
              </a:rPr>
              <a:t>TOWN TEAMS, ROSCOMMON, IRELAND</a:t>
            </a:r>
          </a:p>
        </p:txBody>
      </p:sp>
      <p:sp>
        <p:nvSpPr>
          <p:cNvPr id="3" name="Text Placeholder 2">
            <a:extLst>
              <a:ext uri="{FF2B5EF4-FFF2-40B4-BE49-F238E27FC236}">
                <a16:creationId xmlns:a16="http://schemas.microsoft.com/office/drawing/2014/main" id="{1A8C6820-3DBD-49D3-8C08-5DE279F07763}"/>
              </a:ext>
            </a:extLst>
          </p:cNvPr>
          <p:cNvSpPr>
            <a:spLocks noGrp="1"/>
          </p:cNvSpPr>
          <p:nvPr>
            <p:ph type="body" sz="quarter" idx="14"/>
          </p:nvPr>
        </p:nvSpPr>
        <p:spPr>
          <a:xfrm>
            <a:off x="3079531" y="1519082"/>
            <a:ext cx="8851155" cy="4398242"/>
          </a:xfrm>
        </p:spPr>
        <p:txBody>
          <a:bodyPr/>
          <a:lstStyle/>
          <a:p>
            <a:pPr algn="just"/>
            <a:r>
              <a:rPr lang="en-IE" sz="2200" b="1" dirty="0">
                <a:effectLst/>
                <a:ea typeface="Times New Roman" panose="02020603050405020304" pitchFamily="18" charset="0"/>
              </a:rPr>
              <a:t>In 2014. Town Teams were established by Roscommon County Council, retailers, consumers, citizens and communities to energise and reinvigorate their towns with the support other agencies and service providers.</a:t>
            </a:r>
            <a:endParaRPr lang="en-IE" sz="2200" dirty="0">
              <a:effectLst/>
              <a:ea typeface="Times New Roman" panose="02020603050405020304" pitchFamily="18" charset="0"/>
            </a:endParaRPr>
          </a:p>
          <a:p>
            <a:pPr algn="just"/>
            <a:r>
              <a:rPr lang="en-IE" sz="2200" b="1" dirty="0">
                <a:solidFill>
                  <a:srgbClr val="7F4182"/>
                </a:solidFill>
                <a:effectLst/>
              </a:rPr>
              <a:t>The </a:t>
            </a:r>
            <a:r>
              <a:rPr lang="en-IE" sz="2200" b="1" dirty="0">
                <a:solidFill>
                  <a:srgbClr val="7F4182"/>
                </a:solidFill>
              </a:rPr>
              <a:t>Rationale and </a:t>
            </a:r>
            <a:r>
              <a:rPr lang="en-IE" sz="2200" b="1" dirty="0">
                <a:solidFill>
                  <a:srgbClr val="7F4182"/>
                </a:solidFill>
                <a:effectLst/>
              </a:rPr>
              <a:t>Vision</a:t>
            </a:r>
          </a:p>
          <a:p>
            <a:pPr algn="just"/>
            <a:r>
              <a:rPr lang="en-IE" sz="2000" i="1" dirty="0">
                <a:effectLst/>
                <a:ea typeface="Times New Roman" panose="02020603050405020304" pitchFamily="18" charset="0"/>
              </a:rPr>
              <a:t>We aim to create jobs, facilitate start-up businesses and above all re-instil the pride we all should have for our towns. Effective change will come from within. The people of County Roscommon will know best what is needed by the people of County Roscommon. </a:t>
            </a:r>
          </a:p>
          <a:p>
            <a:pPr algn="just"/>
            <a:r>
              <a:rPr lang="en-IE" sz="2000" i="1" dirty="0">
                <a:effectLst/>
                <a:ea typeface="Times New Roman" panose="02020603050405020304" pitchFamily="18" charset="0"/>
              </a:rPr>
              <a:t>The people of Co. Roscommon want our communities to have towns to be proud of, towns that cater for their needs so that they don’t have to look elsewhere.  Spaces that are destinations - somewhere you want to spend your time and money.  Somewhere that inspires, encourages and helps new entrepreneurs and supports the established businesses.  Somewhere that both locals and </a:t>
            </a:r>
            <a:r>
              <a:rPr lang="en-IE" sz="2000" i="1" dirty="0" err="1">
                <a:effectLst/>
                <a:ea typeface="Times New Roman" panose="02020603050405020304" pitchFamily="18" charset="0"/>
              </a:rPr>
              <a:t>passersby</a:t>
            </a:r>
            <a:r>
              <a:rPr lang="en-IE" sz="2000" i="1" dirty="0">
                <a:effectLst/>
                <a:ea typeface="Times New Roman" panose="02020603050405020304" pitchFamily="18" charset="0"/>
              </a:rPr>
              <a:t> want to stop and enjoy when they drive through the county; places that people hear about and make a point of going to. Somewhere that has a long term sustainable future.</a:t>
            </a:r>
          </a:p>
          <a:p>
            <a:pPr algn="just"/>
            <a:r>
              <a:rPr lang="en-IE" sz="2000" i="1" dirty="0">
                <a:solidFill>
                  <a:schemeClr val="tx1">
                    <a:lumMod val="75000"/>
                    <a:lumOff val="25000"/>
                  </a:schemeClr>
                </a:solidFill>
                <a:effectLst/>
                <a:ea typeface="Times New Roman" panose="02020603050405020304" pitchFamily="18" charset="0"/>
              </a:rPr>
              <a:t>‘</a:t>
            </a:r>
            <a:endParaRPr lang="en-IE" sz="1600" i="1" dirty="0"/>
          </a:p>
        </p:txBody>
      </p:sp>
      <p:sp>
        <p:nvSpPr>
          <p:cNvPr id="4" name="TextBox 3">
            <a:extLst>
              <a:ext uri="{FF2B5EF4-FFF2-40B4-BE49-F238E27FC236}">
                <a16:creationId xmlns:a16="http://schemas.microsoft.com/office/drawing/2014/main" id="{DFB41506-4993-494D-AD3B-E71AFFAC6857}"/>
              </a:ext>
            </a:extLst>
          </p:cNvPr>
          <p:cNvSpPr txBox="1"/>
          <p:nvPr/>
        </p:nvSpPr>
        <p:spPr>
          <a:xfrm>
            <a:off x="0" y="263960"/>
            <a:ext cx="1744717" cy="461665"/>
          </a:xfrm>
          <a:prstGeom prst="rect">
            <a:avLst/>
          </a:prstGeom>
          <a:solidFill>
            <a:srgbClr val="68BBAF"/>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IE" sz="2400" dirty="0">
                <a:solidFill>
                  <a:schemeClr val="bg1"/>
                </a:solidFill>
                <a:latin typeface="Calibri" panose="020F0502020204030204"/>
              </a:rPr>
              <a:t>ECONOMIC</a:t>
            </a:r>
            <a:endParaRPr kumimoji="0" lang="en-IE" sz="2400" b="0" i="0" u="none" strike="noStrike" kern="1200" cap="none" spc="0" normalizeH="0" baseline="0" noProof="0" dirty="0">
              <a:ln>
                <a:noFill/>
              </a:ln>
              <a:solidFill>
                <a:schemeClr val="bg1"/>
              </a:solidFill>
              <a:effectLst/>
              <a:uLnTx/>
              <a:uFillTx/>
              <a:latin typeface="Calibri" panose="020F0502020204030204"/>
            </a:endParaRPr>
          </a:p>
        </p:txBody>
      </p:sp>
      <p:sp>
        <p:nvSpPr>
          <p:cNvPr id="20" name="TextBox 19">
            <a:extLst>
              <a:ext uri="{FF2B5EF4-FFF2-40B4-BE49-F238E27FC236}">
                <a16:creationId xmlns:a16="http://schemas.microsoft.com/office/drawing/2014/main" id="{6F73330B-C3D4-4F79-9228-18DB219BBB04}"/>
              </a:ext>
            </a:extLst>
          </p:cNvPr>
          <p:cNvSpPr txBox="1"/>
          <p:nvPr/>
        </p:nvSpPr>
        <p:spPr>
          <a:xfrm>
            <a:off x="0" y="881829"/>
            <a:ext cx="1150620" cy="461665"/>
          </a:xfrm>
          <a:prstGeom prst="rect">
            <a:avLst/>
          </a:prstGeom>
          <a:solidFill>
            <a:srgbClr val="7F4182"/>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prstClr val="white"/>
                </a:solidFill>
                <a:effectLst/>
                <a:uLnTx/>
                <a:uFillTx/>
                <a:latin typeface="Calibri" panose="020F0502020204030204"/>
                <a:ea typeface="+mn-ea"/>
                <a:cs typeface="+mn-cs"/>
              </a:rPr>
              <a:t>SOCIAL</a:t>
            </a:r>
          </a:p>
        </p:txBody>
      </p:sp>
      <p:sp>
        <p:nvSpPr>
          <p:cNvPr id="18" name="TextBox 17">
            <a:extLst>
              <a:ext uri="{FF2B5EF4-FFF2-40B4-BE49-F238E27FC236}">
                <a16:creationId xmlns:a16="http://schemas.microsoft.com/office/drawing/2014/main" id="{9EDB2BF3-0E9C-4CE5-BB65-09E016177C48}"/>
              </a:ext>
            </a:extLst>
          </p:cNvPr>
          <p:cNvSpPr txBox="1"/>
          <p:nvPr/>
        </p:nvSpPr>
        <p:spPr>
          <a:xfrm>
            <a:off x="4992" y="5544503"/>
            <a:ext cx="2291255" cy="1323439"/>
          </a:xfrm>
          <a:prstGeom prst="rect">
            <a:avLst/>
          </a:prstGeom>
          <a:solidFill>
            <a:srgbClr val="BA0A94"/>
          </a:solidFill>
        </p:spPr>
        <p:txBody>
          <a:bodyPr wrap="square" rtlCol="0">
            <a:spAutoFit/>
          </a:bodyPr>
          <a:lstStyle/>
          <a:p>
            <a:pPr algn="r"/>
            <a:r>
              <a:rPr lang="en-IE" sz="4000" dirty="0">
                <a:solidFill>
                  <a:schemeClr val="bg1"/>
                </a:solidFill>
              </a:rPr>
              <a:t>CASE STUDY</a:t>
            </a:r>
          </a:p>
        </p:txBody>
      </p:sp>
      <p:sp>
        <p:nvSpPr>
          <p:cNvPr id="7" name="Rectangle 3">
            <a:extLst>
              <a:ext uri="{FF2B5EF4-FFF2-40B4-BE49-F238E27FC236}">
                <a16:creationId xmlns:a16="http://schemas.microsoft.com/office/drawing/2014/main" id="{25F3BEF3-54FD-4BCC-A279-8909F1322E3F}"/>
              </a:ext>
            </a:extLst>
          </p:cNvPr>
          <p:cNvSpPr>
            <a:spLocks noChangeArrowheads="1"/>
          </p:cNvSpPr>
          <p:nvPr/>
        </p:nvSpPr>
        <p:spPr bwMode="auto">
          <a:xfrm>
            <a:off x="4403835" y="4683884"/>
            <a:ext cx="65"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br>
              <a:rPr kumimoji="0" lang="en-US" altLang="en-US" sz="18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6" name="Graphic 15" descr="Sunflower">
            <a:extLst>
              <a:ext uri="{FF2B5EF4-FFF2-40B4-BE49-F238E27FC236}">
                <a16:creationId xmlns:a16="http://schemas.microsoft.com/office/drawing/2014/main" id="{539AE127-7FAE-4527-871F-9BE63BA820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1690" y="5588354"/>
            <a:ext cx="1289890" cy="1289890"/>
          </a:xfrm>
          <a:prstGeom prst="rect">
            <a:avLst/>
          </a:prstGeom>
        </p:spPr>
      </p:pic>
    </p:spTree>
    <p:extLst>
      <p:ext uri="{BB962C8B-B14F-4D97-AF65-F5344CB8AC3E}">
        <p14:creationId xmlns:p14="http://schemas.microsoft.com/office/powerpoint/2010/main" val="19476071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5" descr="A colorful flower in front of a building&#10;&#10;Description automatically generated">
            <a:extLst>
              <a:ext uri="{FF2B5EF4-FFF2-40B4-BE49-F238E27FC236}">
                <a16:creationId xmlns:a16="http://schemas.microsoft.com/office/drawing/2014/main" id="{DFB5A171-7949-44F3-A19C-5EE5E01D00DC}"/>
              </a:ext>
            </a:extLst>
          </p:cNvPr>
          <p:cNvPicPr>
            <a:picLocks noChangeAspect="1"/>
          </p:cNvPicPr>
          <p:nvPr/>
        </p:nvPicPr>
        <p:blipFill>
          <a:blip r:embed="rId2">
            <a:extLst>
              <a:ext uri="{837473B0-CC2E-450A-ABE3-18F120FF3D39}">
                <a1611:picAttrSrcUrl xmlns:a1611="http://schemas.microsoft.com/office/drawing/2016/11/main" r:id="rId3"/>
              </a:ext>
            </a:extLst>
          </a:blip>
          <a:srcRect l="34084" r="34084"/>
          <a:stretch>
            <a:fillRect/>
          </a:stretch>
        </p:blipFill>
        <p:spPr>
          <a:xfrm flipH="1">
            <a:off x="4992" y="0"/>
            <a:ext cx="3279963" cy="6869430"/>
          </a:xfrm>
          <a:custGeom>
            <a:avLst/>
            <a:gdLst>
              <a:gd name="connsiteX0" fmla="*/ 0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0 w 6388100"/>
              <a:gd name="connsiteY4" fmla="*/ 0 h 6858000"/>
              <a:gd name="connsiteX0" fmla="*/ 278295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278295 w 6388100"/>
              <a:gd name="connsiteY4" fmla="*/ 0 h 6858000"/>
              <a:gd name="connsiteX0" fmla="*/ 0 w 6109805"/>
              <a:gd name="connsiteY0" fmla="*/ 0 h 6858000"/>
              <a:gd name="connsiteX1" fmla="*/ 6109805 w 6109805"/>
              <a:gd name="connsiteY1" fmla="*/ 0 h 6858000"/>
              <a:gd name="connsiteX2" fmla="*/ 6109805 w 6109805"/>
              <a:gd name="connsiteY2" fmla="*/ 6858000 h 6858000"/>
              <a:gd name="connsiteX3" fmla="*/ 3458818 w 6109805"/>
              <a:gd name="connsiteY3" fmla="*/ 6858000 h 6858000"/>
              <a:gd name="connsiteX4" fmla="*/ 0 w 6109805"/>
              <a:gd name="connsiteY4" fmla="*/ 0 h 6858000"/>
              <a:gd name="connsiteX0" fmla="*/ 0 w 5663131"/>
              <a:gd name="connsiteY0" fmla="*/ 22860 h 6858000"/>
              <a:gd name="connsiteX1" fmla="*/ 5663131 w 5663131"/>
              <a:gd name="connsiteY1" fmla="*/ 0 h 6858000"/>
              <a:gd name="connsiteX2" fmla="*/ 5663131 w 5663131"/>
              <a:gd name="connsiteY2" fmla="*/ 6858000 h 6858000"/>
              <a:gd name="connsiteX3" fmla="*/ 3012144 w 5663131"/>
              <a:gd name="connsiteY3" fmla="*/ 6858000 h 6858000"/>
              <a:gd name="connsiteX4" fmla="*/ 0 w 5663131"/>
              <a:gd name="connsiteY4" fmla="*/ 22860 h 6858000"/>
              <a:gd name="connsiteX0" fmla="*/ 0 w 5448727"/>
              <a:gd name="connsiteY0" fmla="*/ 0 h 6858000"/>
              <a:gd name="connsiteX1" fmla="*/ 5448727 w 5448727"/>
              <a:gd name="connsiteY1" fmla="*/ 0 h 6858000"/>
              <a:gd name="connsiteX2" fmla="*/ 5448727 w 5448727"/>
              <a:gd name="connsiteY2" fmla="*/ 6858000 h 6858000"/>
              <a:gd name="connsiteX3" fmla="*/ 2797740 w 5448727"/>
              <a:gd name="connsiteY3" fmla="*/ 6858000 h 6858000"/>
              <a:gd name="connsiteX4" fmla="*/ 0 w 5448727"/>
              <a:gd name="connsiteY4" fmla="*/ 0 h 6858000"/>
              <a:gd name="connsiteX0" fmla="*/ 0 w 5448727"/>
              <a:gd name="connsiteY0" fmla="*/ 0 h 6858000"/>
              <a:gd name="connsiteX1" fmla="*/ 5448727 w 5448727"/>
              <a:gd name="connsiteY1" fmla="*/ 0 h 6858000"/>
              <a:gd name="connsiteX2" fmla="*/ 5448727 w 5448727"/>
              <a:gd name="connsiteY2" fmla="*/ 6858000 h 6858000"/>
              <a:gd name="connsiteX3" fmla="*/ 2494002 w 5448727"/>
              <a:gd name="connsiteY3" fmla="*/ 6858000 h 6858000"/>
              <a:gd name="connsiteX4" fmla="*/ 0 w 5448727"/>
              <a:gd name="connsiteY4" fmla="*/ 0 h 6858000"/>
              <a:gd name="connsiteX0" fmla="*/ 0 w 5127122"/>
              <a:gd name="connsiteY0" fmla="*/ 0 h 6858000"/>
              <a:gd name="connsiteX1" fmla="*/ 5127122 w 5127122"/>
              <a:gd name="connsiteY1" fmla="*/ 0 h 6858000"/>
              <a:gd name="connsiteX2" fmla="*/ 5127122 w 5127122"/>
              <a:gd name="connsiteY2" fmla="*/ 6858000 h 6858000"/>
              <a:gd name="connsiteX3" fmla="*/ 2172397 w 5127122"/>
              <a:gd name="connsiteY3" fmla="*/ 6858000 h 6858000"/>
              <a:gd name="connsiteX4" fmla="*/ 0 w 5127122"/>
              <a:gd name="connsiteY4" fmla="*/ 0 h 6858000"/>
              <a:gd name="connsiteX0" fmla="*/ 0 w 5127122"/>
              <a:gd name="connsiteY0" fmla="*/ 0 h 6858000"/>
              <a:gd name="connsiteX1" fmla="*/ 5127122 w 5127122"/>
              <a:gd name="connsiteY1" fmla="*/ 0 h 6858000"/>
              <a:gd name="connsiteX2" fmla="*/ 5127122 w 5127122"/>
              <a:gd name="connsiteY2" fmla="*/ 6858000 h 6858000"/>
              <a:gd name="connsiteX3" fmla="*/ 1975860 w 5127122"/>
              <a:gd name="connsiteY3" fmla="*/ 6858000 h 6858000"/>
              <a:gd name="connsiteX4" fmla="*/ 0 w 5127122"/>
              <a:gd name="connsiteY4" fmla="*/ 0 h 6858000"/>
              <a:gd name="connsiteX0" fmla="*/ 0 w 5127122"/>
              <a:gd name="connsiteY0" fmla="*/ 0 h 6869430"/>
              <a:gd name="connsiteX1" fmla="*/ 5127122 w 5127122"/>
              <a:gd name="connsiteY1" fmla="*/ 0 h 6869430"/>
              <a:gd name="connsiteX2" fmla="*/ 5127122 w 5127122"/>
              <a:gd name="connsiteY2" fmla="*/ 6858000 h 6869430"/>
              <a:gd name="connsiteX3" fmla="*/ 1850792 w 5127122"/>
              <a:gd name="connsiteY3" fmla="*/ 6869430 h 6869430"/>
              <a:gd name="connsiteX4" fmla="*/ 0 w 5127122"/>
              <a:gd name="connsiteY4" fmla="*/ 0 h 686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7122" h="6869430">
                <a:moveTo>
                  <a:pt x="0" y="0"/>
                </a:moveTo>
                <a:lnTo>
                  <a:pt x="5127122" y="0"/>
                </a:lnTo>
                <a:lnTo>
                  <a:pt x="5127122" y="6858000"/>
                </a:lnTo>
                <a:lnTo>
                  <a:pt x="1850792" y="6869430"/>
                </a:lnTo>
                <a:lnTo>
                  <a:pt x="0" y="0"/>
                </a:lnTo>
                <a:close/>
              </a:path>
            </a:pathLst>
          </a:custGeom>
          <a:noFill/>
          <a:ln>
            <a:noFill/>
          </a:ln>
        </p:spPr>
      </p:pic>
      <p:sp>
        <p:nvSpPr>
          <p:cNvPr id="2" name="Text Placeholder 1">
            <a:extLst>
              <a:ext uri="{FF2B5EF4-FFF2-40B4-BE49-F238E27FC236}">
                <a16:creationId xmlns:a16="http://schemas.microsoft.com/office/drawing/2014/main" id="{BFE29109-DE01-4E4C-AB13-C110089ACBDD}"/>
              </a:ext>
            </a:extLst>
          </p:cNvPr>
          <p:cNvSpPr>
            <a:spLocks noGrp="1"/>
          </p:cNvSpPr>
          <p:nvPr>
            <p:ph type="body" sz="quarter" idx="13"/>
          </p:nvPr>
        </p:nvSpPr>
        <p:spPr>
          <a:xfrm>
            <a:off x="3184634" y="80010"/>
            <a:ext cx="8851155" cy="1291231"/>
          </a:xfrm>
          <a:solidFill>
            <a:srgbClr val="68BBAF"/>
          </a:solidFill>
        </p:spPr>
        <p:txBody>
          <a:bodyPr>
            <a:normAutofit/>
          </a:bodyPr>
          <a:lstStyle/>
          <a:p>
            <a:r>
              <a:rPr lang="en-IE" dirty="0">
                <a:solidFill>
                  <a:schemeClr val="bg1"/>
                </a:solidFill>
              </a:rPr>
              <a:t>TOWN TEAMS, ROSCOMMON, IRELAND</a:t>
            </a:r>
          </a:p>
        </p:txBody>
      </p:sp>
      <p:sp>
        <p:nvSpPr>
          <p:cNvPr id="3" name="Text Placeholder 2">
            <a:extLst>
              <a:ext uri="{FF2B5EF4-FFF2-40B4-BE49-F238E27FC236}">
                <a16:creationId xmlns:a16="http://schemas.microsoft.com/office/drawing/2014/main" id="{1A8C6820-3DBD-49D3-8C08-5DE279F07763}"/>
              </a:ext>
            </a:extLst>
          </p:cNvPr>
          <p:cNvSpPr>
            <a:spLocks noGrp="1"/>
          </p:cNvSpPr>
          <p:nvPr>
            <p:ph type="body" sz="quarter" idx="14"/>
          </p:nvPr>
        </p:nvSpPr>
        <p:spPr>
          <a:xfrm>
            <a:off x="3123674" y="1915732"/>
            <a:ext cx="8851155" cy="4398242"/>
          </a:xfrm>
        </p:spPr>
        <p:txBody>
          <a:bodyPr/>
          <a:lstStyle/>
          <a:p>
            <a:pPr algn="just"/>
            <a:r>
              <a:rPr lang="en-GB" sz="2200" dirty="0">
                <a:effectLst/>
                <a:ea typeface="Times New Roman" panose="02020603050405020304" pitchFamily="18" charset="0"/>
              </a:rPr>
              <a:t>The project wa</a:t>
            </a:r>
            <a:r>
              <a:rPr lang="en-GB" sz="2200" dirty="0">
                <a:ea typeface="Times New Roman" panose="02020603050405020304" pitchFamily="18" charset="0"/>
              </a:rPr>
              <a:t>s i</a:t>
            </a:r>
            <a:r>
              <a:rPr lang="en-GB" sz="2200" dirty="0">
                <a:effectLst/>
                <a:ea typeface="Times New Roman" panose="02020603050405020304" pitchFamily="18" charset="0"/>
              </a:rPr>
              <a:t>nitiated by Roscommon County Council, as part of the new enhanced role for Local Authorities in the areas of economic &amp; enterprise development, as envisaged under the Local Government Sectoral Strategy to Support Economic Recovery and Jobs and the Action Programme for Effective Local Government (2012).</a:t>
            </a:r>
          </a:p>
          <a:p>
            <a:pPr algn="just"/>
            <a:endParaRPr lang="en-GB" sz="2200" dirty="0">
              <a:ea typeface="Times New Roman" panose="02020603050405020304" pitchFamily="18" charset="0"/>
            </a:endParaRPr>
          </a:p>
          <a:p>
            <a:pPr algn="just"/>
            <a:r>
              <a:rPr lang="en-IE" sz="2200" dirty="0">
                <a:effectLst/>
                <a:ea typeface="Times New Roman" panose="02020603050405020304" pitchFamily="18" charset="0"/>
              </a:rPr>
              <a:t>The Town Teams act as a catalyst for new innovations, which will have a regenerating impact on the town and the teams and take a leading role in securing funding for collective actions. The Town Teams lead the development and delivery of initiatives and are the driving force behind proposals to secure funding. </a:t>
            </a:r>
          </a:p>
          <a:p>
            <a:pPr algn="just"/>
            <a:endParaRPr lang="en-GB" sz="2200" dirty="0">
              <a:effectLst/>
              <a:ea typeface="Times New Roman" panose="02020603050405020304" pitchFamily="18" charset="0"/>
            </a:endParaRPr>
          </a:p>
          <a:p>
            <a:pPr algn="just"/>
            <a:r>
              <a:rPr lang="en-IE" sz="2200" dirty="0">
                <a:effectLst/>
                <a:ea typeface="Times New Roman" panose="02020603050405020304" pitchFamily="18" charset="0"/>
              </a:rPr>
              <a:t> </a:t>
            </a:r>
          </a:p>
          <a:p>
            <a:pPr algn="just"/>
            <a:endParaRPr lang="en-IE" sz="2200" dirty="0">
              <a:effectLst/>
              <a:latin typeface="Times New Roman" panose="02020603050405020304" pitchFamily="18" charset="0"/>
              <a:ea typeface="Times New Roman" panose="02020603050405020304" pitchFamily="18" charset="0"/>
            </a:endParaRPr>
          </a:p>
          <a:p>
            <a:pPr algn="just"/>
            <a:endParaRPr lang="en-IE" sz="1600" i="1" dirty="0"/>
          </a:p>
        </p:txBody>
      </p:sp>
      <p:sp>
        <p:nvSpPr>
          <p:cNvPr id="4" name="TextBox 3">
            <a:extLst>
              <a:ext uri="{FF2B5EF4-FFF2-40B4-BE49-F238E27FC236}">
                <a16:creationId xmlns:a16="http://schemas.microsoft.com/office/drawing/2014/main" id="{DFB41506-4993-494D-AD3B-E71AFFAC6857}"/>
              </a:ext>
            </a:extLst>
          </p:cNvPr>
          <p:cNvSpPr txBox="1"/>
          <p:nvPr/>
        </p:nvSpPr>
        <p:spPr>
          <a:xfrm>
            <a:off x="0" y="263960"/>
            <a:ext cx="1744717" cy="461665"/>
          </a:xfrm>
          <a:prstGeom prst="rect">
            <a:avLst/>
          </a:prstGeom>
          <a:solidFill>
            <a:srgbClr val="68BBAF"/>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IE" sz="2400" dirty="0">
                <a:solidFill>
                  <a:schemeClr val="bg1"/>
                </a:solidFill>
                <a:latin typeface="Calibri" panose="020F0502020204030204"/>
              </a:rPr>
              <a:t>ECONOMIC</a:t>
            </a:r>
            <a:endParaRPr kumimoji="0" lang="en-IE" sz="2400" b="0" i="0" u="none" strike="noStrike" kern="1200" cap="none" spc="0" normalizeH="0" baseline="0" noProof="0" dirty="0">
              <a:ln>
                <a:noFill/>
              </a:ln>
              <a:solidFill>
                <a:schemeClr val="bg1"/>
              </a:solidFill>
              <a:effectLst/>
              <a:uLnTx/>
              <a:uFillTx/>
              <a:latin typeface="Calibri" panose="020F0502020204030204"/>
            </a:endParaRPr>
          </a:p>
        </p:txBody>
      </p:sp>
      <p:sp>
        <p:nvSpPr>
          <p:cNvPr id="20" name="TextBox 19">
            <a:extLst>
              <a:ext uri="{FF2B5EF4-FFF2-40B4-BE49-F238E27FC236}">
                <a16:creationId xmlns:a16="http://schemas.microsoft.com/office/drawing/2014/main" id="{6F73330B-C3D4-4F79-9228-18DB219BBB04}"/>
              </a:ext>
            </a:extLst>
          </p:cNvPr>
          <p:cNvSpPr txBox="1"/>
          <p:nvPr/>
        </p:nvSpPr>
        <p:spPr>
          <a:xfrm>
            <a:off x="0" y="881829"/>
            <a:ext cx="1150620" cy="461665"/>
          </a:xfrm>
          <a:prstGeom prst="rect">
            <a:avLst/>
          </a:prstGeom>
          <a:solidFill>
            <a:srgbClr val="7F4182"/>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prstClr val="white"/>
                </a:solidFill>
                <a:effectLst/>
                <a:uLnTx/>
                <a:uFillTx/>
                <a:latin typeface="Calibri" panose="020F0502020204030204"/>
                <a:ea typeface="+mn-ea"/>
                <a:cs typeface="+mn-cs"/>
              </a:rPr>
              <a:t>SOCIAL</a:t>
            </a:r>
          </a:p>
        </p:txBody>
      </p:sp>
      <p:sp>
        <p:nvSpPr>
          <p:cNvPr id="18" name="TextBox 17">
            <a:extLst>
              <a:ext uri="{FF2B5EF4-FFF2-40B4-BE49-F238E27FC236}">
                <a16:creationId xmlns:a16="http://schemas.microsoft.com/office/drawing/2014/main" id="{9EDB2BF3-0E9C-4CE5-BB65-09E016177C48}"/>
              </a:ext>
            </a:extLst>
          </p:cNvPr>
          <p:cNvSpPr txBox="1"/>
          <p:nvPr/>
        </p:nvSpPr>
        <p:spPr>
          <a:xfrm>
            <a:off x="4992" y="5544503"/>
            <a:ext cx="2291255" cy="1323439"/>
          </a:xfrm>
          <a:prstGeom prst="rect">
            <a:avLst/>
          </a:prstGeom>
          <a:solidFill>
            <a:srgbClr val="BA0A94"/>
          </a:solidFill>
        </p:spPr>
        <p:txBody>
          <a:bodyPr wrap="square" rtlCol="0">
            <a:spAutoFit/>
          </a:bodyPr>
          <a:lstStyle/>
          <a:p>
            <a:pPr algn="r"/>
            <a:r>
              <a:rPr lang="en-IE" sz="4000" dirty="0">
                <a:solidFill>
                  <a:schemeClr val="bg1"/>
                </a:solidFill>
              </a:rPr>
              <a:t>CASE STUDY</a:t>
            </a:r>
          </a:p>
        </p:txBody>
      </p:sp>
      <p:sp>
        <p:nvSpPr>
          <p:cNvPr id="7" name="Rectangle 3">
            <a:extLst>
              <a:ext uri="{FF2B5EF4-FFF2-40B4-BE49-F238E27FC236}">
                <a16:creationId xmlns:a16="http://schemas.microsoft.com/office/drawing/2014/main" id="{25F3BEF3-54FD-4BCC-A279-8909F1322E3F}"/>
              </a:ext>
            </a:extLst>
          </p:cNvPr>
          <p:cNvSpPr>
            <a:spLocks noChangeArrowheads="1"/>
          </p:cNvSpPr>
          <p:nvPr/>
        </p:nvSpPr>
        <p:spPr bwMode="auto">
          <a:xfrm>
            <a:off x="4403835" y="4683884"/>
            <a:ext cx="65"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br>
              <a:rPr kumimoji="0" lang="en-US" altLang="en-US" sz="18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6" name="Graphic 15" descr="Sunflower">
            <a:extLst>
              <a:ext uri="{FF2B5EF4-FFF2-40B4-BE49-F238E27FC236}">
                <a16:creationId xmlns:a16="http://schemas.microsoft.com/office/drawing/2014/main" id="{539AE127-7FAE-4527-871F-9BE63BA820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1690" y="5588354"/>
            <a:ext cx="1289890" cy="1289890"/>
          </a:xfrm>
          <a:prstGeom prst="rect">
            <a:avLst/>
          </a:prstGeom>
        </p:spPr>
      </p:pic>
    </p:spTree>
    <p:extLst>
      <p:ext uri="{BB962C8B-B14F-4D97-AF65-F5344CB8AC3E}">
        <p14:creationId xmlns:p14="http://schemas.microsoft.com/office/powerpoint/2010/main" val="36425168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5" descr="A colorful flower in front of a building&#10;&#10;Description automatically generated">
            <a:extLst>
              <a:ext uri="{FF2B5EF4-FFF2-40B4-BE49-F238E27FC236}">
                <a16:creationId xmlns:a16="http://schemas.microsoft.com/office/drawing/2014/main" id="{7C1D901A-1C0C-42CD-9755-C7D49EEA4963}"/>
              </a:ext>
            </a:extLst>
          </p:cNvPr>
          <p:cNvPicPr>
            <a:picLocks noGrp="1" noChangeAspect="1"/>
          </p:cNvPicPr>
          <p:nvPr>
            <p:ph type="pic" sz="quarter" idx="18"/>
          </p:nvPr>
        </p:nvPicPr>
        <p:blipFill>
          <a:blip r:embed="rId3">
            <a:extLst>
              <a:ext uri="{837473B0-CC2E-450A-ABE3-18F120FF3D39}">
                <a1611:picAttrSrcUrl xmlns:a1611="http://schemas.microsoft.com/office/drawing/2016/11/main" r:id="rId4"/>
              </a:ext>
            </a:extLst>
          </a:blip>
          <a:srcRect l="34084" r="34084"/>
          <a:stretch>
            <a:fillRect/>
          </a:stretch>
        </p:blipFill>
        <p:spPr>
          <a:xfrm flipH="1">
            <a:off x="0" y="-11430"/>
            <a:ext cx="3279963" cy="6869430"/>
          </a:xfrm>
        </p:spPr>
      </p:pic>
      <p:sp>
        <p:nvSpPr>
          <p:cNvPr id="2" name="Text Placeholder 1">
            <a:extLst>
              <a:ext uri="{FF2B5EF4-FFF2-40B4-BE49-F238E27FC236}">
                <a16:creationId xmlns:a16="http://schemas.microsoft.com/office/drawing/2014/main" id="{BFE29109-DE01-4E4C-AB13-C110089ACBDD}"/>
              </a:ext>
            </a:extLst>
          </p:cNvPr>
          <p:cNvSpPr>
            <a:spLocks noGrp="1"/>
          </p:cNvSpPr>
          <p:nvPr>
            <p:ph type="body" sz="quarter" idx="13"/>
          </p:nvPr>
        </p:nvSpPr>
        <p:spPr>
          <a:xfrm>
            <a:off x="3184634" y="80010"/>
            <a:ext cx="8851155" cy="1291231"/>
          </a:xfrm>
          <a:solidFill>
            <a:srgbClr val="68BBAF"/>
          </a:solidFill>
        </p:spPr>
        <p:txBody>
          <a:bodyPr>
            <a:normAutofit/>
          </a:bodyPr>
          <a:lstStyle/>
          <a:p>
            <a:r>
              <a:rPr lang="en-IE" dirty="0">
                <a:solidFill>
                  <a:schemeClr val="bg1"/>
                </a:solidFill>
              </a:rPr>
              <a:t>TOWN TEAMS, ROSCOMMON, IRELAND</a:t>
            </a:r>
          </a:p>
          <a:p>
            <a:r>
              <a:rPr lang="en-IE" sz="3600" dirty="0">
                <a:solidFill>
                  <a:srgbClr val="BA0A94"/>
                </a:solidFill>
                <a:ea typeface="Times New Roman" panose="02020603050405020304" pitchFamily="18" charset="0"/>
              </a:rPr>
              <a:t>WATCH</a:t>
            </a:r>
            <a:r>
              <a:rPr lang="en-IE" dirty="0">
                <a:solidFill>
                  <a:srgbClr val="BA0A94"/>
                </a:solidFill>
                <a:ea typeface="Times New Roman" panose="02020603050405020304" pitchFamily="18" charset="0"/>
              </a:rPr>
              <a:t>:</a:t>
            </a:r>
            <a:endParaRPr lang="en-IE" sz="3600" dirty="0">
              <a:ea typeface="Times New Roman" panose="02020603050405020304" pitchFamily="18" charset="0"/>
            </a:endParaRPr>
          </a:p>
          <a:p>
            <a:endParaRPr lang="en-IE" dirty="0">
              <a:solidFill>
                <a:schemeClr val="bg1"/>
              </a:solidFill>
            </a:endParaRPr>
          </a:p>
        </p:txBody>
      </p:sp>
      <p:sp>
        <p:nvSpPr>
          <p:cNvPr id="3" name="Text Placeholder 2">
            <a:extLst>
              <a:ext uri="{FF2B5EF4-FFF2-40B4-BE49-F238E27FC236}">
                <a16:creationId xmlns:a16="http://schemas.microsoft.com/office/drawing/2014/main" id="{1A8C6820-3DBD-49D3-8C08-5DE279F07763}"/>
              </a:ext>
            </a:extLst>
          </p:cNvPr>
          <p:cNvSpPr>
            <a:spLocks noGrp="1"/>
          </p:cNvSpPr>
          <p:nvPr>
            <p:ph type="body" sz="quarter" idx="14"/>
          </p:nvPr>
        </p:nvSpPr>
        <p:spPr>
          <a:xfrm>
            <a:off x="3279963" y="1450580"/>
            <a:ext cx="8851155" cy="4398242"/>
          </a:xfrm>
        </p:spPr>
        <p:txBody>
          <a:bodyPr/>
          <a:lstStyle/>
          <a:p>
            <a:pPr algn="just"/>
            <a:endParaRPr lang="en-IE" sz="2200" dirty="0">
              <a:effectLst/>
              <a:ea typeface="Times New Roman" panose="02020603050405020304" pitchFamily="18" charset="0"/>
            </a:endParaRPr>
          </a:p>
          <a:p>
            <a:pPr algn="just"/>
            <a:r>
              <a:rPr lang="en-IE" sz="2200" dirty="0">
                <a:effectLst/>
                <a:ea typeface="Times New Roman" panose="02020603050405020304" pitchFamily="18" charset="0"/>
              </a:rPr>
              <a:t> </a:t>
            </a:r>
          </a:p>
          <a:p>
            <a:pPr algn="just"/>
            <a:endParaRPr lang="en-IE" sz="2200" dirty="0">
              <a:effectLst/>
              <a:ea typeface="Times New Roman" panose="02020603050405020304" pitchFamily="18" charset="0"/>
            </a:endParaRPr>
          </a:p>
          <a:p>
            <a:pPr algn="just"/>
            <a:endParaRPr lang="en-IE" sz="2200" dirty="0">
              <a:effectLst/>
              <a:latin typeface="Times New Roman" panose="02020603050405020304" pitchFamily="18" charset="0"/>
              <a:ea typeface="Times New Roman" panose="02020603050405020304" pitchFamily="18" charset="0"/>
            </a:endParaRPr>
          </a:p>
          <a:p>
            <a:pPr algn="just"/>
            <a:endParaRPr lang="en-IE" sz="1600" i="1" dirty="0"/>
          </a:p>
        </p:txBody>
      </p:sp>
      <p:sp>
        <p:nvSpPr>
          <p:cNvPr id="4" name="TextBox 3">
            <a:extLst>
              <a:ext uri="{FF2B5EF4-FFF2-40B4-BE49-F238E27FC236}">
                <a16:creationId xmlns:a16="http://schemas.microsoft.com/office/drawing/2014/main" id="{DFB41506-4993-494D-AD3B-E71AFFAC6857}"/>
              </a:ext>
            </a:extLst>
          </p:cNvPr>
          <p:cNvSpPr txBox="1"/>
          <p:nvPr/>
        </p:nvSpPr>
        <p:spPr>
          <a:xfrm>
            <a:off x="0" y="263960"/>
            <a:ext cx="1744717" cy="461665"/>
          </a:xfrm>
          <a:prstGeom prst="rect">
            <a:avLst/>
          </a:prstGeom>
          <a:solidFill>
            <a:srgbClr val="68BBAF"/>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IE" sz="2400" dirty="0">
                <a:solidFill>
                  <a:schemeClr val="bg1"/>
                </a:solidFill>
                <a:latin typeface="Calibri" panose="020F0502020204030204"/>
              </a:rPr>
              <a:t>ECONOMIC</a:t>
            </a:r>
            <a:endParaRPr kumimoji="0" lang="en-IE" sz="2400" b="0" i="0" u="none" strike="noStrike" kern="1200" cap="none" spc="0" normalizeH="0" baseline="0" noProof="0" dirty="0">
              <a:ln>
                <a:noFill/>
              </a:ln>
              <a:solidFill>
                <a:schemeClr val="bg1"/>
              </a:solidFill>
              <a:effectLst/>
              <a:uLnTx/>
              <a:uFillTx/>
              <a:latin typeface="Calibri" panose="020F0502020204030204"/>
            </a:endParaRPr>
          </a:p>
        </p:txBody>
      </p:sp>
      <p:sp>
        <p:nvSpPr>
          <p:cNvPr id="20" name="TextBox 19">
            <a:extLst>
              <a:ext uri="{FF2B5EF4-FFF2-40B4-BE49-F238E27FC236}">
                <a16:creationId xmlns:a16="http://schemas.microsoft.com/office/drawing/2014/main" id="{6F73330B-C3D4-4F79-9228-18DB219BBB04}"/>
              </a:ext>
            </a:extLst>
          </p:cNvPr>
          <p:cNvSpPr txBox="1"/>
          <p:nvPr/>
        </p:nvSpPr>
        <p:spPr>
          <a:xfrm>
            <a:off x="0" y="881829"/>
            <a:ext cx="1150620" cy="461665"/>
          </a:xfrm>
          <a:prstGeom prst="rect">
            <a:avLst/>
          </a:prstGeom>
          <a:solidFill>
            <a:srgbClr val="7F4182"/>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prstClr val="white"/>
                </a:solidFill>
                <a:effectLst/>
                <a:uLnTx/>
                <a:uFillTx/>
                <a:latin typeface="Calibri" panose="020F0502020204030204"/>
                <a:ea typeface="+mn-ea"/>
                <a:cs typeface="+mn-cs"/>
              </a:rPr>
              <a:t>SOCIAL</a:t>
            </a:r>
          </a:p>
        </p:txBody>
      </p:sp>
      <p:sp>
        <p:nvSpPr>
          <p:cNvPr id="18" name="TextBox 17">
            <a:extLst>
              <a:ext uri="{FF2B5EF4-FFF2-40B4-BE49-F238E27FC236}">
                <a16:creationId xmlns:a16="http://schemas.microsoft.com/office/drawing/2014/main" id="{9EDB2BF3-0E9C-4CE5-BB65-09E016177C48}"/>
              </a:ext>
            </a:extLst>
          </p:cNvPr>
          <p:cNvSpPr txBox="1"/>
          <p:nvPr/>
        </p:nvSpPr>
        <p:spPr>
          <a:xfrm>
            <a:off x="4992" y="5544503"/>
            <a:ext cx="2291255" cy="1323439"/>
          </a:xfrm>
          <a:prstGeom prst="rect">
            <a:avLst/>
          </a:prstGeom>
          <a:solidFill>
            <a:srgbClr val="BA0A94"/>
          </a:solidFill>
        </p:spPr>
        <p:txBody>
          <a:bodyPr wrap="square" rtlCol="0">
            <a:spAutoFit/>
          </a:bodyPr>
          <a:lstStyle/>
          <a:p>
            <a:pPr algn="r"/>
            <a:r>
              <a:rPr lang="en-IE" sz="4000" dirty="0">
                <a:solidFill>
                  <a:schemeClr val="bg1"/>
                </a:solidFill>
              </a:rPr>
              <a:t>CASE STUDY</a:t>
            </a:r>
          </a:p>
        </p:txBody>
      </p:sp>
      <p:sp>
        <p:nvSpPr>
          <p:cNvPr id="7" name="Rectangle 3">
            <a:extLst>
              <a:ext uri="{FF2B5EF4-FFF2-40B4-BE49-F238E27FC236}">
                <a16:creationId xmlns:a16="http://schemas.microsoft.com/office/drawing/2014/main" id="{25F3BEF3-54FD-4BCC-A279-8909F1322E3F}"/>
              </a:ext>
            </a:extLst>
          </p:cNvPr>
          <p:cNvSpPr>
            <a:spLocks noChangeArrowheads="1"/>
          </p:cNvSpPr>
          <p:nvPr/>
        </p:nvSpPr>
        <p:spPr bwMode="auto">
          <a:xfrm>
            <a:off x="4403835" y="4683884"/>
            <a:ext cx="65"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br>
              <a:rPr kumimoji="0" lang="en-US" altLang="en-US" sz="18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6" name="Graphic 15" descr="Sunflower">
            <a:extLst>
              <a:ext uri="{FF2B5EF4-FFF2-40B4-BE49-F238E27FC236}">
                <a16:creationId xmlns:a16="http://schemas.microsoft.com/office/drawing/2014/main" id="{539AE127-7FAE-4527-871F-9BE63BA8200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1690" y="5588354"/>
            <a:ext cx="1289890" cy="1289890"/>
          </a:xfrm>
          <a:prstGeom prst="rect">
            <a:avLst/>
          </a:prstGeom>
        </p:spPr>
      </p:pic>
      <p:pic>
        <p:nvPicPr>
          <p:cNvPr id="6" name="Online Media 5" title="Roscommon's Town Teams: the story so far  - Colm Kelly">
            <a:hlinkClick r:id="" action="ppaction://media"/>
            <a:extLst>
              <a:ext uri="{FF2B5EF4-FFF2-40B4-BE49-F238E27FC236}">
                <a16:creationId xmlns:a16="http://schemas.microsoft.com/office/drawing/2014/main" id="{CF2A56E5-9D6C-4554-8076-332F1CBAA845}"/>
              </a:ext>
            </a:extLst>
          </p:cNvPr>
          <p:cNvPicPr>
            <a:picLocks noRot="1" noChangeAspect="1"/>
          </p:cNvPicPr>
          <p:nvPr>
            <a:videoFile r:link="rId1"/>
          </p:nvPr>
        </p:nvPicPr>
        <p:blipFill>
          <a:blip r:embed="rId7"/>
          <a:stretch>
            <a:fillRect/>
          </a:stretch>
        </p:blipFill>
        <p:spPr>
          <a:xfrm>
            <a:off x="3279963" y="1382800"/>
            <a:ext cx="7859092" cy="4420739"/>
          </a:xfrm>
          <a:prstGeom prst="rect">
            <a:avLst/>
          </a:prstGeom>
        </p:spPr>
      </p:pic>
      <p:sp>
        <p:nvSpPr>
          <p:cNvPr id="15" name="TextBox 14">
            <a:extLst>
              <a:ext uri="{FF2B5EF4-FFF2-40B4-BE49-F238E27FC236}">
                <a16:creationId xmlns:a16="http://schemas.microsoft.com/office/drawing/2014/main" id="{C124CA62-091B-4397-92B5-3C4B136F8989}"/>
              </a:ext>
            </a:extLst>
          </p:cNvPr>
          <p:cNvSpPr txBox="1"/>
          <p:nvPr/>
        </p:nvSpPr>
        <p:spPr>
          <a:xfrm>
            <a:off x="3465812" y="6048633"/>
            <a:ext cx="7487393" cy="646331"/>
          </a:xfrm>
          <a:prstGeom prst="rect">
            <a:avLst/>
          </a:prstGeom>
          <a:noFill/>
        </p:spPr>
        <p:txBody>
          <a:bodyPr wrap="square">
            <a:spAutoFit/>
          </a:bodyPr>
          <a:lstStyle/>
          <a:p>
            <a:pPr algn="l"/>
            <a:r>
              <a:rPr lang="en-GB" b="1" i="0" dirty="0">
                <a:solidFill>
                  <a:srgbClr val="7F4182"/>
                </a:solidFill>
                <a:effectLst/>
                <a:latin typeface="Roboto"/>
              </a:rPr>
              <a:t>WATCH - Roscommon's Town Teams: the story so far - Colm Kelly, Roscommon County Council 2017</a:t>
            </a:r>
          </a:p>
        </p:txBody>
      </p:sp>
    </p:spTree>
    <p:extLst>
      <p:ext uri="{BB962C8B-B14F-4D97-AF65-F5344CB8AC3E}">
        <p14:creationId xmlns:p14="http://schemas.microsoft.com/office/powerpoint/2010/main" val="365262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BCBFF6-B69A-41C7-B081-9B41DD12D6CC}"/>
              </a:ext>
            </a:extLst>
          </p:cNvPr>
          <p:cNvSpPr>
            <a:spLocks noGrp="1"/>
          </p:cNvSpPr>
          <p:nvPr>
            <p:ph type="body" sz="quarter" idx="17"/>
          </p:nvPr>
        </p:nvSpPr>
        <p:spPr>
          <a:xfrm>
            <a:off x="301317" y="1929509"/>
            <a:ext cx="6931495" cy="3947440"/>
          </a:xfrm>
        </p:spPr>
        <p:txBody>
          <a:bodyPr/>
          <a:lstStyle/>
          <a:p>
            <a:pPr marL="457200" indent="-457200" algn="l">
              <a:buAutoNum type="arabicPeriod"/>
            </a:pPr>
            <a:r>
              <a:rPr lang="en-IE" dirty="0"/>
              <a:t>Check list – characteristics of a great community</a:t>
            </a:r>
          </a:p>
          <a:p>
            <a:pPr marL="457200" indent="-457200" algn="l">
              <a:buAutoNum type="arabicPeriod"/>
            </a:pPr>
            <a:r>
              <a:rPr lang="en-IE" dirty="0"/>
              <a:t>Radar chart – where are your social/economic/environmental community strengths/weaknesses</a:t>
            </a:r>
          </a:p>
          <a:p>
            <a:pPr marL="457200" indent="-457200" algn="l">
              <a:buAutoNum type="arabicPeriod"/>
            </a:pPr>
            <a:r>
              <a:rPr lang="en-IE" dirty="0"/>
              <a:t>Knowing your community – demographics/community audit and mapping exercise</a:t>
            </a:r>
          </a:p>
          <a:p>
            <a:pPr marL="457200" indent="-457200" algn="l">
              <a:buAutoNum type="arabicPeriod"/>
            </a:pPr>
            <a:r>
              <a:rPr lang="en-IE" dirty="0"/>
              <a:t>Skills/Competencies Audit of your Regeneration Team</a:t>
            </a:r>
          </a:p>
          <a:p>
            <a:pPr marL="457200" indent="-457200" algn="l">
              <a:buAutoNum type="arabicPeriod"/>
            </a:pPr>
            <a:r>
              <a:rPr lang="en-IE" dirty="0"/>
              <a:t>Articulating Challenge – focus on your community causes of decline</a:t>
            </a:r>
          </a:p>
          <a:p>
            <a:pPr marL="457200" indent="-457200" algn="l">
              <a:buAutoNum type="arabicPeriod"/>
            </a:pPr>
            <a:r>
              <a:rPr lang="en-IE" dirty="0"/>
              <a:t>The Town Teams Charter</a:t>
            </a:r>
          </a:p>
          <a:p>
            <a:pPr marL="457200" indent="-457200" algn="l">
              <a:buAutoNum type="arabicPeriod"/>
            </a:pPr>
            <a:endParaRPr lang="en-IE" dirty="0"/>
          </a:p>
          <a:p>
            <a:pPr marL="457200" indent="-457200">
              <a:buAutoNum type="arabicPeriod"/>
            </a:pPr>
            <a:endParaRPr lang="en-IE" dirty="0"/>
          </a:p>
          <a:p>
            <a:endParaRPr lang="en-IE" dirty="0"/>
          </a:p>
        </p:txBody>
      </p:sp>
      <p:pic>
        <p:nvPicPr>
          <p:cNvPr id="6" name="Picture Placeholder 5" descr="Boy in park holding magnifying glass to eye with friends">
            <a:extLst>
              <a:ext uri="{FF2B5EF4-FFF2-40B4-BE49-F238E27FC236}">
                <a16:creationId xmlns:a16="http://schemas.microsoft.com/office/drawing/2014/main" id="{9DC248D5-8F24-4EAF-9B41-1BA1CB4BF6A2}"/>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a:xfrm>
            <a:off x="5788087" y="-2934"/>
            <a:ext cx="6479257" cy="6858000"/>
          </a:xfrm>
        </p:spPr>
      </p:pic>
      <p:sp>
        <p:nvSpPr>
          <p:cNvPr id="2" name="Text Placeholder 1">
            <a:extLst>
              <a:ext uri="{FF2B5EF4-FFF2-40B4-BE49-F238E27FC236}">
                <a16:creationId xmlns:a16="http://schemas.microsoft.com/office/drawing/2014/main" id="{361FD6A2-A92E-420C-A938-E9A6F0530FB5}"/>
              </a:ext>
            </a:extLst>
          </p:cNvPr>
          <p:cNvSpPr>
            <a:spLocks noGrp="1"/>
          </p:cNvSpPr>
          <p:nvPr>
            <p:ph type="body" sz="quarter" idx="16"/>
          </p:nvPr>
        </p:nvSpPr>
        <p:spPr>
          <a:xfrm>
            <a:off x="6726621" y="172077"/>
            <a:ext cx="5644055" cy="981359"/>
          </a:xfrm>
        </p:spPr>
        <p:txBody>
          <a:bodyPr>
            <a:normAutofit/>
          </a:bodyPr>
          <a:lstStyle/>
          <a:p>
            <a:r>
              <a:rPr lang="en-IE" sz="4800" dirty="0"/>
              <a:t>Key Action Pack 1</a:t>
            </a:r>
          </a:p>
        </p:txBody>
      </p:sp>
      <p:sp>
        <p:nvSpPr>
          <p:cNvPr id="8" name="TextBox 7">
            <a:extLst>
              <a:ext uri="{FF2B5EF4-FFF2-40B4-BE49-F238E27FC236}">
                <a16:creationId xmlns:a16="http://schemas.microsoft.com/office/drawing/2014/main" id="{2C75CB65-9D59-4C5B-B322-DAF3A329919B}"/>
              </a:ext>
            </a:extLst>
          </p:cNvPr>
          <p:cNvSpPr txBox="1"/>
          <p:nvPr/>
        </p:nvSpPr>
        <p:spPr>
          <a:xfrm>
            <a:off x="301317" y="166068"/>
            <a:ext cx="6321972" cy="1569660"/>
          </a:xfrm>
          <a:prstGeom prst="rect">
            <a:avLst/>
          </a:prstGeom>
          <a:noFill/>
        </p:spPr>
        <p:txBody>
          <a:bodyPr wrap="square">
            <a:spAutoFit/>
          </a:bodyPr>
          <a:lstStyle/>
          <a:p>
            <a:r>
              <a:rPr lang="en-IE" sz="3200" dirty="0">
                <a:solidFill>
                  <a:schemeClr val="bg1"/>
                </a:solidFill>
              </a:rPr>
              <a:t>Getting Started with Building your Sustainable Community  – useful exercises and templates</a:t>
            </a:r>
          </a:p>
        </p:txBody>
      </p:sp>
      <p:sp>
        <p:nvSpPr>
          <p:cNvPr id="9" name="TextBox 8">
            <a:extLst>
              <a:ext uri="{FF2B5EF4-FFF2-40B4-BE49-F238E27FC236}">
                <a16:creationId xmlns:a16="http://schemas.microsoft.com/office/drawing/2014/main" id="{381D8A85-2728-462A-8882-3A82C2936D4F}"/>
              </a:ext>
            </a:extLst>
          </p:cNvPr>
          <p:cNvSpPr txBox="1"/>
          <p:nvPr/>
        </p:nvSpPr>
        <p:spPr>
          <a:xfrm>
            <a:off x="4953000" y="6186963"/>
            <a:ext cx="6998050" cy="646331"/>
          </a:xfrm>
          <a:prstGeom prst="rect">
            <a:avLst/>
          </a:prstGeom>
          <a:noFill/>
        </p:spPr>
        <p:txBody>
          <a:bodyPr wrap="square" rtlCol="0">
            <a:spAutoFit/>
          </a:bodyPr>
          <a:lstStyle/>
          <a:p>
            <a:r>
              <a:rPr lang="en-IE" dirty="0">
                <a:solidFill>
                  <a:schemeClr val="bg1"/>
                </a:solidFill>
              </a:rPr>
              <a:t>These exercises will help you apply what you have learned in Module 1 to your community. Please complete these before moving on to Module 2.</a:t>
            </a:r>
          </a:p>
        </p:txBody>
      </p:sp>
    </p:spTree>
    <p:extLst>
      <p:ext uri="{BB962C8B-B14F-4D97-AF65-F5344CB8AC3E}">
        <p14:creationId xmlns:p14="http://schemas.microsoft.com/office/powerpoint/2010/main" val="42941595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880F6B1E-6D10-4FE2-B082-38DCB263AAA0}"/>
              </a:ext>
            </a:extLst>
          </p:cNvPr>
          <p:cNvGraphicFramePr/>
          <p:nvPr>
            <p:extLst>
              <p:ext uri="{D42A27DB-BD31-4B8C-83A1-F6EECF244321}">
                <p14:modId xmlns:p14="http://schemas.microsoft.com/office/powerpoint/2010/main" val="3831584106"/>
              </p:ext>
            </p:extLst>
          </p:nvPr>
        </p:nvGraphicFramePr>
        <p:xfrm>
          <a:off x="462455" y="1671145"/>
          <a:ext cx="11119945" cy="50031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a:extLst>
              <a:ext uri="{FF2B5EF4-FFF2-40B4-BE49-F238E27FC236}">
                <a16:creationId xmlns:a16="http://schemas.microsoft.com/office/drawing/2014/main" id="{82AC9638-5A89-4630-9394-70EC57227ED4}"/>
              </a:ext>
            </a:extLst>
          </p:cNvPr>
          <p:cNvSpPr>
            <a:spLocks noGrp="1"/>
          </p:cNvSpPr>
          <p:nvPr>
            <p:ph type="body" sz="quarter" idx="21"/>
          </p:nvPr>
        </p:nvSpPr>
        <p:spPr>
          <a:xfrm>
            <a:off x="2106382" y="612318"/>
            <a:ext cx="9244789" cy="857158"/>
          </a:xfrm>
          <a:solidFill>
            <a:srgbClr val="BA0A94"/>
          </a:solidFill>
        </p:spPr>
        <p:txBody>
          <a:bodyPr>
            <a:normAutofit fontScale="92500" lnSpcReduction="20000"/>
          </a:bodyPr>
          <a:lstStyle/>
          <a:p>
            <a:r>
              <a:rPr lang="en-IE" dirty="0">
                <a:solidFill>
                  <a:schemeClr val="bg1"/>
                </a:solidFill>
              </a:rPr>
              <a:t>1: Check list – how many great community characteristics does yours have?</a:t>
            </a:r>
          </a:p>
        </p:txBody>
      </p:sp>
      <p:pic>
        <p:nvPicPr>
          <p:cNvPr id="5" name="Graphic 4" descr="Checkmark">
            <a:extLst>
              <a:ext uri="{FF2B5EF4-FFF2-40B4-BE49-F238E27FC236}">
                <a16:creationId xmlns:a16="http://schemas.microsoft.com/office/drawing/2014/main" id="{29EB3CF2-C61E-4AF3-A5F5-B289E82EC28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8841" y="764628"/>
            <a:ext cx="769882" cy="769882"/>
          </a:xfrm>
          <a:prstGeom prst="rect">
            <a:avLst/>
          </a:prstGeom>
        </p:spPr>
      </p:pic>
    </p:spTree>
    <p:extLst>
      <p:ext uri="{BB962C8B-B14F-4D97-AF65-F5344CB8AC3E}">
        <p14:creationId xmlns:p14="http://schemas.microsoft.com/office/powerpoint/2010/main" val="21957707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827EBC6F-21FD-47FA-8F3D-CBE21D2F4596}"/>
              </a:ext>
            </a:extLst>
          </p:cNvPr>
          <p:cNvGraphicFramePr/>
          <p:nvPr>
            <p:extLst>
              <p:ext uri="{D42A27DB-BD31-4B8C-83A1-F6EECF244321}">
                <p14:modId xmlns:p14="http://schemas.microsoft.com/office/powerpoint/2010/main" val="569129081"/>
              </p:ext>
            </p:extLst>
          </p:nvPr>
        </p:nvGraphicFramePr>
        <p:xfrm>
          <a:off x="3819760" y="0"/>
          <a:ext cx="8807669" cy="685799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55015ADE-4A13-494F-BAEC-A03176AC93D9}"/>
              </a:ext>
            </a:extLst>
          </p:cNvPr>
          <p:cNvSpPr txBox="1"/>
          <p:nvPr/>
        </p:nvSpPr>
        <p:spPr>
          <a:xfrm>
            <a:off x="0" y="120401"/>
            <a:ext cx="4177862" cy="2554545"/>
          </a:xfrm>
          <a:prstGeom prst="rect">
            <a:avLst/>
          </a:prstGeom>
          <a:solidFill>
            <a:srgbClr val="BA0A94"/>
          </a:solidFill>
        </p:spPr>
        <p:txBody>
          <a:bodyPr wrap="square" rtlCol="0">
            <a:spAutoFit/>
          </a:bodyPr>
          <a:lstStyle/>
          <a:p>
            <a:r>
              <a:rPr lang="en-IE" sz="3200" dirty="0">
                <a:solidFill>
                  <a:schemeClr val="bg1"/>
                </a:solidFill>
              </a:rPr>
              <a:t>2: Chart your Community Development </a:t>
            </a:r>
            <a:r>
              <a:rPr lang="en-IE" sz="3200" dirty="0" err="1">
                <a:solidFill>
                  <a:schemeClr val="bg1"/>
                </a:solidFill>
              </a:rPr>
              <a:t>Strentghs</a:t>
            </a:r>
            <a:r>
              <a:rPr lang="en-IE" sz="3200" dirty="0">
                <a:solidFill>
                  <a:schemeClr val="bg1"/>
                </a:solidFill>
              </a:rPr>
              <a:t> Using a Radar Chart (or similar)</a:t>
            </a:r>
          </a:p>
        </p:txBody>
      </p:sp>
      <p:sp>
        <p:nvSpPr>
          <p:cNvPr id="5" name="TextBox 4">
            <a:extLst>
              <a:ext uri="{FF2B5EF4-FFF2-40B4-BE49-F238E27FC236}">
                <a16:creationId xmlns:a16="http://schemas.microsoft.com/office/drawing/2014/main" id="{C28D1DBE-8A89-4E7F-BFF7-AF4FBB546ABE}"/>
              </a:ext>
            </a:extLst>
          </p:cNvPr>
          <p:cNvSpPr txBox="1"/>
          <p:nvPr/>
        </p:nvSpPr>
        <p:spPr>
          <a:xfrm>
            <a:off x="-1" y="2781264"/>
            <a:ext cx="4963887" cy="3785652"/>
          </a:xfrm>
          <a:prstGeom prst="rect">
            <a:avLst/>
          </a:prstGeom>
          <a:noFill/>
        </p:spPr>
        <p:txBody>
          <a:bodyPr wrap="square">
            <a:spAutoFit/>
          </a:bodyPr>
          <a:lstStyle/>
          <a:p>
            <a:r>
              <a:rPr lang="en-IE" sz="2400" dirty="0">
                <a:solidFill>
                  <a:srgbClr val="6D6E6C"/>
                </a:solidFill>
              </a:rPr>
              <a:t>Take a time period </a:t>
            </a:r>
            <a:r>
              <a:rPr lang="en-IE" sz="2400" dirty="0" err="1">
                <a:solidFill>
                  <a:srgbClr val="6D6E6C"/>
                </a:solidFill>
              </a:rPr>
              <a:t>e.g</a:t>
            </a:r>
            <a:r>
              <a:rPr lang="en-IE" sz="2400" dirty="0">
                <a:solidFill>
                  <a:srgbClr val="6D6E6C"/>
                </a:solidFill>
              </a:rPr>
              <a:t> 20 years and review/rate how your community met its needs/goals for social, economic and environmental development.</a:t>
            </a:r>
            <a:br>
              <a:rPr lang="en-IE" sz="2400" dirty="0">
                <a:solidFill>
                  <a:srgbClr val="6D6E6C"/>
                </a:solidFill>
              </a:rPr>
            </a:br>
            <a:endParaRPr lang="en-IE" sz="2400" dirty="0">
              <a:solidFill>
                <a:srgbClr val="6D6E6C"/>
              </a:solidFill>
            </a:endParaRPr>
          </a:p>
          <a:p>
            <a:r>
              <a:rPr lang="en-IE" sz="2400" dirty="0">
                <a:solidFill>
                  <a:srgbClr val="6D6E6C"/>
                </a:solidFill>
              </a:rPr>
              <a:t>Hindsight it an important factor in community regeneration as you need to assess what work well, when and why and as a result where are the areas for improvement. </a:t>
            </a:r>
          </a:p>
        </p:txBody>
      </p:sp>
    </p:spTree>
    <p:extLst>
      <p:ext uri="{BB962C8B-B14F-4D97-AF65-F5344CB8AC3E}">
        <p14:creationId xmlns:p14="http://schemas.microsoft.com/office/powerpoint/2010/main" val="7068705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dentify Assets and Resources Available">
            <a:extLst>
              <a:ext uri="{FF2B5EF4-FFF2-40B4-BE49-F238E27FC236}">
                <a16:creationId xmlns:a16="http://schemas.microsoft.com/office/drawing/2014/main" id="{12874B33-A9A2-4A94-9FCA-C0849B3501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0571" y="527957"/>
            <a:ext cx="6531429" cy="58020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F7C2BEB-4C48-4D22-B986-C9E437199C1E}"/>
              </a:ext>
            </a:extLst>
          </p:cNvPr>
          <p:cNvSpPr txBox="1"/>
          <p:nvPr/>
        </p:nvSpPr>
        <p:spPr>
          <a:xfrm>
            <a:off x="0" y="120401"/>
            <a:ext cx="4177862" cy="1077218"/>
          </a:xfrm>
          <a:prstGeom prst="rect">
            <a:avLst/>
          </a:prstGeom>
          <a:solidFill>
            <a:srgbClr val="BA0A94"/>
          </a:solidFill>
        </p:spPr>
        <p:txBody>
          <a:bodyPr wrap="square" rtlCol="0">
            <a:spAutoFit/>
          </a:bodyPr>
          <a:lstStyle/>
          <a:p>
            <a:r>
              <a:rPr lang="en-IE" sz="3200" dirty="0">
                <a:solidFill>
                  <a:schemeClr val="bg1"/>
                </a:solidFill>
              </a:rPr>
              <a:t>3: Audit the Assets of your Community</a:t>
            </a:r>
          </a:p>
        </p:txBody>
      </p:sp>
      <p:sp>
        <p:nvSpPr>
          <p:cNvPr id="7" name="TextBox 6">
            <a:extLst>
              <a:ext uri="{FF2B5EF4-FFF2-40B4-BE49-F238E27FC236}">
                <a16:creationId xmlns:a16="http://schemas.microsoft.com/office/drawing/2014/main" id="{C4B193FE-1070-4722-94AF-84C172BD4E2C}"/>
              </a:ext>
            </a:extLst>
          </p:cNvPr>
          <p:cNvSpPr txBox="1"/>
          <p:nvPr/>
        </p:nvSpPr>
        <p:spPr>
          <a:xfrm>
            <a:off x="0" y="1197619"/>
            <a:ext cx="5562600" cy="5262979"/>
          </a:xfrm>
          <a:prstGeom prst="rect">
            <a:avLst/>
          </a:prstGeom>
          <a:noFill/>
        </p:spPr>
        <p:txBody>
          <a:bodyPr wrap="square">
            <a:spAutoFit/>
          </a:bodyPr>
          <a:lstStyle/>
          <a:p>
            <a:pPr algn="l"/>
            <a:r>
              <a:rPr lang="en-IE" sz="2400" dirty="0">
                <a:solidFill>
                  <a:srgbClr val="6D6E6C"/>
                </a:solidFill>
              </a:rPr>
              <a:t>Asset Mapping </a:t>
            </a:r>
            <a:r>
              <a:rPr lang="en-IE" sz="2400" b="0" i="0" dirty="0">
                <a:solidFill>
                  <a:srgbClr val="6D6E6C"/>
                </a:solidFill>
                <a:effectLst/>
              </a:rPr>
              <a:t>is a process of cataloguing key services, benefits, and resources within the community, such as individuals’ skill sets, organizational resources, physical space, institutions, associations, and elements of the local economy. </a:t>
            </a:r>
          </a:p>
          <a:p>
            <a:pPr algn="l"/>
            <a:endParaRPr lang="en-IE" sz="2400" b="0" i="0" dirty="0">
              <a:solidFill>
                <a:srgbClr val="6D6E6C"/>
              </a:solidFill>
              <a:effectLst/>
            </a:endParaRPr>
          </a:p>
          <a:p>
            <a:pPr algn="l"/>
            <a:r>
              <a:rPr lang="en-IE" sz="2400" b="0" i="0" dirty="0">
                <a:solidFill>
                  <a:srgbClr val="6D6E6C"/>
                </a:solidFill>
                <a:effectLst/>
              </a:rPr>
              <a:t>These assets can be used by your program to overcome barriers to health. Asset mapping can help to:</a:t>
            </a:r>
          </a:p>
          <a:p>
            <a:pPr algn="l">
              <a:buFont typeface="Arial" panose="020B0604020202020204" pitchFamily="34" charset="0"/>
              <a:buChar char="•"/>
            </a:pPr>
            <a:r>
              <a:rPr lang="en-IE" sz="2400" b="0" i="0" dirty="0">
                <a:solidFill>
                  <a:srgbClr val="6D6E6C"/>
                </a:solidFill>
                <a:effectLst/>
              </a:rPr>
              <a:t> Identify community assets and strengths</a:t>
            </a:r>
          </a:p>
          <a:p>
            <a:pPr algn="l">
              <a:buFont typeface="Arial" panose="020B0604020202020204" pitchFamily="34" charset="0"/>
              <a:buChar char="•"/>
            </a:pPr>
            <a:r>
              <a:rPr lang="en-IE" sz="2400" b="0" i="0" dirty="0">
                <a:solidFill>
                  <a:srgbClr val="6D6E6C"/>
                </a:solidFill>
                <a:effectLst/>
              </a:rPr>
              <a:t> Ensure the intervention’s relevance to community needs</a:t>
            </a:r>
          </a:p>
          <a:p>
            <a:pPr algn="l">
              <a:buFont typeface="Arial" panose="020B0604020202020204" pitchFamily="34" charset="0"/>
              <a:buChar char="•"/>
            </a:pPr>
            <a:r>
              <a:rPr lang="en-IE" sz="2400" b="0" i="0" dirty="0">
                <a:solidFill>
                  <a:srgbClr val="6D6E6C"/>
                </a:solidFill>
                <a:effectLst/>
              </a:rPr>
              <a:t> Obtain buy-in from the community</a:t>
            </a:r>
          </a:p>
        </p:txBody>
      </p:sp>
      <p:sp>
        <p:nvSpPr>
          <p:cNvPr id="5" name="TextBox 4">
            <a:extLst>
              <a:ext uri="{FF2B5EF4-FFF2-40B4-BE49-F238E27FC236}">
                <a16:creationId xmlns:a16="http://schemas.microsoft.com/office/drawing/2014/main" id="{7029AEE5-3049-4551-9FFE-A110D8B8DAE1}"/>
              </a:ext>
            </a:extLst>
          </p:cNvPr>
          <p:cNvSpPr txBox="1"/>
          <p:nvPr/>
        </p:nvSpPr>
        <p:spPr>
          <a:xfrm>
            <a:off x="11495314" y="6337487"/>
            <a:ext cx="1197429" cy="246221"/>
          </a:xfrm>
          <a:prstGeom prst="rect">
            <a:avLst/>
          </a:prstGeom>
          <a:noFill/>
        </p:spPr>
        <p:txBody>
          <a:bodyPr wrap="square" rtlCol="0">
            <a:spAutoFit/>
          </a:bodyPr>
          <a:lstStyle/>
          <a:p>
            <a:r>
              <a:rPr lang="en-IE" sz="1000" dirty="0">
                <a:hlinkClick r:id="rId3"/>
              </a:rPr>
              <a:t>Source</a:t>
            </a:r>
            <a:endParaRPr lang="en-IE" sz="1000" dirty="0"/>
          </a:p>
        </p:txBody>
      </p:sp>
    </p:spTree>
    <p:extLst>
      <p:ext uri="{BB962C8B-B14F-4D97-AF65-F5344CB8AC3E}">
        <p14:creationId xmlns:p14="http://schemas.microsoft.com/office/powerpoint/2010/main" val="10160585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D4F1BF9-A514-469F-AB12-1B21500653EF}"/>
              </a:ext>
            </a:extLst>
          </p:cNvPr>
          <p:cNvGrpSpPr/>
          <p:nvPr/>
        </p:nvGrpSpPr>
        <p:grpSpPr bwMode="gray">
          <a:xfrm>
            <a:off x="5236294" y="992024"/>
            <a:ext cx="1299863" cy="1082291"/>
            <a:chOff x="10433407" y="2712798"/>
            <a:chExt cx="1430820" cy="1430820"/>
          </a:xfrm>
        </p:grpSpPr>
        <p:sp>
          <p:nvSpPr>
            <p:cNvPr id="5" name="Oval 4">
              <a:extLst>
                <a:ext uri="{FF2B5EF4-FFF2-40B4-BE49-F238E27FC236}">
                  <a16:creationId xmlns:a16="http://schemas.microsoft.com/office/drawing/2014/main" id="{E39B7291-0BD1-4ECE-B039-2977A5F1AD0A}"/>
                </a:ext>
              </a:extLst>
            </p:cNvPr>
            <p:cNvSpPr/>
            <p:nvPr/>
          </p:nvSpPr>
          <p:spPr bwMode="gray">
            <a:xfrm>
              <a:off x="10507166" y="2786557"/>
              <a:ext cx="1283301" cy="1283301"/>
            </a:xfrm>
            <a:prstGeom prst="ellipse">
              <a:avLst/>
            </a:prstGeom>
            <a:solidFill>
              <a:schemeClr val="accent3">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1100" kern="100" spc="-20" dirty="0">
                <a:latin typeface="+mj-lt"/>
              </a:endParaRPr>
            </a:p>
          </p:txBody>
        </p:sp>
        <p:sp>
          <p:nvSpPr>
            <p:cNvPr id="6" name="Donut 27">
              <a:extLst>
                <a:ext uri="{FF2B5EF4-FFF2-40B4-BE49-F238E27FC236}">
                  <a16:creationId xmlns:a16="http://schemas.microsoft.com/office/drawing/2014/main" id="{2DFB325B-E00C-462B-AF5E-6EE7A44F5619}"/>
                </a:ext>
              </a:extLst>
            </p:cNvPr>
            <p:cNvSpPr/>
            <p:nvPr/>
          </p:nvSpPr>
          <p:spPr bwMode="gray">
            <a:xfrm>
              <a:off x="10433407" y="2712798"/>
              <a:ext cx="1430820" cy="1430820"/>
            </a:xfrm>
            <a:prstGeom prst="donut">
              <a:avLst>
                <a:gd name="adj" fmla="val 1551"/>
              </a:avLst>
            </a:prstGeom>
            <a:solidFill>
              <a:schemeClr val="accent3">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dirty="0">
                <a:solidFill>
                  <a:schemeClr val="tx1"/>
                </a:solidFill>
                <a:latin typeface="+mj-lt"/>
              </a:endParaRPr>
            </a:p>
          </p:txBody>
        </p:sp>
      </p:grpSp>
      <p:grpSp>
        <p:nvGrpSpPr>
          <p:cNvPr id="7" name="Group 6">
            <a:extLst>
              <a:ext uri="{FF2B5EF4-FFF2-40B4-BE49-F238E27FC236}">
                <a16:creationId xmlns:a16="http://schemas.microsoft.com/office/drawing/2014/main" id="{74E2B666-2BF6-4D02-8EFF-DC742607D6C7}"/>
              </a:ext>
            </a:extLst>
          </p:cNvPr>
          <p:cNvGrpSpPr/>
          <p:nvPr/>
        </p:nvGrpSpPr>
        <p:grpSpPr bwMode="gray">
          <a:xfrm>
            <a:off x="7023958" y="1319133"/>
            <a:ext cx="1370514" cy="1370514"/>
            <a:chOff x="10433407" y="2712798"/>
            <a:chExt cx="1430820" cy="1430820"/>
          </a:xfrm>
          <a:solidFill>
            <a:srgbClr val="68BBAF"/>
          </a:solidFill>
        </p:grpSpPr>
        <p:sp>
          <p:nvSpPr>
            <p:cNvPr id="8" name="Oval 7">
              <a:extLst>
                <a:ext uri="{FF2B5EF4-FFF2-40B4-BE49-F238E27FC236}">
                  <a16:creationId xmlns:a16="http://schemas.microsoft.com/office/drawing/2014/main" id="{0B6F42A0-B28D-4EE1-B0D4-6C49EE3611DA}"/>
                </a:ext>
              </a:extLst>
            </p:cNvPr>
            <p:cNvSpPr/>
            <p:nvPr/>
          </p:nvSpPr>
          <p:spPr bwMode="gray">
            <a:xfrm>
              <a:off x="10507166" y="2786557"/>
              <a:ext cx="1283301" cy="12833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800" kern="100" spc="-20" dirty="0">
                <a:latin typeface="+mj-lt"/>
              </a:endParaRPr>
            </a:p>
          </p:txBody>
        </p:sp>
        <p:sp>
          <p:nvSpPr>
            <p:cNvPr id="9" name="Donut 44">
              <a:extLst>
                <a:ext uri="{FF2B5EF4-FFF2-40B4-BE49-F238E27FC236}">
                  <a16:creationId xmlns:a16="http://schemas.microsoft.com/office/drawing/2014/main" id="{8C896AA6-63F5-4A2B-B913-6E65FE784A17}"/>
                </a:ext>
              </a:extLst>
            </p:cNvPr>
            <p:cNvSpPr/>
            <p:nvPr/>
          </p:nvSpPr>
          <p:spPr bwMode="gray">
            <a:xfrm>
              <a:off x="10433407" y="2712798"/>
              <a:ext cx="1430820" cy="1430820"/>
            </a:xfrm>
            <a:prstGeom prst="donut">
              <a:avLst>
                <a:gd name="adj" fmla="val 15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dirty="0">
                <a:solidFill>
                  <a:schemeClr val="tx1"/>
                </a:solidFill>
                <a:latin typeface="+mj-lt"/>
              </a:endParaRPr>
            </a:p>
          </p:txBody>
        </p:sp>
      </p:grpSp>
      <p:grpSp>
        <p:nvGrpSpPr>
          <p:cNvPr id="10" name="Group 9">
            <a:extLst>
              <a:ext uri="{FF2B5EF4-FFF2-40B4-BE49-F238E27FC236}">
                <a16:creationId xmlns:a16="http://schemas.microsoft.com/office/drawing/2014/main" id="{0E50FF5A-D3E0-4DFA-8E30-F8A4D98611A4}"/>
              </a:ext>
            </a:extLst>
          </p:cNvPr>
          <p:cNvGrpSpPr/>
          <p:nvPr/>
        </p:nvGrpSpPr>
        <p:grpSpPr bwMode="gray">
          <a:xfrm>
            <a:off x="7345967" y="3124200"/>
            <a:ext cx="2060792" cy="1941786"/>
            <a:chOff x="10433407" y="2712798"/>
            <a:chExt cx="1430820" cy="1430820"/>
          </a:xfrm>
        </p:grpSpPr>
        <p:sp>
          <p:nvSpPr>
            <p:cNvPr id="11" name="Oval 10">
              <a:extLst>
                <a:ext uri="{FF2B5EF4-FFF2-40B4-BE49-F238E27FC236}">
                  <a16:creationId xmlns:a16="http://schemas.microsoft.com/office/drawing/2014/main" id="{4CDC592B-000C-43F3-8C2E-B29CDE5545B2}"/>
                </a:ext>
              </a:extLst>
            </p:cNvPr>
            <p:cNvSpPr/>
            <p:nvPr/>
          </p:nvSpPr>
          <p:spPr bwMode="gray">
            <a:xfrm>
              <a:off x="10507166" y="2786557"/>
              <a:ext cx="1283301" cy="1283301"/>
            </a:xfrm>
            <a:prstGeom prst="ellipse">
              <a:avLst/>
            </a:prstGeom>
            <a:solidFill>
              <a:schemeClr val="accent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br>
                <a:rPr lang="en-US" sz="1050" b="1" kern="100" spc="-20" dirty="0">
                  <a:latin typeface="+mj-lt"/>
                </a:rPr>
              </a:br>
              <a:endParaRPr lang="en-US" sz="800" kern="100" spc="-20" dirty="0">
                <a:latin typeface="+mj-lt"/>
              </a:endParaRPr>
            </a:p>
          </p:txBody>
        </p:sp>
        <p:sp>
          <p:nvSpPr>
            <p:cNvPr id="12" name="Donut 50">
              <a:extLst>
                <a:ext uri="{FF2B5EF4-FFF2-40B4-BE49-F238E27FC236}">
                  <a16:creationId xmlns:a16="http://schemas.microsoft.com/office/drawing/2014/main" id="{EA9BB67F-ECA0-4E44-9614-9E6090EE64C2}"/>
                </a:ext>
              </a:extLst>
            </p:cNvPr>
            <p:cNvSpPr/>
            <p:nvPr/>
          </p:nvSpPr>
          <p:spPr bwMode="gray">
            <a:xfrm>
              <a:off x="10433407" y="2712798"/>
              <a:ext cx="1430820" cy="1430820"/>
            </a:xfrm>
            <a:prstGeom prst="donut">
              <a:avLst>
                <a:gd name="adj" fmla="val 1551"/>
              </a:avLst>
            </a:prstGeom>
            <a:solidFill>
              <a:schemeClr val="accent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dirty="0">
                <a:solidFill>
                  <a:schemeClr val="tx1"/>
                </a:solidFill>
                <a:latin typeface="+mj-lt"/>
              </a:endParaRPr>
            </a:p>
          </p:txBody>
        </p:sp>
      </p:grpSp>
      <p:grpSp>
        <p:nvGrpSpPr>
          <p:cNvPr id="13" name="Group 12">
            <a:extLst>
              <a:ext uri="{FF2B5EF4-FFF2-40B4-BE49-F238E27FC236}">
                <a16:creationId xmlns:a16="http://schemas.microsoft.com/office/drawing/2014/main" id="{5776D072-62DA-490B-9FB4-1AA54DD72897}"/>
              </a:ext>
            </a:extLst>
          </p:cNvPr>
          <p:cNvGrpSpPr/>
          <p:nvPr/>
        </p:nvGrpSpPr>
        <p:grpSpPr bwMode="gray">
          <a:xfrm>
            <a:off x="6139052" y="4724400"/>
            <a:ext cx="1541098" cy="1541098"/>
            <a:chOff x="10433407" y="2712798"/>
            <a:chExt cx="1430820" cy="1430820"/>
          </a:xfrm>
          <a:solidFill>
            <a:srgbClr val="AB5AB0"/>
          </a:solidFill>
        </p:grpSpPr>
        <p:sp>
          <p:nvSpPr>
            <p:cNvPr id="14" name="Oval 13">
              <a:extLst>
                <a:ext uri="{FF2B5EF4-FFF2-40B4-BE49-F238E27FC236}">
                  <a16:creationId xmlns:a16="http://schemas.microsoft.com/office/drawing/2014/main" id="{6B7F65D6-EB10-4DC2-9A6B-DE993D86B037}"/>
                </a:ext>
              </a:extLst>
            </p:cNvPr>
            <p:cNvSpPr/>
            <p:nvPr/>
          </p:nvSpPr>
          <p:spPr bwMode="gray">
            <a:xfrm>
              <a:off x="10507166" y="2786557"/>
              <a:ext cx="1283301" cy="12833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800" kern="100" spc="-20" dirty="0">
                <a:latin typeface="+mj-lt"/>
              </a:endParaRPr>
            </a:p>
          </p:txBody>
        </p:sp>
        <p:sp>
          <p:nvSpPr>
            <p:cNvPr id="15" name="Donut 53">
              <a:extLst>
                <a:ext uri="{FF2B5EF4-FFF2-40B4-BE49-F238E27FC236}">
                  <a16:creationId xmlns:a16="http://schemas.microsoft.com/office/drawing/2014/main" id="{3B894D12-567C-4051-AD93-393EEE8F111C}"/>
                </a:ext>
              </a:extLst>
            </p:cNvPr>
            <p:cNvSpPr/>
            <p:nvPr/>
          </p:nvSpPr>
          <p:spPr bwMode="gray">
            <a:xfrm>
              <a:off x="10433407" y="2712798"/>
              <a:ext cx="1430820" cy="1430820"/>
            </a:xfrm>
            <a:prstGeom prst="donut">
              <a:avLst>
                <a:gd name="adj" fmla="val 15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dirty="0">
                <a:solidFill>
                  <a:schemeClr val="tx1"/>
                </a:solidFill>
                <a:latin typeface="+mj-lt"/>
              </a:endParaRPr>
            </a:p>
          </p:txBody>
        </p:sp>
      </p:grpSp>
      <p:grpSp>
        <p:nvGrpSpPr>
          <p:cNvPr id="16" name="Group 15">
            <a:extLst>
              <a:ext uri="{FF2B5EF4-FFF2-40B4-BE49-F238E27FC236}">
                <a16:creationId xmlns:a16="http://schemas.microsoft.com/office/drawing/2014/main" id="{66A550E2-8407-4CB0-B6E1-AA41FC6EF3B1}"/>
              </a:ext>
            </a:extLst>
          </p:cNvPr>
          <p:cNvGrpSpPr/>
          <p:nvPr/>
        </p:nvGrpSpPr>
        <p:grpSpPr bwMode="gray">
          <a:xfrm>
            <a:off x="4227702" y="4813300"/>
            <a:ext cx="1370514" cy="1370514"/>
            <a:chOff x="10433407" y="2712798"/>
            <a:chExt cx="1430820" cy="1430820"/>
          </a:xfrm>
        </p:grpSpPr>
        <p:sp>
          <p:nvSpPr>
            <p:cNvPr id="17" name="Oval 16">
              <a:extLst>
                <a:ext uri="{FF2B5EF4-FFF2-40B4-BE49-F238E27FC236}">
                  <a16:creationId xmlns:a16="http://schemas.microsoft.com/office/drawing/2014/main" id="{07A4F8E7-35AB-451E-9C2F-4CF285521D7B}"/>
                </a:ext>
              </a:extLst>
            </p:cNvPr>
            <p:cNvSpPr/>
            <p:nvPr/>
          </p:nvSpPr>
          <p:spPr bwMode="gray">
            <a:xfrm>
              <a:off x="10507166" y="2786557"/>
              <a:ext cx="1283301" cy="1283301"/>
            </a:xfrm>
            <a:prstGeom prst="ellipse">
              <a:avLst/>
            </a:prstGeom>
            <a:solidFill>
              <a:schemeClr val="accent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r>
                <a:rPr lang="en-US" sz="800" kern="100" spc="-20" dirty="0">
                  <a:latin typeface="+mj-lt"/>
                </a:rPr>
                <a:t>.</a:t>
              </a:r>
            </a:p>
          </p:txBody>
        </p:sp>
        <p:sp>
          <p:nvSpPr>
            <p:cNvPr id="18" name="Donut 56">
              <a:extLst>
                <a:ext uri="{FF2B5EF4-FFF2-40B4-BE49-F238E27FC236}">
                  <a16:creationId xmlns:a16="http://schemas.microsoft.com/office/drawing/2014/main" id="{722C1572-0C9A-4E03-B31B-3EE1956AF39C}"/>
                </a:ext>
              </a:extLst>
            </p:cNvPr>
            <p:cNvSpPr/>
            <p:nvPr/>
          </p:nvSpPr>
          <p:spPr bwMode="gray">
            <a:xfrm>
              <a:off x="10433407" y="2712798"/>
              <a:ext cx="1430820" cy="1430820"/>
            </a:xfrm>
            <a:prstGeom prst="donut">
              <a:avLst>
                <a:gd name="adj" fmla="val 1551"/>
              </a:avLst>
            </a:prstGeom>
            <a:solidFill>
              <a:schemeClr val="accent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dirty="0">
                <a:solidFill>
                  <a:schemeClr val="tx1"/>
                </a:solidFill>
                <a:latin typeface="+mj-lt"/>
              </a:endParaRPr>
            </a:p>
          </p:txBody>
        </p:sp>
      </p:grpSp>
      <p:grpSp>
        <p:nvGrpSpPr>
          <p:cNvPr id="19" name="Group 18">
            <a:extLst>
              <a:ext uri="{FF2B5EF4-FFF2-40B4-BE49-F238E27FC236}">
                <a16:creationId xmlns:a16="http://schemas.microsoft.com/office/drawing/2014/main" id="{A0D2C8ED-EB65-43DF-9BA5-F62BEBC8CC58}"/>
              </a:ext>
            </a:extLst>
          </p:cNvPr>
          <p:cNvGrpSpPr/>
          <p:nvPr/>
        </p:nvGrpSpPr>
        <p:grpSpPr bwMode="gray">
          <a:xfrm>
            <a:off x="2991992" y="3257131"/>
            <a:ext cx="1370514" cy="1370514"/>
            <a:chOff x="10433407" y="2712798"/>
            <a:chExt cx="1430820" cy="1430820"/>
          </a:xfrm>
          <a:solidFill>
            <a:srgbClr val="903193"/>
          </a:solidFill>
        </p:grpSpPr>
        <p:sp>
          <p:nvSpPr>
            <p:cNvPr id="20" name="Oval 19">
              <a:hlinkClick r:id="rId2"/>
              <a:extLst>
                <a:ext uri="{FF2B5EF4-FFF2-40B4-BE49-F238E27FC236}">
                  <a16:creationId xmlns:a16="http://schemas.microsoft.com/office/drawing/2014/main" id="{85914546-64F0-4493-BE4C-640941049352}"/>
                </a:ext>
              </a:extLst>
            </p:cNvPr>
            <p:cNvSpPr/>
            <p:nvPr/>
          </p:nvSpPr>
          <p:spPr bwMode="gray">
            <a:xfrm>
              <a:off x="10507166" y="2786557"/>
              <a:ext cx="1283301" cy="12833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600" i="1" kern="100" spc="-20" dirty="0"/>
            </a:p>
          </p:txBody>
        </p:sp>
        <p:sp>
          <p:nvSpPr>
            <p:cNvPr id="21" name="Donut 59">
              <a:extLst>
                <a:ext uri="{FF2B5EF4-FFF2-40B4-BE49-F238E27FC236}">
                  <a16:creationId xmlns:a16="http://schemas.microsoft.com/office/drawing/2014/main" id="{015DAD74-3EB8-486E-8DD0-3A6BB6FAD786}"/>
                </a:ext>
              </a:extLst>
            </p:cNvPr>
            <p:cNvSpPr/>
            <p:nvPr/>
          </p:nvSpPr>
          <p:spPr bwMode="gray">
            <a:xfrm>
              <a:off x="10433407" y="2712798"/>
              <a:ext cx="1430820" cy="1430820"/>
            </a:xfrm>
            <a:prstGeom prst="donut">
              <a:avLst>
                <a:gd name="adj" fmla="val 15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dirty="0">
                <a:solidFill>
                  <a:schemeClr val="tx1"/>
                </a:solidFill>
                <a:latin typeface="+mj-lt"/>
              </a:endParaRPr>
            </a:p>
          </p:txBody>
        </p:sp>
      </p:grpSp>
      <p:grpSp>
        <p:nvGrpSpPr>
          <p:cNvPr id="22" name="Group 21">
            <a:extLst>
              <a:ext uri="{FF2B5EF4-FFF2-40B4-BE49-F238E27FC236}">
                <a16:creationId xmlns:a16="http://schemas.microsoft.com/office/drawing/2014/main" id="{999D6F0F-9C5D-44E8-812A-D3AE73FBE3EC}"/>
              </a:ext>
            </a:extLst>
          </p:cNvPr>
          <p:cNvGrpSpPr/>
          <p:nvPr/>
        </p:nvGrpSpPr>
        <p:grpSpPr bwMode="gray">
          <a:xfrm>
            <a:off x="3331274" y="1319133"/>
            <a:ext cx="1726382" cy="1610775"/>
            <a:chOff x="10433407" y="2712798"/>
            <a:chExt cx="1430820" cy="1430820"/>
          </a:xfrm>
        </p:grpSpPr>
        <p:sp>
          <p:nvSpPr>
            <p:cNvPr id="23" name="Oval 22">
              <a:extLst>
                <a:ext uri="{FF2B5EF4-FFF2-40B4-BE49-F238E27FC236}">
                  <a16:creationId xmlns:a16="http://schemas.microsoft.com/office/drawing/2014/main" id="{E59FC119-01EA-4F0B-8DAA-E9707B5A51BA}"/>
                </a:ext>
              </a:extLst>
            </p:cNvPr>
            <p:cNvSpPr/>
            <p:nvPr/>
          </p:nvSpPr>
          <p:spPr bwMode="gray">
            <a:xfrm>
              <a:off x="10507166" y="2786557"/>
              <a:ext cx="1283301" cy="1283301"/>
            </a:xfrm>
            <a:prstGeom prst="ellipse">
              <a:avLst/>
            </a:prstGeom>
            <a:solidFill>
              <a:schemeClr val="accent5">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1050" b="1" kern="100" spc="-20" dirty="0">
                <a:latin typeface="+mj-lt"/>
              </a:endParaRPr>
            </a:p>
          </p:txBody>
        </p:sp>
        <p:sp>
          <p:nvSpPr>
            <p:cNvPr id="24" name="Donut 65">
              <a:extLst>
                <a:ext uri="{FF2B5EF4-FFF2-40B4-BE49-F238E27FC236}">
                  <a16:creationId xmlns:a16="http://schemas.microsoft.com/office/drawing/2014/main" id="{8D349015-423D-4C03-84FC-A7244F9E81EF}"/>
                </a:ext>
              </a:extLst>
            </p:cNvPr>
            <p:cNvSpPr/>
            <p:nvPr/>
          </p:nvSpPr>
          <p:spPr bwMode="gray">
            <a:xfrm>
              <a:off x="10433407" y="2712798"/>
              <a:ext cx="1430820" cy="1430820"/>
            </a:xfrm>
            <a:prstGeom prst="donut">
              <a:avLst>
                <a:gd name="adj" fmla="val 1551"/>
              </a:avLst>
            </a:prstGeom>
            <a:solidFill>
              <a:schemeClr val="accent5">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kern="100" spc="-20" dirty="0">
                <a:solidFill>
                  <a:schemeClr val="tx1"/>
                </a:solidFill>
                <a:latin typeface="+mj-lt"/>
              </a:endParaRPr>
            </a:p>
          </p:txBody>
        </p:sp>
      </p:grpSp>
      <p:cxnSp>
        <p:nvCxnSpPr>
          <p:cNvPr id="28" name="Straight Connector 27">
            <a:extLst>
              <a:ext uri="{FF2B5EF4-FFF2-40B4-BE49-F238E27FC236}">
                <a16:creationId xmlns:a16="http://schemas.microsoft.com/office/drawing/2014/main" id="{ECC0946A-0899-42D9-A5B5-0DA73D4F9C5D}"/>
              </a:ext>
            </a:extLst>
          </p:cNvPr>
          <p:cNvCxnSpPr>
            <a:cxnSpLocks/>
          </p:cNvCxnSpPr>
          <p:nvPr/>
        </p:nvCxnSpPr>
        <p:spPr bwMode="gray">
          <a:xfrm>
            <a:off x="5910452" y="1822150"/>
            <a:ext cx="0" cy="1625108"/>
          </a:xfrm>
          <a:prstGeom prst="line">
            <a:avLst/>
          </a:prstGeom>
          <a:ln w="19050">
            <a:gradFill>
              <a:gsLst>
                <a:gs pos="0">
                  <a:schemeClr val="accent3">
                    <a:lumMod val="75000"/>
                    <a:alpha val="75000"/>
                  </a:schemeClr>
                </a:gs>
                <a:gs pos="100000">
                  <a:schemeClr val="accent3">
                    <a:lumMod val="75000"/>
                    <a:alpha val="0"/>
                  </a:schemeClr>
                </a:gs>
              </a:gsLst>
              <a:lin ang="5400000" scaled="0"/>
            </a:gradFill>
            <a:beve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B61F6F4-99C0-4A45-9B42-A3635231EA56}"/>
              </a:ext>
            </a:extLst>
          </p:cNvPr>
          <p:cNvCxnSpPr>
            <a:cxnSpLocks/>
          </p:cNvCxnSpPr>
          <p:nvPr/>
        </p:nvCxnSpPr>
        <p:spPr bwMode="gray">
          <a:xfrm flipH="1">
            <a:off x="5910452" y="2422525"/>
            <a:ext cx="1257301" cy="1005681"/>
          </a:xfrm>
          <a:prstGeom prst="line">
            <a:avLst/>
          </a:prstGeom>
          <a:ln w="19050">
            <a:gradFill>
              <a:gsLst>
                <a:gs pos="0">
                  <a:schemeClr val="accent1">
                    <a:lumMod val="75000"/>
                    <a:alpha val="75000"/>
                  </a:schemeClr>
                </a:gs>
                <a:gs pos="100000">
                  <a:schemeClr val="accent1">
                    <a:lumMod val="75000"/>
                    <a:alpha val="0"/>
                  </a:schemeClr>
                </a:gs>
              </a:gsLst>
              <a:lin ang="5400000" scaled="0"/>
            </a:gradFill>
            <a:beve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4196392-2820-45BC-B3FC-58C003405039}"/>
              </a:ext>
            </a:extLst>
          </p:cNvPr>
          <p:cNvCxnSpPr>
            <a:cxnSpLocks/>
          </p:cNvCxnSpPr>
          <p:nvPr/>
        </p:nvCxnSpPr>
        <p:spPr bwMode="gray">
          <a:xfrm>
            <a:off x="4852044" y="2579763"/>
            <a:ext cx="1038223" cy="828260"/>
          </a:xfrm>
          <a:prstGeom prst="line">
            <a:avLst/>
          </a:prstGeom>
          <a:ln w="19050">
            <a:gradFill>
              <a:gsLst>
                <a:gs pos="0">
                  <a:schemeClr val="accent5">
                    <a:lumMod val="75000"/>
                    <a:alpha val="75000"/>
                  </a:schemeClr>
                </a:gs>
                <a:gs pos="100000">
                  <a:schemeClr val="accent5">
                    <a:lumMod val="75000"/>
                    <a:alpha val="0"/>
                  </a:schemeClr>
                </a:gs>
              </a:gsLst>
              <a:lin ang="5400000" scaled="0"/>
            </a:gradFill>
            <a:beve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213C35F-BFE3-4692-9D4B-682EE6336610}"/>
              </a:ext>
            </a:extLst>
          </p:cNvPr>
          <p:cNvCxnSpPr>
            <a:cxnSpLocks/>
          </p:cNvCxnSpPr>
          <p:nvPr/>
        </p:nvCxnSpPr>
        <p:spPr bwMode="gray">
          <a:xfrm flipV="1">
            <a:off x="4334726" y="3417096"/>
            <a:ext cx="1565156" cy="355598"/>
          </a:xfrm>
          <a:prstGeom prst="line">
            <a:avLst/>
          </a:prstGeom>
          <a:ln w="19050">
            <a:gradFill>
              <a:gsLst>
                <a:gs pos="0">
                  <a:schemeClr val="accent4">
                    <a:lumMod val="75000"/>
                    <a:alpha val="75000"/>
                  </a:schemeClr>
                </a:gs>
                <a:gs pos="100000">
                  <a:schemeClr val="accent4">
                    <a:lumMod val="75000"/>
                    <a:alpha val="0"/>
                  </a:schemeClr>
                </a:gs>
              </a:gsLst>
              <a:lin ang="5400000" scaled="0"/>
            </a:gradFill>
            <a:beve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9BD7106-4517-43E1-9BBD-ADF73112C28C}"/>
              </a:ext>
            </a:extLst>
          </p:cNvPr>
          <p:cNvCxnSpPr>
            <a:cxnSpLocks/>
          </p:cNvCxnSpPr>
          <p:nvPr/>
        </p:nvCxnSpPr>
        <p:spPr bwMode="gray">
          <a:xfrm flipH="1" flipV="1">
            <a:off x="5908071" y="3428209"/>
            <a:ext cx="1458019" cy="331788"/>
          </a:xfrm>
          <a:prstGeom prst="line">
            <a:avLst/>
          </a:prstGeom>
          <a:ln w="19050">
            <a:gradFill>
              <a:gsLst>
                <a:gs pos="0">
                  <a:schemeClr val="accent1">
                    <a:lumMod val="75000"/>
                    <a:alpha val="75000"/>
                  </a:schemeClr>
                </a:gs>
                <a:gs pos="100000">
                  <a:schemeClr val="accent1">
                    <a:lumMod val="75000"/>
                    <a:alpha val="0"/>
                  </a:schemeClr>
                </a:gs>
              </a:gsLst>
              <a:lin ang="5400000" scaled="0"/>
            </a:gradFill>
            <a:beve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DE37276-D104-4926-B89A-729F131EE746}"/>
              </a:ext>
            </a:extLst>
          </p:cNvPr>
          <p:cNvCxnSpPr>
            <a:cxnSpLocks/>
          </p:cNvCxnSpPr>
          <p:nvPr/>
        </p:nvCxnSpPr>
        <p:spPr bwMode="gray">
          <a:xfrm flipH="1" flipV="1">
            <a:off x="5941405" y="3454397"/>
            <a:ext cx="641649" cy="1341466"/>
          </a:xfrm>
          <a:prstGeom prst="line">
            <a:avLst/>
          </a:prstGeom>
          <a:ln w="19050">
            <a:gradFill>
              <a:gsLst>
                <a:gs pos="0">
                  <a:schemeClr val="accent1">
                    <a:lumMod val="75000"/>
                    <a:alpha val="75000"/>
                  </a:schemeClr>
                </a:gs>
                <a:gs pos="100000">
                  <a:schemeClr val="accent1">
                    <a:lumMod val="75000"/>
                    <a:alpha val="0"/>
                  </a:schemeClr>
                </a:gs>
              </a:gsLst>
              <a:lin ang="5400000" scaled="0"/>
            </a:gradFill>
            <a:beve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63AFC09-C566-4CA7-9E36-B1581AE05939}"/>
              </a:ext>
            </a:extLst>
          </p:cNvPr>
          <p:cNvCxnSpPr>
            <a:cxnSpLocks/>
          </p:cNvCxnSpPr>
          <p:nvPr/>
        </p:nvCxnSpPr>
        <p:spPr bwMode="gray">
          <a:xfrm flipV="1">
            <a:off x="5209368" y="3430590"/>
            <a:ext cx="701084" cy="1450979"/>
          </a:xfrm>
          <a:prstGeom prst="line">
            <a:avLst/>
          </a:prstGeom>
          <a:ln w="19050">
            <a:gradFill>
              <a:gsLst>
                <a:gs pos="0">
                  <a:schemeClr val="accent1">
                    <a:lumMod val="75000"/>
                    <a:alpha val="75000"/>
                  </a:schemeClr>
                </a:gs>
                <a:gs pos="100000">
                  <a:schemeClr val="accent1">
                    <a:lumMod val="75000"/>
                    <a:alpha val="0"/>
                  </a:schemeClr>
                </a:gs>
              </a:gsLst>
              <a:lin ang="5400000" scaled="0"/>
            </a:gradFill>
            <a:beve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3EAEEBAB-FC4D-483C-AD74-57C1D660986E}"/>
              </a:ext>
            </a:extLst>
          </p:cNvPr>
          <p:cNvSpPr/>
          <p:nvPr/>
        </p:nvSpPr>
        <p:spPr bwMode="gray">
          <a:xfrm>
            <a:off x="5268799" y="2786557"/>
            <a:ext cx="1283301" cy="1283301"/>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nvGrpSpPr>
          <p:cNvPr id="40" name="Group 39">
            <a:extLst>
              <a:ext uri="{FF2B5EF4-FFF2-40B4-BE49-F238E27FC236}">
                <a16:creationId xmlns:a16="http://schemas.microsoft.com/office/drawing/2014/main" id="{4859FD32-8B99-45AE-BC2E-3D3EBA1CF315}"/>
              </a:ext>
            </a:extLst>
          </p:cNvPr>
          <p:cNvGrpSpPr/>
          <p:nvPr/>
        </p:nvGrpSpPr>
        <p:grpSpPr bwMode="gray">
          <a:xfrm>
            <a:off x="4691248" y="2209007"/>
            <a:ext cx="2438404" cy="2438398"/>
            <a:chOff x="3352796" y="2209007"/>
            <a:chExt cx="2438404" cy="2438398"/>
          </a:xfrm>
        </p:grpSpPr>
        <p:sp>
          <p:nvSpPr>
            <p:cNvPr id="41" name="Donut 11">
              <a:extLst>
                <a:ext uri="{FF2B5EF4-FFF2-40B4-BE49-F238E27FC236}">
                  <a16:creationId xmlns:a16="http://schemas.microsoft.com/office/drawing/2014/main" id="{3F023ABF-64EF-430C-B340-B750F8A771EF}"/>
                </a:ext>
              </a:extLst>
            </p:cNvPr>
            <p:cNvSpPr/>
            <p:nvPr/>
          </p:nvSpPr>
          <p:spPr bwMode="gray">
            <a:xfrm>
              <a:off x="3697481" y="2553691"/>
              <a:ext cx="1749034" cy="1749034"/>
            </a:xfrm>
            <a:prstGeom prst="donut">
              <a:avLst>
                <a:gd name="adj" fmla="val 4650"/>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42" name="Donut 24">
              <a:extLst>
                <a:ext uri="{FF2B5EF4-FFF2-40B4-BE49-F238E27FC236}">
                  <a16:creationId xmlns:a16="http://schemas.microsoft.com/office/drawing/2014/main" id="{4DB21386-A708-4DFA-8A18-368F97A02A1C}"/>
                </a:ext>
              </a:extLst>
            </p:cNvPr>
            <p:cNvSpPr/>
            <p:nvPr/>
          </p:nvSpPr>
          <p:spPr bwMode="gray">
            <a:xfrm>
              <a:off x="3505200" y="2361410"/>
              <a:ext cx="2133600" cy="2133596"/>
            </a:xfrm>
            <a:prstGeom prst="donut">
              <a:avLst>
                <a:gd name="adj" fmla="val 2565"/>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43" name="Donut 25">
              <a:extLst>
                <a:ext uri="{FF2B5EF4-FFF2-40B4-BE49-F238E27FC236}">
                  <a16:creationId xmlns:a16="http://schemas.microsoft.com/office/drawing/2014/main" id="{42A72371-1A84-42A3-88F0-AD296A841347}"/>
                </a:ext>
              </a:extLst>
            </p:cNvPr>
            <p:cNvSpPr/>
            <p:nvPr/>
          </p:nvSpPr>
          <p:spPr bwMode="gray">
            <a:xfrm>
              <a:off x="3352796" y="2209007"/>
              <a:ext cx="2438404" cy="2438398"/>
            </a:xfrm>
            <a:prstGeom prst="donut">
              <a:avLst>
                <a:gd name="adj" fmla="val 1375"/>
              </a:avLst>
            </a:pr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44" name="Rectangle 43">
              <a:extLst>
                <a:ext uri="{FF2B5EF4-FFF2-40B4-BE49-F238E27FC236}">
                  <a16:creationId xmlns:a16="http://schemas.microsoft.com/office/drawing/2014/main" id="{044D7D01-BF34-41D4-AB22-F71CB6AABD0D}"/>
                </a:ext>
              </a:extLst>
            </p:cNvPr>
            <p:cNvSpPr/>
            <p:nvPr/>
          </p:nvSpPr>
          <p:spPr bwMode="gray">
            <a:xfrm>
              <a:off x="3904967" y="3228151"/>
              <a:ext cx="1334083" cy="400110"/>
            </a:xfrm>
            <a:prstGeom prst="rect">
              <a:avLst/>
            </a:prstGeom>
          </p:spPr>
          <p:txBody>
            <a:bodyPr wrap="none" anchor="ctr">
              <a:spAutoFit/>
            </a:bodyPr>
            <a:lstStyle/>
            <a:p>
              <a:pPr marL="0" lvl="1" algn="ctr"/>
              <a:r>
                <a:rPr lang="en-US" sz="2000" b="1" kern="100" spc="-20" dirty="0">
                  <a:solidFill>
                    <a:srgbClr val="161741"/>
                  </a:solidFill>
                  <a:latin typeface="+mj-lt"/>
                </a:rPr>
                <a:t>OUR TEAM </a:t>
              </a:r>
            </a:p>
          </p:txBody>
        </p:sp>
      </p:grpSp>
      <p:sp>
        <p:nvSpPr>
          <p:cNvPr id="45" name="TextBox 44">
            <a:extLst>
              <a:ext uri="{FF2B5EF4-FFF2-40B4-BE49-F238E27FC236}">
                <a16:creationId xmlns:a16="http://schemas.microsoft.com/office/drawing/2014/main" id="{DC3AB3E1-6630-4FA8-A825-58926E160312}"/>
              </a:ext>
            </a:extLst>
          </p:cNvPr>
          <p:cNvSpPr txBox="1"/>
          <p:nvPr/>
        </p:nvSpPr>
        <p:spPr>
          <a:xfrm>
            <a:off x="78338" y="1692709"/>
            <a:ext cx="2751437" cy="3046988"/>
          </a:xfrm>
          <a:prstGeom prst="rect">
            <a:avLst/>
          </a:prstGeom>
          <a:noFill/>
        </p:spPr>
        <p:txBody>
          <a:bodyPr wrap="square" rtlCol="0">
            <a:spAutoFit/>
          </a:bodyPr>
          <a:lstStyle/>
          <a:p>
            <a:r>
              <a:rPr lang="en-IE" sz="2400" dirty="0">
                <a:solidFill>
                  <a:srgbClr val="6D6E6C"/>
                </a:solidFill>
              </a:rPr>
              <a:t>Use or recreate this simple spider map diagram to assess and chart the skills and knowledge of your community team.</a:t>
            </a:r>
          </a:p>
          <a:p>
            <a:endParaRPr lang="en-IE" sz="2400" dirty="0">
              <a:solidFill>
                <a:srgbClr val="6D6E6C"/>
              </a:solidFill>
            </a:endParaRPr>
          </a:p>
        </p:txBody>
      </p:sp>
      <p:sp>
        <p:nvSpPr>
          <p:cNvPr id="46" name="TextBox 45">
            <a:extLst>
              <a:ext uri="{FF2B5EF4-FFF2-40B4-BE49-F238E27FC236}">
                <a16:creationId xmlns:a16="http://schemas.microsoft.com/office/drawing/2014/main" id="{69C741A2-DE71-4B6A-93DD-7E3C2E2517A4}"/>
              </a:ext>
            </a:extLst>
          </p:cNvPr>
          <p:cNvSpPr txBox="1"/>
          <p:nvPr/>
        </p:nvSpPr>
        <p:spPr>
          <a:xfrm>
            <a:off x="0" y="209987"/>
            <a:ext cx="11515332" cy="584775"/>
          </a:xfrm>
          <a:prstGeom prst="rect">
            <a:avLst/>
          </a:prstGeom>
          <a:solidFill>
            <a:srgbClr val="BA0A94"/>
          </a:solidFill>
        </p:spPr>
        <p:txBody>
          <a:bodyPr wrap="square">
            <a:spAutoFit/>
          </a:bodyPr>
          <a:lstStyle/>
          <a:p>
            <a:pPr algn="l"/>
            <a:r>
              <a:rPr lang="en-IE" sz="3200" dirty="0">
                <a:solidFill>
                  <a:schemeClr val="bg1"/>
                </a:solidFill>
              </a:rPr>
              <a:t>4: Skills/Competencies Audit of your Regeneration Team</a:t>
            </a:r>
          </a:p>
        </p:txBody>
      </p:sp>
    </p:spTree>
    <p:extLst>
      <p:ext uri="{BB962C8B-B14F-4D97-AF65-F5344CB8AC3E}">
        <p14:creationId xmlns:p14="http://schemas.microsoft.com/office/powerpoint/2010/main" val="3361372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10630" y="405113"/>
            <a:ext cx="4496650" cy="1603093"/>
          </a:xfrm>
        </p:spPr>
        <p:txBody>
          <a:bodyPr anchor="t">
            <a:normAutofit/>
          </a:bodyPr>
          <a:lstStyle/>
          <a:p>
            <a:pPr algn="l"/>
            <a:r>
              <a:rPr lang="en-GB" i="0" dirty="0"/>
              <a:t>Each single word in this definition of </a:t>
            </a:r>
            <a:r>
              <a:rPr lang="en-GB" b="1" i="0" u="sng" dirty="0"/>
              <a:t>development </a:t>
            </a:r>
            <a:r>
              <a:rPr lang="en-GB" i="0" dirty="0"/>
              <a:t>is significant:</a:t>
            </a:r>
            <a:endParaRPr lang="en-US" dirty="0"/>
          </a:p>
        </p:txBody>
      </p:sp>
      <p:sp>
        <p:nvSpPr>
          <p:cNvPr id="5" name="Text Placeholder 3"/>
          <p:cNvSpPr>
            <a:spLocks noGrp="1"/>
          </p:cNvSpPr>
          <p:nvPr>
            <p:ph type="body" sz="quarter" idx="13"/>
          </p:nvPr>
        </p:nvSpPr>
        <p:spPr>
          <a:xfrm>
            <a:off x="284273" y="2008206"/>
            <a:ext cx="5252927" cy="4230033"/>
          </a:xfrm>
        </p:spPr>
        <p:txBody>
          <a:bodyPr anchor="t">
            <a:normAutofit/>
          </a:bodyPr>
          <a:lstStyle/>
          <a:p>
            <a:r>
              <a:rPr lang="en-GB" sz="2800" b="1" u="sng" dirty="0"/>
              <a:t>Comprehensive</a:t>
            </a:r>
            <a:r>
              <a:rPr lang="en-GB" sz="2800" dirty="0"/>
              <a:t> and </a:t>
            </a:r>
            <a:r>
              <a:rPr lang="en-GB" sz="2800" b="1" u="sng" dirty="0"/>
              <a:t>integrated vision and action </a:t>
            </a:r>
            <a:r>
              <a:rPr lang="en-GB" sz="2800" dirty="0"/>
              <a:t> which leads to the  </a:t>
            </a:r>
            <a:r>
              <a:rPr lang="en-GB" sz="2800" b="1" u="sng" dirty="0"/>
              <a:t>resolution</a:t>
            </a:r>
            <a:r>
              <a:rPr lang="en-GB" sz="2800" dirty="0"/>
              <a:t> of urban/rural/ social </a:t>
            </a:r>
            <a:r>
              <a:rPr lang="en-GB" sz="2800" b="1" u="sng" dirty="0"/>
              <a:t>problem</a:t>
            </a:r>
            <a:r>
              <a:rPr lang="en-GB" sz="2800" u="sng" dirty="0"/>
              <a:t>s</a:t>
            </a:r>
            <a:r>
              <a:rPr lang="en-GB" sz="2800" dirty="0"/>
              <a:t> and which seeks to bring about a </a:t>
            </a:r>
            <a:r>
              <a:rPr lang="en-GB" sz="2800" b="1" u="sng" dirty="0"/>
              <a:t>lasting improvement </a:t>
            </a:r>
            <a:r>
              <a:rPr lang="en-GB" sz="2800" dirty="0"/>
              <a:t>in the </a:t>
            </a:r>
            <a:r>
              <a:rPr lang="en-GB" sz="2800" b="1" u="sng" dirty="0"/>
              <a:t>economic, physical, social and environmental condition </a:t>
            </a:r>
            <a:r>
              <a:rPr lang="en-GB" sz="2800" dirty="0"/>
              <a:t>of an  </a:t>
            </a:r>
          </a:p>
          <a:p>
            <a:r>
              <a:rPr lang="en-GB" sz="2800" dirty="0"/>
              <a:t>area that has been subject to change</a:t>
            </a:r>
            <a:endParaRPr lang="en-US" sz="2800" dirty="0"/>
          </a:p>
        </p:txBody>
      </p:sp>
      <p:sp>
        <p:nvSpPr>
          <p:cNvPr id="6" name="Rectangle 5">
            <a:extLst>
              <a:ext uri="{FF2B5EF4-FFF2-40B4-BE49-F238E27FC236}">
                <a16:creationId xmlns:a16="http://schemas.microsoft.com/office/drawing/2014/main" id="{54128685-D053-4776-BA62-276F19D16FDF}"/>
              </a:ext>
            </a:extLst>
          </p:cNvPr>
          <p:cNvSpPr/>
          <p:nvPr/>
        </p:nvSpPr>
        <p:spPr>
          <a:xfrm>
            <a:off x="6929122" y="415273"/>
            <a:ext cx="4978605" cy="3046988"/>
          </a:xfrm>
          <a:prstGeom prst="rect">
            <a:avLst/>
          </a:prstGeom>
        </p:spPr>
        <p:txBody>
          <a:bodyPr wrap="square">
            <a:spAutoFit/>
          </a:bodyPr>
          <a:lstStyle/>
          <a:p>
            <a:r>
              <a:rPr lang="en-GB" sz="2400" dirty="0">
                <a:solidFill>
                  <a:srgbClr val="6D6E6C"/>
                </a:solidFill>
              </a:rPr>
              <a:t>Creating sustainable communities is an absolute priority for us all,  for those in authority and those living and working in areas and communities that we want to be the very best that they can be.</a:t>
            </a:r>
          </a:p>
          <a:p>
            <a:endParaRPr lang="en-GB" sz="2400" dirty="0"/>
          </a:p>
          <a:p>
            <a:endParaRPr lang="en-GB" sz="2400" dirty="0"/>
          </a:p>
        </p:txBody>
      </p:sp>
      <p:pic>
        <p:nvPicPr>
          <p:cNvPr id="3" name="Picture 2" descr="A picture containing aircraft, transport&#10;&#10;Description automatically generated">
            <a:extLst>
              <a:ext uri="{FF2B5EF4-FFF2-40B4-BE49-F238E27FC236}">
                <a16:creationId xmlns:a16="http://schemas.microsoft.com/office/drawing/2014/main" id="{EDBF0562-A5AC-4997-845A-87AC6E1DB94B}"/>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8496285" y="2416629"/>
            <a:ext cx="3060398" cy="3940628"/>
          </a:xfrm>
          <a:prstGeom prst="rect">
            <a:avLst/>
          </a:prstGeom>
        </p:spPr>
      </p:pic>
    </p:spTree>
    <p:extLst>
      <p:ext uri="{BB962C8B-B14F-4D97-AF65-F5344CB8AC3E}">
        <p14:creationId xmlns:p14="http://schemas.microsoft.com/office/powerpoint/2010/main" val="6803881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525781" y="236249"/>
            <a:ext cx="8693070" cy="697353"/>
          </a:xfrm>
          <a:solidFill>
            <a:srgbClr val="BA0A94"/>
          </a:solidFill>
        </p:spPr>
        <p:txBody>
          <a:bodyPr>
            <a:normAutofit/>
          </a:bodyPr>
          <a:lstStyle/>
          <a:p>
            <a:r>
              <a:rPr lang="en-IE" dirty="0">
                <a:solidFill>
                  <a:schemeClr val="bg1"/>
                </a:solidFill>
              </a:rPr>
              <a:t>5: ARTICULATING COMMUNITY CHALLENGE</a:t>
            </a:r>
          </a:p>
          <a:p>
            <a:endParaRPr lang="en-US" dirty="0">
              <a:solidFill>
                <a:schemeClr val="bg1"/>
              </a:solidFill>
            </a:endParaRPr>
          </a:p>
          <a:p>
            <a:endParaRPr lang="en-US" dirty="0">
              <a:solidFill>
                <a:schemeClr val="bg1"/>
              </a:solidFill>
            </a:endParaRPr>
          </a:p>
        </p:txBody>
      </p:sp>
      <p:sp>
        <p:nvSpPr>
          <p:cNvPr id="6" name="Text Placeholder 5"/>
          <p:cNvSpPr>
            <a:spLocks noGrp="1"/>
          </p:cNvSpPr>
          <p:nvPr>
            <p:ph type="body" sz="quarter" idx="14"/>
          </p:nvPr>
        </p:nvSpPr>
        <p:spPr>
          <a:xfrm>
            <a:off x="525781" y="1103587"/>
            <a:ext cx="8933179" cy="4312964"/>
          </a:xfrm>
        </p:spPr>
        <p:txBody>
          <a:bodyPr/>
          <a:lstStyle/>
          <a:p>
            <a:pPr>
              <a:spcBef>
                <a:spcPts val="2000"/>
              </a:spcBef>
            </a:pPr>
            <a:r>
              <a:rPr lang="en-IE" b="1" dirty="0"/>
              <a:t>Articulating your challenge in 100 words or less will provide a precise focus for your community development plan</a:t>
            </a:r>
            <a:endParaRPr lang="en-US" b="1" dirty="0"/>
          </a:p>
          <a:p>
            <a:pPr lvl="0">
              <a:spcBef>
                <a:spcPts val="2000"/>
              </a:spcBef>
            </a:pPr>
            <a:r>
              <a:rPr lang="en-IE" dirty="0"/>
              <a:t>What are the biggest challenges facing you in </a:t>
            </a:r>
            <a:r>
              <a:rPr lang="en-US" dirty="0"/>
              <a:t>achieving </a:t>
            </a:r>
            <a:r>
              <a:rPr lang="en-GB" dirty="0"/>
              <a:t>social, cultural or environmental improvements? </a:t>
            </a:r>
          </a:p>
          <a:p>
            <a:pPr lvl="0">
              <a:spcBef>
                <a:spcPts val="2000"/>
              </a:spcBef>
            </a:pPr>
            <a:r>
              <a:rPr lang="en-GB" dirty="0"/>
              <a:t>What is the impact of those problems &amp; challenges? </a:t>
            </a:r>
          </a:p>
          <a:p>
            <a:pPr>
              <a:spcBef>
                <a:spcPts val="2000"/>
              </a:spcBef>
            </a:pPr>
            <a:r>
              <a:rPr lang="en-GB" dirty="0"/>
              <a:t>Try and capture challenges under each of the particular headings.</a:t>
            </a:r>
          </a:p>
          <a:p>
            <a:pPr lvl="0">
              <a:spcBef>
                <a:spcPts val="1400"/>
              </a:spcBef>
              <a:buClr>
                <a:srgbClr val="AB5AB0"/>
              </a:buClr>
              <a:tabLst>
                <a:tab pos="2962275" algn="l"/>
              </a:tabLst>
            </a:pPr>
            <a:r>
              <a:rPr lang="en-IE" b="1" dirty="0">
                <a:solidFill>
                  <a:srgbClr val="AB5AB0"/>
                </a:solidFill>
              </a:rPr>
              <a:t>Area problems: </a:t>
            </a:r>
            <a:r>
              <a:rPr lang="en-IE" dirty="0"/>
              <a:t>Brain drain and depopulation, business unit vacancies, retail wilderness through changing patterns of shopping and movement, and lack of employment opportunities to retain population. </a:t>
            </a:r>
            <a:endParaRPr lang="en-US" dirty="0"/>
          </a:p>
          <a:p>
            <a:pPr lvl="0">
              <a:spcBef>
                <a:spcPts val="1400"/>
              </a:spcBef>
              <a:buClr>
                <a:srgbClr val="AB5AB0"/>
              </a:buClr>
              <a:tabLst>
                <a:tab pos="2962275" algn="l"/>
              </a:tabLst>
            </a:pPr>
            <a:r>
              <a:rPr lang="en-IE" b="1" dirty="0">
                <a:solidFill>
                  <a:srgbClr val="AB5AB0"/>
                </a:solidFill>
              </a:rPr>
              <a:t>Cohesion Problems: </a:t>
            </a:r>
            <a:r>
              <a:rPr lang="en-IE" dirty="0"/>
              <a:t>disparate communities leading to fragmented social cohesion</a:t>
            </a:r>
            <a:endParaRPr lang="en-US" dirty="0"/>
          </a:p>
          <a:p>
            <a:pPr>
              <a:spcBef>
                <a:spcPts val="2000"/>
              </a:spcBef>
            </a:pPr>
            <a:r>
              <a:rPr lang="en-GB" dirty="0"/>
              <a:t> </a:t>
            </a:r>
            <a:endParaRPr lang="en-US" dirty="0"/>
          </a:p>
          <a:p>
            <a:pPr lvl="0">
              <a:spcBef>
                <a:spcPts val="2000"/>
              </a:spcBef>
            </a:pPr>
            <a:endParaRPr lang="en-US" dirty="0"/>
          </a:p>
          <a:p>
            <a:pPr lvl="0">
              <a:spcBef>
                <a:spcPts val="2000"/>
              </a:spcBef>
            </a:pPr>
            <a:endParaRPr lang="en-US" dirty="0"/>
          </a:p>
        </p:txBody>
      </p:sp>
    </p:spTree>
    <p:extLst>
      <p:ext uri="{BB962C8B-B14F-4D97-AF65-F5344CB8AC3E}">
        <p14:creationId xmlns:p14="http://schemas.microsoft.com/office/powerpoint/2010/main" val="9444734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87685" y="428297"/>
            <a:ext cx="8689894" cy="670118"/>
          </a:xfrm>
          <a:solidFill>
            <a:srgbClr val="BA0A94"/>
          </a:solidFill>
        </p:spPr>
        <p:txBody>
          <a:bodyPr>
            <a:normAutofit/>
          </a:bodyPr>
          <a:lstStyle/>
          <a:p>
            <a:r>
              <a:rPr lang="en-IE" dirty="0">
                <a:solidFill>
                  <a:schemeClr val="bg1"/>
                </a:solidFill>
              </a:rPr>
              <a:t>Community Challenge EXAMPLES </a:t>
            </a:r>
            <a:endParaRPr lang="en-US" dirty="0">
              <a:solidFill>
                <a:schemeClr val="bg1"/>
              </a:solidFill>
            </a:endParaRPr>
          </a:p>
          <a:p>
            <a:endParaRPr lang="en-IE" sz="2800" dirty="0">
              <a:solidFill>
                <a:schemeClr val="bg1"/>
              </a:solidFill>
            </a:endParaRPr>
          </a:p>
        </p:txBody>
      </p:sp>
      <p:sp>
        <p:nvSpPr>
          <p:cNvPr id="5" name="Text Placeholder 4"/>
          <p:cNvSpPr>
            <a:spLocks noGrp="1"/>
          </p:cNvSpPr>
          <p:nvPr>
            <p:ph type="body" sz="quarter" idx="14"/>
          </p:nvPr>
        </p:nvSpPr>
        <p:spPr/>
        <p:txBody>
          <a:bodyPr/>
          <a:lstStyle/>
          <a:p>
            <a:pPr lvl="0">
              <a:spcBef>
                <a:spcPts val="1400"/>
              </a:spcBef>
              <a:buClr>
                <a:srgbClr val="AB5AB0"/>
              </a:buClr>
              <a:tabLst>
                <a:tab pos="2962275" algn="l"/>
              </a:tabLst>
            </a:pPr>
            <a:r>
              <a:rPr lang="en-IE" b="1" dirty="0">
                <a:solidFill>
                  <a:srgbClr val="AB5AB0"/>
                </a:solidFill>
              </a:rPr>
              <a:t>Social problems: </a:t>
            </a:r>
            <a:r>
              <a:rPr lang="en-IE" dirty="0"/>
              <a:t>The increasingly complex nature of poverty and social exclusion caused by the impact of unemployment or poorly paid employment, lack of opportunities and cuts to services and supports for people on low incomes, unemployed, dependent on welfare and those in debt.</a:t>
            </a:r>
          </a:p>
          <a:p>
            <a:pPr lvl="0">
              <a:spcBef>
                <a:spcPts val="1400"/>
              </a:spcBef>
              <a:buClr>
                <a:srgbClr val="AB5AB0"/>
              </a:buClr>
              <a:tabLst>
                <a:tab pos="2962275" algn="l"/>
              </a:tabLst>
            </a:pPr>
            <a:r>
              <a:rPr lang="en-IE" b="1" dirty="0">
                <a:solidFill>
                  <a:srgbClr val="AB5AB0"/>
                </a:solidFill>
              </a:rPr>
              <a:t>Fundraising problems: </a:t>
            </a:r>
            <a:r>
              <a:rPr lang="en-IE" dirty="0"/>
              <a:t>Increased competition for resources – within the community and voluntary sector and between community and voluntary sector and other sectors.</a:t>
            </a:r>
            <a:endParaRPr lang="en-US" dirty="0"/>
          </a:p>
          <a:p>
            <a:pPr lvl="0">
              <a:spcBef>
                <a:spcPts val="1400"/>
              </a:spcBef>
              <a:buClr>
                <a:srgbClr val="AB5AB0"/>
              </a:buClr>
              <a:tabLst>
                <a:tab pos="2962275" algn="l"/>
              </a:tabLst>
            </a:pPr>
            <a:r>
              <a:rPr lang="en-IE" b="1" dirty="0">
                <a:solidFill>
                  <a:srgbClr val="AB5AB0"/>
                </a:solidFill>
              </a:rPr>
              <a:t>Environmental problems: </a:t>
            </a:r>
            <a:r>
              <a:rPr lang="en-IE" dirty="0"/>
              <a:t>persistent local flooding </a:t>
            </a:r>
            <a:endParaRPr lang="en-US" dirty="0"/>
          </a:p>
          <a:p>
            <a:pPr lvl="0">
              <a:spcBef>
                <a:spcPts val="1400"/>
              </a:spcBef>
              <a:buClr>
                <a:srgbClr val="AB5AB0"/>
              </a:buClr>
              <a:tabLst>
                <a:tab pos="2962275" algn="l"/>
              </a:tabLst>
            </a:pPr>
            <a:r>
              <a:rPr lang="en-IE" b="1" dirty="0">
                <a:solidFill>
                  <a:srgbClr val="AB5AB0"/>
                </a:solidFill>
              </a:rPr>
              <a:t>Personnel: </a:t>
            </a:r>
            <a:r>
              <a:rPr lang="en-IE" dirty="0"/>
              <a:t>Lack of leadership in local community</a:t>
            </a:r>
          </a:p>
        </p:txBody>
      </p:sp>
    </p:spTree>
    <p:extLst>
      <p:ext uri="{BB962C8B-B14F-4D97-AF65-F5344CB8AC3E}">
        <p14:creationId xmlns:p14="http://schemas.microsoft.com/office/powerpoint/2010/main" val="40249844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CE0ABA-3C5F-4CAF-B0BC-183FBD409B06}"/>
              </a:ext>
            </a:extLst>
          </p:cNvPr>
          <p:cNvSpPr>
            <a:spLocks noGrp="1"/>
          </p:cNvSpPr>
          <p:nvPr>
            <p:ph type="body" sz="quarter" idx="13"/>
          </p:nvPr>
        </p:nvSpPr>
        <p:spPr>
          <a:xfrm>
            <a:off x="204120" y="326570"/>
            <a:ext cx="9103166" cy="740229"/>
          </a:xfrm>
          <a:solidFill>
            <a:srgbClr val="BA0A94"/>
          </a:solidFill>
        </p:spPr>
        <p:txBody>
          <a:bodyPr>
            <a:normAutofit/>
          </a:bodyPr>
          <a:lstStyle/>
          <a:p>
            <a:r>
              <a:rPr lang="en-IE" b="1" dirty="0">
                <a:solidFill>
                  <a:schemeClr val="bg1"/>
                </a:solidFill>
              </a:rPr>
              <a:t>5: Practical </a:t>
            </a:r>
            <a:r>
              <a:rPr lang="en-IE" dirty="0">
                <a:solidFill>
                  <a:schemeClr val="bg1"/>
                </a:solidFill>
              </a:rPr>
              <a:t>Challenge Table Template</a:t>
            </a:r>
          </a:p>
        </p:txBody>
      </p:sp>
      <p:graphicFrame>
        <p:nvGraphicFramePr>
          <p:cNvPr id="4" name="Table 4">
            <a:extLst>
              <a:ext uri="{FF2B5EF4-FFF2-40B4-BE49-F238E27FC236}">
                <a16:creationId xmlns:a16="http://schemas.microsoft.com/office/drawing/2014/main" id="{FE71FBED-669B-4FD1-B602-887E57F7FD17}"/>
              </a:ext>
            </a:extLst>
          </p:cNvPr>
          <p:cNvGraphicFramePr>
            <a:graphicFrameLocks noGrp="1"/>
          </p:cNvGraphicFramePr>
          <p:nvPr/>
        </p:nvGraphicFramePr>
        <p:xfrm>
          <a:off x="3339548" y="2058136"/>
          <a:ext cx="8357704" cy="3733065"/>
        </p:xfrm>
        <a:graphic>
          <a:graphicData uri="http://schemas.openxmlformats.org/drawingml/2006/table">
            <a:tbl>
              <a:tblPr firstRow="1" bandRow="1">
                <a:tableStyleId>{5FD0F851-EC5A-4D38-B0AD-8093EC10F338}</a:tableStyleId>
              </a:tblPr>
              <a:tblGrid>
                <a:gridCol w="2089426">
                  <a:extLst>
                    <a:ext uri="{9D8B030D-6E8A-4147-A177-3AD203B41FA5}">
                      <a16:colId xmlns:a16="http://schemas.microsoft.com/office/drawing/2014/main" val="4089936435"/>
                    </a:ext>
                  </a:extLst>
                </a:gridCol>
                <a:gridCol w="2089426">
                  <a:extLst>
                    <a:ext uri="{9D8B030D-6E8A-4147-A177-3AD203B41FA5}">
                      <a16:colId xmlns:a16="http://schemas.microsoft.com/office/drawing/2014/main" val="1599223380"/>
                    </a:ext>
                  </a:extLst>
                </a:gridCol>
                <a:gridCol w="2089426">
                  <a:extLst>
                    <a:ext uri="{9D8B030D-6E8A-4147-A177-3AD203B41FA5}">
                      <a16:colId xmlns:a16="http://schemas.microsoft.com/office/drawing/2014/main" val="545672105"/>
                    </a:ext>
                  </a:extLst>
                </a:gridCol>
                <a:gridCol w="2089426">
                  <a:extLst>
                    <a:ext uri="{9D8B030D-6E8A-4147-A177-3AD203B41FA5}">
                      <a16:colId xmlns:a16="http://schemas.microsoft.com/office/drawing/2014/main" val="3004907944"/>
                    </a:ext>
                  </a:extLst>
                </a:gridCol>
              </a:tblGrid>
              <a:tr h="7466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Core Challenge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r>
                        <a:rPr lang="en-IE" dirty="0"/>
                        <a:t>100 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8111404"/>
                  </a:ext>
                </a:extLst>
              </a:tr>
              <a:tr h="746613">
                <a:tc>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E" dirty="0"/>
                        <a:t>Economic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E" dirty="0"/>
                        <a:t>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E" dirty="0"/>
                        <a:t>Environmental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872120"/>
                  </a:ext>
                </a:extLst>
              </a:tr>
              <a:tr h="746613">
                <a:tc>
                  <a:txBody>
                    <a:bodyPr/>
                    <a:lstStyle/>
                    <a:p>
                      <a:r>
                        <a:rPr lang="en-IE" dirty="0"/>
                        <a:t>Difference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0631499"/>
                  </a:ext>
                </a:extLst>
              </a:tr>
              <a:tr h="746613">
                <a:tc>
                  <a:txBody>
                    <a:bodyPr/>
                    <a:lstStyle/>
                    <a:p>
                      <a:r>
                        <a:rPr lang="en-IE" dirty="0"/>
                        <a:t>Challenge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3072012640"/>
                  </a:ext>
                </a:extLst>
              </a:tr>
              <a:tr h="746613">
                <a:tc>
                  <a:txBody>
                    <a:bodyPr/>
                    <a:lstStyle/>
                    <a:p>
                      <a:r>
                        <a:rPr lang="en-IE" dirty="0"/>
                        <a:t>Impact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584152"/>
                  </a:ext>
                </a:extLst>
              </a:tr>
            </a:tbl>
          </a:graphicData>
        </a:graphic>
      </p:graphicFrame>
    </p:spTree>
    <p:extLst>
      <p:ext uri="{BB962C8B-B14F-4D97-AF65-F5344CB8AC3E}">
        <p14:creationId xmlns:p14="http://schemas.microsoft.com/office/powerpoint/2010/main" val="21014312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0C420B-5D7D-423E-B47E-AD3908525D5C}"/>
              </a:ext>
            </a:extLst>
          </p:cNvPr>
          <p:cNvSpPr>
            <a:spLocks noGrp="1"/>
          </p:cNvSpPr>
          <p:nvPr>
            <p:ph type="body" sz="quarter" idx="13"/>
          </p:nvPr>
        </p:nvSpPr>
        <p:spPr/>
        <p:txBody>
          <a:bodyPr/>
          <a:lstStyle/>
          <a:p>
            <a:endParaRPr lang="en-IE"/>
          </a:p>
        </p:txBody>
      </p:sp>
      <p:sp>
        <p:nvSpPr>
          <p:cNvPr id="3" name="Text Placeholder 2">
            <a:extLst>
              <a:ext uri="{FF2B5EF4-FFF2-40B4-BE49-F238E27FC236}">
                <a16:creationId xmlns:a16="http://schemas.microsoft.com/office/drawing/2014/main" id="{F725E116-9722-45FA-8B38-A8C0753BCC72}"/>
              </a:ext>
            </a:extLst>
          </p:cNvPr>
          <p:cNvSpPr>
            <a:spLocks noGrp="1"/>
          </p:cNvSpPr>
          <p:nvPr>
            <p:ph type="body" sz="quarter" idx="14"/>
          </p:nvPr>
        </p:nvSpPr>
        <p:spPr/>
        <p:txBody>
          <a:bodyPr/>
          <a:lstStyle/>
          <a:p>
            <a:r>
              <a:rPr lang="en-IE" dirty="0"/>
              <a:t>Consider adopting the </a:t>
            </a:r>
            <a:r>
              <a:rPr lang="en-IE" dirty="0">
                <a:hlinkClick r:id="rId2"/>
              </a:rPr>
              <a:t>Town Teams Charter</a:t>
            </a:r>
            <a:endParaRPr lang="en-IE" dirty="0"/>
          </a:p>
        </p:txBody>
      </p:sp>
      <p:sp>
        <p:nvSpPr>
          <p:cNvPr id="4" name="Picture Placeholder 3">
            <a:extLst>
              <a:ext uri="{FF2B5EF4-FFF2-40B4-BE49-F238E27FC236}">
                <a16:creationId xmlns:a16="http://schemas.microsoft.com/office/drawing/2014/main" id="{709ED832-4CA6-49FF-9629-3741803EA3D1}"/>
              </a:ext>
            </a:extLst>
          </p:cNvPr>
          <p:cNvSpPr>
            <a:spLocks noGrp="1"/>
          </p:cNvSpPr>
          <p:nvPr>
            <p:ph type="pic" sz="quarter" idx="15"/>
          </p:nvPr>
        </p:nvSpPr>
        <p:spPr/>
      </p:sp>
      <p:sp>
        <p:nvSpPr>
          <p:cNvPr id="5" name="Text Placeholder 1">
            <a:extLst>
              <a:ext uri="{FF2B5EF4-FFF2-40B4-BE49-F238E27FC236}">
                <a16:creationId xmlns:a16="http://schemas.microsoft.com/office/drawing/2014/main" id="{82747A5F-BF0B-4BAC-89DC-176BC4520BDE}"/>
              </a:ext>
            </a:extLst>
          </p:cNvPr>
          <p:cNvSpPr txBox="1">
            <a:spLocks/>
          </p:cNvSpPr>
          <p:nvPr/>
        </p:nvSpPr>
        <p:spPr>
          <a:xfrm>
            <a:off x="0" y="241266"/>
            <a:ext cx="9103166" cy="740229"/>
          </a:xfrm>
          <a:prstGeom prst="rect">
            <a:avLst/>
          </a:prstGeom>
          <a:solidFill>
            <a:srgbClr val="BA0A94"/>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3600" kern="1200">
                <a:solidFill>
                  <a:srgbClr val="6D6E6C"/>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IE" b="1" dirty="0">
                <a:solidFill>
                  <a:schemeClr val="bg1"/>
                </a:solidFill>
              </a:rPr>
              <a:t>6: Towns Team Charter</a:t>
            </a:r>
            <a:endParaRPr lang="en-IE" dirty="0">
              <a:solidFill>
                <a:schemeClr val="bg1"/>
              </a:solidFill>
            </a:endParaRPr>
          </a:p>
        </p:txBody>
      </p:sp>
      <p:pic>
        <p:nvPicPr>
          <p:cNvPr id="6" name="Picture 5">
            <a:extLst>
              <a:ext uri="{FF2B5EF4-FFF2-40B4-BE49-F238E27FC236}">
                <a16:creationId xmlns:a16="http://schemas.microsoft.com/office/drawing/2014/main" id="{7D3BB475-E857-4DA0-ACB9-53265BB4BFA1}"/>
              </a:ext>
            </a:extLst>
          </p:cNvPr>
          <p:cNvPicPr>
            <a:picLocks noChangeAspect="1"/>
          </p:cNvPicPr>
          <p:nvPr/>
        </p:nvPicPr>
        <p:blipFill>
          <a:blip r:embed="rId3"/>
          <a:stretch>
            <a:fillRect/>
          </a:stretch>
        </p:blipFill>
        <p:spPr>
          <a:xfrm>
            <a:off x="3184071" y="1893434"/>
            <a:ext cx="5665787" cy="3531378"/>
          </a:xfrm>
          <a:prstGeom prst="rect">
            <a:avLst/>
          </a:prstGeom>
        </p:spPr>
      </p:pic>
    </p:spTree>
    <p:extLst>
      <p:ext uri="{BB962C8B-B14F-4D97-AF65-F5344CB8AC3E}">
        <p14:creationId xmlns:p14="http://schemas.microsoft.com/office/powerpoint/2010/main" val="32861419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0C420B-5D7D-423E-B47E-AD3908525D5C}"/>
              </a:ext>
            </a:extLst>
          </p:cNvPr>
          <p:cNvSpPr>
            <a:spLocks noGrp="1"/>
          </p:cNvSpPr>
          <p:nvPr>
            <p:ph type="body" sz="quarter" idx="13"/>
          </p:nvPr>
        </p:nvSpPr>
        <p:spPr/>
        <p:txBody>
          <a:bodyPr/>
          <a:lstStyle/>
          <a:p>
            <a:endParaRPr lang="en-IE"/>
          </a:p>
        </p:txBody>
      </p:sp>
      <p:sp>
        <p:nvSpPr>
          <p:cNvPr id="3" name="Text Placeholder 2">
            <a:extLst>
              <a:ext uri="{FF2B5EF4-FFF2-40B4-BE49-F238E27FC236}">
                <a16:creationId xmlns:a16="http://schemas.microsoft.com/office/drawing/2014/main" id="{F725E116-9722-45FA-8B38-A8C0753BCC72}"/>
              </a:ext>
            </a:extLst>
          </p:cNvPr>
          <p:cNvSpPr>
            <a:spLocks noGrp="1"/>
          </p:cNvSpPr>
          <p:nvPr>
            <p:ph type="body" sz="quarter" idx="14"/>
          </p:nvPr>
        </p:nvSpPr>
        <p:spPr/>
        <p:txBody>
          <a:bodyPr/>
          <a:lstStyle/>
          <a:p>
            <a:r>
              <a:rPr lang="en-IE" dirty="0"/>
              <a:t>Consider adopting the </a:t>
            </a:r>
            <a:r>
              <a:rPr lang="en-IE" dirty="0">
                <a:hlinkClick r:id="rId2"/>
              </a:rPr>
              <a:t>Town Teams Charter</a:t>
            </a:r>
            <a:r>
              <a:rPr lang="en-IE" dirty="0"/>
              <a:t> and Model</a:t>
            </a:r>
          </a:p>
        </p:txBody>
      </p:sp>
      <p:sp>
        <p:nvSpPr>
          <p:cNvPr id="4" name="Picture Placeholder 3">
            <a:extLst>
              <a:ext uri="{FF2B5EF4-FFF2-40B4-BE49-F238E27FC236}">
                <a16:creationId xmlns:a16="http://schemas.microsoft.com/office/drawing/2014/main" id="{709ED832-4CA6-49FF-9629-3741803EA3D1}"/>
              </a:ext>
            </a:extLst>
          </p:cNvPr>
          <p:cNvSpPr>
            <a:spLocks noGrp="1"/>
          </p:cNvSpPr>
          <p:nvPr>
            <p:ph type="pic" sz="quarter" idx="15"/>
          </p:nvPr>
        </p:nvSpPr>
        <p:spPr/>
      </p:sp>
      <p:sp>
        <p:nvSpPr>
          <p:cNvPr id="5" name="Text Placeholder 1">
            <a:extLst>
              <a:ext uri="{FF2B5EF4-FFF2-40B4-BE49-F238E27FC236}">
                <a16:creationId xmlns:a16="http://schemas.microsoft.com/office/drawing/2014/main" id="{82747A5F-BF0B-4BAC-89DC-176BC4520BDE}"/>
              </a:ext>
            </a:extLst>
          </p:cNvPr>
          <p:cNvSpPr txBox="1">
            <a:spLocks/>
          </p:cNvSpPr>
          <p:nvPr/>
        </p:nvSpPr>
        <p:spPr>
          <a:xfrm>
            <a:off x="0" y="241266"/>
            <a:ext cx="9103166" cy="740229"/>
          </a:xfrm>
          <a:prstGeom prst="rect">
            <a:avLst/>
          </a:prstGeom>
          <a:solidFill>
            <a:srgbClr val="BA0A94"/>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3600" kern="1200">
                <a:solidFill>
                  <a:srgbClr val="6D6E6C"/>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IE" b="1" dirty="0">
                <a:solidFill>
                  <a:schemeClr val="bg1"/>
                </a:solidFill>
              </a:rPr>
              <a:t>6: Towns Team Model</a:t>
            </a:r>
            <a:endParaRPr lang="en-IE" dirty="0">
              <a:solidFill>
                <a:schemeClr val="bg1"/>
              </a:solidFill>
            </a:endParaRPr>
          </a:p>
        </p:txBody>
      </p:sp>
      <p:pic>
        <p:nvPicPr>
          <p:cNvPr id="7" name="Picture 6">
            <a:hlinkClick r:id="rId3"/>
            <a:extLst>
              <a:ext uri="{FF2B5EF4-FFF2-40B4-BE49-F238E27FC236}">
                <a16:creationId xmlns:a16="http://schemas.microsoft.com/office/drawing/2014/main" id="{22758ED5-0DF5-4A37-AF47-D3AA78E81D26}"/>
              </a:ext>
            </a:extLst>
          </p:cNvPr>
          <p:cNvPicPr>
            <a:picLocks noChangeAspect="1"/>
          </p:cNvPicPr>
          <p:nvPr/>
        </p:nvPicPr>
        <p:blipFill>
          <a:blip r:embed="rId4"/>
          <a:stretch>
            <a:fillRect/>
          </a:stretch>
        </p:blipFill>
        <p:spPr>
          <a:xfrm>
            <a:off x="3184070" y="1838574"/>
            <a:ext cx="5665787" cy="3529940"/>
          </a:xfrm>
          <a:prstGeom prst="rect">
            <a:avLst/>
          </a:prstGeom>
        </p:spPr>
      </p:pic>
      <p:sp>
        <p:nvSpPr>
          <p:cNvPr id="8" name="TextBox 7">
            <a:hlinkClick r:id="rId3"/>
            <a:extLst>
              <a:ext uri="{FF2B5EF4-FFF2-40B4-BE49-F238E27FC236}">
                <a16:creationId xmlns:a16="http://schemas.microsoft.com/office/drawing/2014/main" id="{DE990A68-274C-41B2-9CFE-F059A21E3DA7}"/>
              </a:ext>
            </a:extLst>
          </p:cNvPr>
          <p:cNvSpPr txBox="1"/>
          <p:nvPr/>
        </p:nvSpPr>
        <p:spPr>
          <a:xfrm>
            <a:off x="9179366" y="3798854"/>
            <a:ext cx="2871120" cy="1569660"/>
          </a:xfrm>
          <a:prstGeom prst="rect">
            <a:avLst/>
          </a:prstGeom>
          <a:solidFill>
            <a:srgbClr val="AB5AB0"/>
          </a:solidFill>
        </p:spPr>
        <p:txBody>
          <a:bodyPr wrap="square" rtlCol="0">
            <a:spAutoFit/>
          </a:bodyPr>
          <a:lstStyle/>
          <a:p>
            <a:pPr algn="ctr"/>
            <a:r>
              <a:rPr lang="en-IE" sz="2400" dirty="0">
                <a:solidFill>
                  <a:schemeClr val="bg1"/>
                </a:solidFill>
              </a:rPr>
              <a:t>Click for more information on the Town Teams Movement</a:t>
            </a:r>
          </a:p>
        </p:txBody>
      </p:sp>
    </p:spTree>
    <p:extLst>
      <p:ext uri="{BB962C8B-B14F-4D97-AF65-F5344CB8AC3E}">
        <p14:creationId xmlns:p14="http://schemas.microsoft.com/office/powerpoint/2010/main" val="16808532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1"/>
          </p:nvPr>
        </p:nvSpPr>
        <p:spPr>
          <a:xfrm>
            <a:off x="398709" y="150293"/>
            <a:ext cx="11391509" cy="1105141"/>
          </a:xfrm>
          <a:solidFill>
            <a:srgbClr val="7F4182"/>
          </a:solidFill>
        </p:spPr>
        <p:txBody>
          <a:bodyPr>
            <a:normAutofit/>
          </a:bodyPr>
          <a:lstStyle/>
          <a:p>
            <a:r>
              <a:rPr lang="en-GB" dirty="0">
                <a:solidFill>
                  <a:schemeClr val="bg1"/>
                </a:solidFill>
              </a:rPr>
              <a:t>MODULE 1: KEY TAKEAWAYS - CREATING SUSTAINABLE COMMUNITIES</a:t>
            </a:r>
            <a:endParaRPr lang="en-US" dirty="0">
              <a:solidFill>
                <a:schemeClr val="bg1"/>
              </a:solidFill>
            </a:endParaRPr>
          </a:p>
        </p:txBody>
      </p:sp>
      <p:sp>
        <p:nvSpPr>
          <p:cNvPr id="2" name="Text Placeholder 1"/>
          <p:cNvSpPr>
            <a:spLocks noGrp="1"/>
          </p:cNvSpPr>
          <p:nvPr>
            <p:ph type="body" sz="quarter" idx="20"/>
          </p:nvPr>
        </p:nvSpPr>
        <p:spPr>
          <a:xfrm>
            <a:off x="569975" y="1448435"/>
            <a:ext cx="10832115" cy="4286101"/>
          </a:xfrm>
        </p:spPr>
        <p:txBody>
          <a:bodyPr/>
          <a:lstStyle/>
          <a:p>
            <a:pPr marL="0" indent="0">
              <a:buNone/>
            </a:pPr>
            <a:r>
              <a:rPr lang="en-GB" dirty="0">
                <a:solidFill>
                  <a:srgbClr val="AB5AB0"/>
                </a:solidFill>
              </a:rPr>
              <a:t>Some approaches and strategies that have been proven to work..</a:t>
            </a:r>
          </a:p>
          <a:p>
            <a:pPr marL="0" indent="0">
              <a:buNone/>
            </a:pPr>
            <a:endParaRPr lang="en-US" sz="1100" dirty="0">
              <a:solidFill>
                <a:srgbClr val="AB5AB0"/>
              </a:solidFill>
            </a:endParaRPr>
          </a:p>
          <a:p>
            <a:pPr lvl="0"/>
            <a:r>
              <a:rPr lang="en-IE" dirty="0"/>
              <a:t>Create an entrepreneurial culture which celebrates innovation and challenge, allowing room for development and new ways of doing things. </a:t>
            </a:r>
            <a:endParaRPr lang="en-US" dirty="0"/>
          </a:p>
          <a:p>
            <a:pPr lvl="0"/>
            <a:r>
              <a:rPr lang="en-IE" dirty="0"/>
              <a:t>Focus on practical projects that support a ‘learning by doing’ attitude and encourage direct and active participation with real outcomes. </a:t>
            </a:r>
            <a:endParaRPr lang="en-US" dirty="0"/>
          </a:p>
          <a:p>
            <a:pPr lvl="0"/>
            <a:r>
              <a:rPr lang="en-IE" dirty="0"/>
              <a:t>Grow involvement organically, allow originality to shine through, give time and space for communities to form. </a:t>
            </a:r>
            <a:endParaRPr lang="en-US" dirty="0"/>
          </a:p>
          <a:p>
            <a:pPr lvl="0"/>
            <a:r>
              <a:rPr lang="en-IE" dirty="0"/>
              <a:t>Build partnerships with business and the public sector, seek out the opportunities that can mutually benefit business, enterprise and communities. </a:t>
            </a:r>
            <a:endParaRPr lang="en-US" dirty="0"/>
          </a:p>
          <a:p>
            <a:pPr lvl="0"/>
            <a:r>
              <a:rPr lang="en-IE" dirty="0"/>
              <a:t>Emphasis on quality, continually insist on high standards and longevity throughout the work. </a:t>
            </a:r>
            <a:endParaRPr lang="en-US" dirty="0"/>
          </a:p>
        </p:txBody>
      </p:sp>
      <p:cxnSp>
        <p:nvCxnSpPr>
          <p:cNvPr id="5" name="Straight Connector 4"/>
          <p:cNvCxnSpPr/>
          <p:nvPr/>
        </p:nvCxnSpPr>
        <p:spPr>
          <a:xfrm flipH="1">
            <a:off x="398709" y="1834436"/>
            <a:ext cx="11391509"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4361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a:xfrm>
            <a:off x="569975" y="1448435"/>
            <a:ext cx="10832115" cy="4286101"/>
          </a:xfrm>
        </p:spPr>
        <p:txBody>
          <a:bodyPr/>
          <a:lstStyle/>
          <a:p>
            <a:pPr marL="0" indent="0">
              <a:buNone/>
            </a:pPr>
            <a:r>
              <a:rPr lang="en-GB" dirty="0">
                <a:solidFill>
                  <a:srgbClr val="AB5AB0"/>
                </a:solidFill>
              </a:rPr>
              <a:t>Some approaches and strategies that have been proven to work..</a:t>
            </a:r>
          </a:p>
          <a:p>
            <a:pPr marL="0" indent="0">
              <a:buNone/>
            </a:pPr>
            <a:endParaRPr lang="en-US" sz="1100" dirty="0">
              <a:solidFill>
                <a:srgbClr val="AB5AB0"/>
              </a:solidFill>
            </a:endParaRPr>
          </a:p>
          <a:p>
            <a:pPr lvl="0"/>
            <a:r>
              <a:rPr lang="en-IE" dirty="0"/>
              <a:t>Tell a clear story, use honest, clear and consistent messages to help manage expectations and be realistic about what can and can’t be done. </a:t>
            </a:r>
            <a:endParaRPr lang="en-US" dirty="0"/>
          </a:p>
          <a:p>
            <a:pPr lvl="0"/>
            <a:r>
              <a:rPr lang="en-IE" dirty="0"/>
              <a:t>Build on what works, learn from mistakes in the past and use models that are proven to work. </a:t>
            </a:r>
            <a:endParaRPr lang="en-US" dirty="0"/>
          </a:p>
          <a:p>
            <a:pPr lvl="0"/>
            <a:r>
              <a:rPr lang="en-IE" dirty="0"/>
              <a:t>Embed diversity and equality, an inclusive approach that promotes fairness across the board.</a:t>
            </a:r>
            <a:endParaRPr lang="en-US" dirty="0"/>
          </a:p>
          <a:p>
            <a:pPr lvl="0"/>
            <a:r>
              <a:rPr lang="en-IE" dirty="0"/>
              <a:t>Develop strong relationships and real lasting partnerships</a:t>
            </a:r>
            <a:endParaRPr lang="en-US" dirty="0"/>
          </a:p>
        </p:txBody>
      </p:sp>
      <p:cxnSp>
        <p:nvCxnSpPr>
          <p:cNvPr id="5" name="Straight Connector 4"/>
          <p:cNvCxnSpPr/>
          <p:nvPr/>
        </p:nvCxnSpPr>
        <p:spPr>
          <a:xfrm flipH="1">
            <a:off x="398709" y="1834436"/>
            <a:ext cx="11391509"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CD06FC84-C2C1-45F9-9DB8-66870F3BFB91}"/>
              </a:ext>
            </a:extLst>
          </p:cNvPr>
          <p:cNvSpPr>
            <a:spLocks noGrp="1"/>
          </p:cNvSpPr>
          <p:nvPr>
            <p:ph type="body" sz="quarter" idx="21"/>
          </p:nvPr>
        </p:nvSpPr>
        <p:spPr>
          <a:xfrm>
            <a:off x="398709" y="249381"/>
            <a:ext cx="11391509" cy="1105141"/>
          </a:xfrm>
          <a:solidFill>
            <a:srgbClr val="7F4182"/>
          </a:solidFill>
        </p:spPr>
        <p:txBody>
          <a:bodyPr>
            <a:normAutofit/>
          </a:bodyPr>
          <a:lstStyle/>
          <a:p>
            <a:r>
              <a:rPr lang="en-GB" dirty="0">
                <a:solidFill>
                  <a:schemeClr val="bg1"/>
                </a:solidFill>
              </a:rPr>
              <a:t>MODULE 1: KEY TAKEAWAYS - CREATING SUSTAINABLE COMMUNITIES</a:t>
            </a:r>
            <a:endParaRPr lang="en-US" dirty="0">
              <a:solidFill>
                <a:schemeClr val="bg1"/>
              </a:solidFill>
            </a:endParaRPr>
          </a:p>
        </p:txBody>
      </p:sp>
    </p:spTree>
    <p:extLst>
      <p:ext uri="{BB962C8B-B14F-4D97-AF65-F5344CB8AC3E}">
        <p14:creationId xmlns:p14="http://schemas.microsoft.com/office/powerpoint/2010/main" val="32110517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ridge over a body of water&#10;&#10;Description automatically generated">
            <a:extLst>
              <a:ext uri="{FF2B5EF4-FFF2-40B4-BE49-F238E27FC236}">
                <a16:creationId xmlns:a16="http://schemas.microsoft.com/office/drawing/2014/main" id="{A69BA044-2122-456B-BCD0-37E1387C16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EC11FE75-4F82-46E0-AB7B-D3E6147622D2}"/>
              </a:ext>
            </a:extLst>
          </p:cNvPr>
          <p:cNvSpPr txBox="1"/>
          <p:nvPr/>
        </p:nvSpPr>
        <p:spPr>
          <a:xfrm>
            <a:off x="308739" y="285802"/>
            <a:ext cx="6323289" cy="7017306"/>
          </a:xfrm>
          <a:prstGeom prst="rect">
            <a:avLst/>
          </a:prstGeom>
          <a:noFill/>
        </p:spPr>
        <p:txBody>
          <a:bodyPr wrap="square">
            <a:spAutoFit/>
          </a:bodyPr>
          <a:lstStyle/>
          <a:p>
            <a:pPr>
              <a:spcAft>
                <a:spcPts val="600"/>
              </a:spcAft>
            </a:pPr>
            <a:r>
              <a:rPr lang="en-IE" sz="3600" dirty="0">
                <a:solidFill>
                  <a:schemeClr val="bg1"/>
                </a:solidFill>
              </a:rPr>
              <a:t>NEXT UP: Module 2 Opportunities for Community Regeneration</a:t>
            </a:r>
            <a:br>
              <a:rPr lang="en-IE" sz="3600" dirty="0">
                <a:solidFill>
                  <a:schemeClr val="bg1"/>
                </a:solidFill>
              </a:rPr>
            </a:br>
            <a:endParaRPr lang="en-IE" sz="4000" dirty="0">
              <a:solidFill>
                <a:schemeClr val="bg1"/>
              </a:solidFill>
            </a:endParaRPr>
          </a:p>
          <a:p>
            <a:pPr>
              <a:spcAft>
                <a:spcPts val="600"/>
              </a:spcAft>
            </a:pPr>
            <a:endParaRPr lang="en-IE" sz="4000" dirty="0">
              <a:solidFill>
                <a:schemeClr val="bg1"/>
              </a:solidFill>
            </a:endParaRPr>
          </a:p>
          <a:p>
            <a:pPr>
              <a:spcAft>
                <a:spcPts val="600"/>
              </a:spcAft>
            </a:pPr>
            <a:endParaRPr lang="en-IE" sz="4000" dirty="0">
              <a:solidFill>
                <a:schemeClr val="bg1"/>
              </a:solidFill>
            </a:endParaRPr>
          </a:p>
          <a:p>
            <a:pPr>
              <a:spcAft>
                <a:spcPts val="600"/>
              </a:spcAft>
            </a:pPr>
            <a:endParaRPr lang="en-IE" sz="4000" dirty="0">
              <a:solidFill>
                <a:schemeClr val="bg1"/>
              </a:solidFill>
            </a:endParaRPr>
          </a:p>
          <a:p>
            <a:pPr>
              <a:spcAft>
                <a:spcPts val="600"/>
              </a:spcAft>
            </a:pPr>
            <a:r>
              <a:rPr lang="en-IE" sz="3200" dirty="0">
                <a:solidFill>
                  <a:schemeClr val="bg1"/>
                </a:solidFill>
              </a:rPr>
              <a:t>A shared vision is not an idea. It is, rather, a force in people’s hearts.</a:t>
            </a:r>
          </a:p>
          <a:p>
            <a:pPr lvl="2">
              <a:spcAft>
                <a:spcPts val="600"/>
              </a:spcAft>
            </a:pPr>
            <a:endParaRPr lang="en-IE" sz="3200" dirty="0">
              <a:solidFill>
                <a:schemeClr val="bg1"/>
              </a:solidFill>
            </a:endParaRPr>
          </a:p>
          <a:p>
            <a:pPr lvl="2">
              <a:spcAft>
                <a:spcPts val="600"/>
              </a:spcAft>
            </a:pPr>
            <a:br>
              <a:rPr lang="en-IE" sz="2800" dirty="0">
                <a:solidFill>
                  <a:schemeClr val="bg1"/>
                </a:solidFill>
              </a:rPr>
            </a:br>
            <a:endParaRPr lang="en-IE" sz="2800" dirty="0">
              <a:solidFill>
                <a:schemeClr val="bg1"/>
              </a:solidFill>
            </a:endParaRPr>
          </a:p>
        </p:txBody>
      </p:sp>
      <p:sp>
        <p:nvSpPr>
          <p:cNvPr id="4" name="TextBox 3">
            <a:extLst>
              <a:ext uri="{FF2B5EF4-FFF2-40B4-BE49-F238E27FC236}">
                <a16:creationId xmlns:a16="http://schemas.microsoft.com/office/drawing/2014/main" id="{D6871B54-3058-4E4A-BE8B-10F4A1F5999E}"/>
              </a:ext>
            </a:extLst>
          </p:cNvPr>
          <p:cNvSpPr txBox="1"/>
          <p:nvPr/>
        </p:nvSpPr>
        <p:spPr>
          <a:xfrm>
            <a:off x="11634951" y="6502889"/>
            <a:ext cx="914400" cy="246221"/>
          </a:xfrm>
          <a:prstGeom prst="rect">
            <a:avLst/>
          </a:prstGeom>
          <a:noFill/>
        </p:spPr>
        <p:txBody>
          <a:bodyPr wrap="square" rtlCol="0">
            <a:spAutoFit/>
          </a:bodyPr>
          <a:lstStyle/>
          <a:p>
            <a:r>
              <a:rPr lang="en-IE" sz="1000" dirty="0">
                <a:solidFill>
                  <a:schemeClr val="bg1"/>
                </a:solidFill>
                <a:hlinkClick r:id="rId3">
                  <a:extLst>
                    <a:ext uri="{A12FA001-AC4F-418D-AE19-62706E023703}">
                      <ahyp:hlinkClr xmlns:ahyp="http://schemas.microsoft.com/office/drawing/2018/hyperlinkcolor" val="tx"/>
                    </a:ext>
                  </a:extLst>
                </a:hlinkClick>
              </a:rPr>
              <a:t>Source</a:t>
            </a:r>
            <a:endParaRPr lang="en-IE" sz="1000" dirty="0">
              <a:solidFill>
                <a:schemeClr val="bg1"/>
              </a:solidFill>
            </a:endParaRPr>
          </a:p>
        </p:txBody>
      </p:sp>
      <p:sp>
        <p:nvSpPr>
          <p:cNvPr id="12" name="TextBox 11">
            <a:extLst>
              <a:ext uri="{FF2B5EF4-FFF2-40B4-BE49-F238E27FC236}">
                <a16:creationId xmlns:a16="http://schemas.microsoft.com/office/drawing/2014/main" id="{CAF4AC1E-ED4D-43A2-B704-922DCBBC695C}"/>
              </a:ext>
            </a:extLst>
          </p:cNvPr>
          <p:cNvSpPr txBox="1"/>
          <p:nvPr/>
        </p:nvSpPr>
        <p:spPr>
          <a:xfrm>
            <a:off x="451945" y="5795002"/>
            <a:ext cx="6274676" cy="830997"/>
          </a:xfrm>
          <a:prstGeom prst="rect">
            <a:avLst/>
          </a:prstGeom>
          <a:solidFill>
            <a:srgbClr val="7F4182"/>
          </a:solidFill>
        </p:spPr>
        <p:txBody>
          <a:bodyPr wrap="square">
            <a:spAutoFit/>
          </a:bodyPr>
          <a:lstStyle/>
          <a:p>
            <a:r>
              <a:rPr lang="en-IE" sz="2400" dirty="0">
                <a:solidFill>
                  <a:schemeClr val="bg1"/>
                </a:solidFill>
              </a:rPr>
              <a:t>In Module 2, we hope to inspire a new vision for your community.</a:t>
            </a:r>
            <a:endParaRPr lang="en-IE" sz="2400" dirty="0"/>
          </a:p>
        </p:txBody>
      </p:sp>
    </p:spTree>
    <p:extLst>
      <p:ext uri="{BB962C8B-B14F-4D97-AF65-F5344CB8AC3E}">
        <p14:creationId xmlns:p14="http://schemas.microsoft.com/office/powerpoint/2010/main" val="38997681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sz="quarter" idx="14"/>
          </p:nvPr>
        </p:nvSpPr>
        <p:spPr/>
        <p:txBody>
          <a:bodyPr/>
          <a:lstStyle/>
          <a:p>
            <a:endParaRPr lang="en-US"/>
          </a:p>
        </p:txBody>
      </p:sp>
      <p:sp>
        <p:nvSpPr>
          <p:cNvPr id="21" name="Text Placeholder 20"/>
          <p:cNvSpPr>
            <a:spLocks noGrp="1"/>
          </p:cNvSpPr>
          <p:nvPr>
            <p:ph type="body" sz="quarter" idx="15"/>
          </p:nvPr>
        </p:nvSpPr>
        <p:spPr/>
        <p:txBody>
          <a:bodyPr/>
          <a:lstStyle/>
          <a:p>
            <a:endParaRPr lang="en-US"/>
          </a:p>
        </p:txBody>
      </p:sp>
      <p:sp>
        <p:nvSpPr>
          <p:cNvPr id="22" name="Text Placeholder 21"/>
          <p:cNvSpPr>
            <a:spLocks noGrp="1"/>
          </p:cNvSpPr>
          <p:nvPr>
            <p:ph type="body" sz="quarter" idx="16"/>
          </p:nvPr>
        </p:nvSpPr>
        <p:spPr/>
        <p:txBody>
          <a:bodyPr/>
          <a:lstStyle/>
          <a:p>
            <a:endParaRPr lang="en-US"/>
          </a:p>
        </p:txBody>
      </p:sp>
      <p:sp>
        <p:nvSpPr>
          <p:cNvPr id="23" name="Text Placeholder 22"/>
          <p:cNvSpPr>
            <a:spLocks noGrp="1"/>
          </p:cNvSpPr>
          <p:nvPr>
            <p:ph type="body" sz="quarter" idx="17"/>
          </p:nvPr>
        </p:nvSpPr>
        <p:spPr/>
        <p:txBody>
          <a:bodyPr/>
          <a:lstStyle/>
          <a:p>
            <a:endParaRPr lang="en-US"/>
          </a:p>
        </p:txBody>
      </p:sp>
      <p:sp>
        <p:nvSpPr>
          <p:cNvPr id="24" name="Text Placeholder 23"/>
          <p:cNvSpPr>
            <a:spLocks noGrp="1"/>
          </p:cNvSpPr>
          <p:nvPr>
            <p:ph type="body" sz="quarter" idx="18"/>
          </p:nvPr>
        </p:nvSpPr>
        <p:spPr/>
        <p:txBody>
          <a:bodyPr/>
          <a:lstStyle/>
          <a:p>
            <a:endParaRPr lang="en-US"/>
          </a:p>
        </p:txBody>
      </p:sp>
      <p:sp>
        <p:nvSpPr>
          <p:cNvPr id="9" name="TextBox 8">
            <a:extLst>
              <a:ext uri="{FF2B5EF4-FFF2-40B4-BE49-F238E27FC236}">
                <a16:creationId xmlns:a16="http://schemas.microsoft.com/office/drawing/2014/main" id="{F2C1C5EA-86A0-4B5A-8A6C-444438214762}"/>
              </a:ext>
            </a:extLst>
          </p:cNvPr>
          <p:cNvSpPr txBox="1"/>
          <p:nvPr/>
        </p:nvSpPr>
        <p:spPr>
          <a:xfrm>
            <a:off x="561321" y="3081614"/>
            <a:ext cx="6145480" cy="1477328"/>
          </a:xfrm>
          <a:prstGeom prst="rect">
            <a:avLst/>
          </a:prstGeom>
          <a:noFill/>
        </p:spPr>
        <p:txBody>
          <a:bodyPr wrap="square">
            <a:spAutoFit/>
          </a:bodyPr>
          <a:lstStyle/>
          <a:p>
            <a:pPr>
              <a:lnSpc>
                <a:spcPct val="100000"/>
              </a:lnSpc>
            </a:pPr>
            <a:r>
              <a:rPr lang="en-IE" sz="1800" dirty="0">
                <a:hlinkClick r:id="rId2"/>
              </a:rPr>
              <a:t>Building Communities from the Inside Out</a:t>
            </a:r>
            <a:br>
              <a:rPr lang="en-IE" sz="1800" dirty="0"/>
            </a:br>
            <a:r>
              <a:rPr lang="en-IE" sz="1800" dirty="0">
                <a:hlinkClick r:id="rId3"/>
              </a:rPr>
              <a:t>Urban Regeneration: A Comprehensive Strategy for Creating Spaces for Innovative Economies </a:t>
            </a:r>
            <a:br>
              <a:rPr lang="en-IE" sz="1800" dirty="0"/>
            </a:br>
            <a:r>
              <a:rPr lang="en-IE" sz="1800" dirty="0">
                <a:hlinkClick r:id="rId4"/>
              </a:rPr>
              <a:t>Regeneration Skills A Consideration of Current and Future Requirements</a:t>
            </a:r>
            <a:endParaRPr lang="en-IE" sz="1800" dirty="0"/>
          </a:p>
        </p:txBody>
      </p:sp>
      <p:sp>
        <p:nvSpPr>
          <p:cNvPr id="11" name="TextBox 10">
            <a:extLst>
              <a:ext uri="{FF2B5EF4-FFF2-40B4-BE49-F238E27FC236}">
                <a16:creationId xmlns:a16="http://schemas.microsoft.com/office/drawing/2014/main" id="{E2FC19FC-F269-49C5-82C6-86D4DB165E03}"/>
              </a:ext>
            </a:extLst>
          </p:cNvPr>
          <p:cNvSpPr txBox="1"/>
          <p:nvPr/>
        </p:nvSpPr>
        <p:spPr>
          <a:xfrm>
            <a:off x="561321" y="2360031"/>
            <a:ext cx="6145480" cy="461665"/>
          </a:xfrm>
          <a:prstGeom prst="rect">
            <a:avLst/>
          </a:prstGeom>
          <a:noFill/>
        </p:spPr>
        <p:txBody>
          <a:bodyPr wrap="square">
            <a:spAutoFit/>
          </a:bodyPr>
          <a:lstStyle/>
          <a:p>
            <a:r>
              <a:rPr lang="en-IE" sz="2400" dirty="0">
                <a:solidFill>
                  <a:srgbClr val="7F4182"/>
                </a:solidFill>
              </a:rPr>
              <a:t>Key references for Module 1</a:t>
            </a:r>
          </a:p>
        </p:txBody>
      </p:sp>
    </p:spTree>
    <p:extLst>
      <p:ext uri="{BB962C8B-B14F-4D97-AF65-F5344CB8AC3E}">
        <p14:creationId xmlns:p14="http://schemas.microsoft.com/office/powerpoint/2010/main" val="411681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0">
            <a:extLst>
              <a:ext uri="{FF2B5EF4-FFF2-40B4-BE49-F238E27FC236}">
                <a16:creationId xmlns:a16="http://schemas.microsoft.com/office/drawing/2014/main" id="{BE64387F-85CA-4254-B768-FB12F5B0F97F}"/>
              </a:ext>
            </a:extLst>
          </p:cNvPr>
          <p:cNvSpPr txBox="1">
            <a:spLocks/>
          </p:cNvSpPr>
          <p:nvPr/>
        </p:nvSpPr>
        <p:spPr>
          <a:xfrm>
            <a:off x="220717" y="0"/>
            <a:ext cx="12391697" cy="697353"/>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sz="3400" dirty="0">
                <a:solidFill>
                  <a:srgbClr val="BA0A94"/>
                </a:solidFill>
              </a:rPr>
              <a:t>IS YOUR COMMUNITY IN NEED OF REGENERATION/THIS COURSE?</a:t>
            </a:r>
            <a:endParaRPr lang="en-US" sz="3400" dirty="0">
              <a:solidFill>
                <a:srgbClr val="BA0A94"/>
              </a:solidFill>
            </a:endParaRPr>
          </a:p>
        </p:txBody>
      </p:sp>
      <p:sp>
        <p:nvSpPr>
          <p:cNvPr id="3" name="TextBox 2">
            <a:extLst>
              <a:ext uri="{FF2B5EF4-FFF2-40B4-BE49-F238E27FC236}">
                <a16:creationId xmlns:a16="http://schemas.microsoft.com/office/drawing/2014/main" id="{208FD5BB-B21D-4F89-A0D3-339BBFB9F276}"/>
              </a:ext>
            </a:extLst>
          </p:cNvPr>
          <p:cNvSpPr txBox="1"/>
          <p:nvPr/>
        </p:nvSpPr>
        <p:spPr>
          <a:xfrm>
            <a:off x="3825766" y="705233"/>
            <a:ext cx="3426372" cy="954107"/>
          </a:xfrm>
          <a:prstGeom prst="rect">
            <a:avLst/>
          </a:prstGeom>
          <a:solidFill>
            <a:srgbClr val="BA0A94"/>
          </a:solidFill>
          <a:ln w="38100">
            <a:solidFill>
              <a:srgbClr val="BA0A94"/>
            </a:solidFill>
          </a:ln>
        </p:spPr>
        <p:txBody>
          <a:bodyPr wrap="square" rtlCol="0">
            <a:spAutoFit/>
          </a:bodyPr>
          <a:lstStyle/>
          <a:p>
            <a:pPr algn="ctr"/>
            <a:r>
              <a:rPr lang="en-IE" sz="2000" dirty="0">
                <a:solidFill>
                  <a:schemeClr val="bg1"/>
                </a:solidFill>
              </a:rPr>
              <a:t>START</a:t>
            </a:r>
          </a:p>
          <a:p>
            <a:pPr algn="ctr"/>
            <a:r>
              <a:rPr lang="en-IE" dirty="0">
                <a:solidFill>
                  <a:schemeClr val="bg1"/>
                </a:solidFill>
              </a:rPr>
              <a:t>Is your community in a bad or good place at the moment?</a:t>
            </a:r>
          </a:p>
        </p:txBody>
      </p:sp>
      <p:sp>
        <p:nvSpPr>
          <p:cNvPr id="4" name="TextBox 3">
            <a:extLst>
              <a:ext uri="{FF2B5EF4-FFF2-40B4-BE49-F238E27FC236}">
                <a16:creationId xmlns:a16="http://schemas.microsoft.com/office/drawing/2014/main" id="{EBEA9D78-42D9-4355-A8F9-0A5EE99675F9}"/>
              </a:ext>
            </a:extLst>
          </p:cNvPr>
          <p:cNvSpPr txBox="1"/>
          <p:nvPr/>
        </p:nvSpPr>
        <p:spPr>
          <a:xfrm>
            <a:off x="1206067" y="860479"/>
            <a:ext cx="1524000" cy="646331"/>
          </a:xfrm>
          <a:prstGeom prst="rect">
            <a:avLst/>
          </a:prstGeom>
          <a:solidFill>
            <a:srgbClr val="68BBAF"/>
          </a:solidFill>
        </p:spPr>
        <p:txBody>
          <a:bodyPr wrap="square" rtlCol="0">
            <a:spAutoFit/>
          </a:bodyPr>
          <a:lstStyle/>
          <a:p>
            <a:pPr algn="ctr"/>
            <a:r>
              <a:rPr lang="en-IE" dirty="0">
                <a:solidFill>
                  <a:schemeClr val="bg1"/>
                </a:solidFill>
              </a:rPr>
              <a:t>Bad, we are in decline</a:t>
            </a:r>
          </a:p>
        </p:txBody>
      </p:sp>
      <p:sp>
        <p:nvSpPr>
          <p:cNvPr id="5" name="TextBox 4">
            <a:extLst>
              <a:ext uri="{FF2B5EF4-FFF2-40B4-BE49-F238E27FC236}">
                <a16:creationId xmlns:a16="http://schemas.microsoft.com/office/drawing/2014/main" id="{DCCA7781-B7FA-4467-ABF9-D5E280183361}"/>
              </a:ext>
            </a:extLst>
          </p:cNvPr>
          <p:cNvSpPr txBox="1"/>
          <p:nvPr/>
        </p:nvSpPr>
        <p:spPr>
          <a:xfrm>
            <a:off x="8347837" y="808660"/>
            <a:ext cx="2186152" cy="646331"/>
          </a:xfrm>
          <a:prstGeom prst="rect">
            <a:avLst/>
          </a:prstGeom>
          <a:solidFill>
            <a:srgbClr val="68BBAF"/>
          </a:solidFill>
        </p:spPr>
        <p:txBody>
          <a:bodyPr wrap="square" rtlCol="0">
            <a:spAutoFit/>
          </a:bodyPr>
          <a:lstStyle/>
          <a:p>
            <a:pPr algn="ctr"/>
            <a:r>
              <a:rPr lang="en-IE" dirty="0">
                <a:solidFill>
                  <a:schemeClr val="bg1"/>
                </a:solidFill>
              </a:rPr>
              <a:t>Good we’ve got a strong community</a:t>
            </a:r>
          </a:p>
        </p:txBody>
      </p:sp>
      <p:sp>
        <p:nvSpPr>
          <p:cNvPr id="6" name="TextBox 5">
            <a:extLst>
              <a:ext uri="{FF2B5EF4-FFF2-40B4-BE49-F238E27FC236}">
                <a16:creationId xmlns:a16="http://schemas.microsoft.com/office/drawing/2014/main" id="{08C6093C-9206-4608-9D37-63267643B7DB}"/>
              </a:ext>
            </a:extLst>
          </p:cNvPr>
          <p:cNvSpPr txBox="1"/>
          <p:nvPr/>
        </p:nvSpPr>
        <p:spPr>
          <a:xfrm>
            <a:off x="378372" y="1924321"/>
            <a:ext cx="2575035" cy="646331"/>
          </a:xfrm>
          <a:prstGeom prst="rect">
            <a:avLst/>
          </a:prstGeom>
          <a:noFill/>
          <a:ln w="38100">
            <a:solidFill>
              <a:srgbClr val="AB5AB0"/>
            </a:solidFill>
          </a:ln>
        </p:spPr>
        <p:txBody>
          <a:bodyPr wrap="square" rtlCol="0">
            <a:spAutoFit/>
          </a:bodyPr>
          <a:lstStyle/>
          <a:p>
            <a:pPr algn="ctr"/>
            <a:r>
              <a:rPr lang="en-IE" dirty="0"/>
              <a:t>Are the causes of decline evident?</a:t>
            </a:r>
          </a:p>
        </p:txBody>
      </p:sp>
      <p:sp>
        <p:nvSpPr>
          <p:cNvPr id="7" name="TextBox 6">
            <a:extLst>
              <a:ext uri="{FF2B5EF4-FFF2-40B4-BE49-F238E27FC236}">
                <a16:creationId xmlns:a16="http://schemas.microsoft.com/office/drawing/2014/main" id="{9EA42211-A77B-4145-ACCB-C75DD6144447}"/>
              </a:ext>
            </a:extLst>
          </p:cNvPr>
          <p:cNvSpPr txBox="1"/>
          <p:nvPr/>
        </p:nvSpPr>
        <p:spPr>
          <a:xfrm>
            <a:off x="3506801" y="1935876"/>
            <a:ext cx="1418897" cy="646331"/>
          </a:xfrm>
          <a:prstGeom prst="rect">
            <a:avLst/>
          </a:prstGeom>
          <a:solidFill>
            <a:srgbClr val="68BBAF"/>
          </a:solidFill>
        </p:spPr>
        <p:txBody>
          <a:bodyPr wrap="square" rtlCol="0">
            <a:spAutoFit/>
          </a:bodyPr>
          <a:lstStyle/>
          <a:p>
            <a:r>
              <a:rPr lang="en-IE" dirty="0">
                <a:solidFill>
                  <a:schemeClr val="bg1"/>
                </a:solidFill>
              </a:rPr>
              <a:t>Yes we know the causes</a:t>
            </a:r>
          </a:p>
        </p:txBody>
      </p:sp>
      <p:sp>
        <p:nvSpPr>
          <p:cNvPr id="8" name="TextBox 7">
            <a:extLst>
              <a:ext uri="{FF2B5EF4-FFF2-40B4-BE49-F238E27FC236}">
                <a16:creationId xmlns:a16="http://schemas.microsoft.com/office/drawing/2014/main" id="{2EF13EA4-55F2-4761-8CA9-795BBBD16D6F}"/>
              </a:ext>
            </a:extLst>
          </p:cNvPr>
          <p:cNvSpPr txBox="1"/>
          <p:nvPr/>
        </p:nvSpPr>
        <p:spPr>
          <a:xfrm>
            <a:off x="974833" y="3071761"/>
            <a:ext cx="1382112" cy="923330"/>
          </a:xfrm>
          <a:prstGeom prst="rect">
            <a:avLst/>
          </a:prstGeom>
          <a:solidFill>
            <a:srgbClr val="68BBAF"/>
          </a:solidFill>
        </p:spPr>
        <p:txBody>
          <a:bodyPr wrap="square" rtlCol="0">
            <a:spAutoFit/>
          </a:bodyPr>
          <a:lstStyle/>
          <a:p>
            <a:pPr algn="ctr"/>
            <a:r>
              <a:rPr lang="en-IE" dirty="0">
                <a:solidFill>
                  <a:schemeClr val="bg1"/>
                </a:solidFill>
              </a:rPr>
              <a:t>No we don’t know the causes</a:t>
            </a:r>
          </a:p>
        </p:txBody>
      </p:sp>
      <p:sp>
        <p:nvSpPr>
          <p:cNvPr id="10" name="TextBox 9">
            <a:extLst>
              <a:ext uri="{FF2B5EF4-FFF2-40B4-BE49-F238E27FC236}">
                <a16:creationId xmlns:a16="http://schemas.microsoft.com/office/drawing/2014/main" id="{0E4CAA47-9013-47EE-9C20-A89BA090E773}"/>
              </a:ext>
            </a:extLst>
          </p:cNvPr>
          <p:cNvSpPr txBox="1"/>
          <p:nvPr/>
        </p:nvSpPr>
        <p:spPr>
          <a:xfrm>
            <a:off x="504498" y="6150082"/>
            <a:ext cx="6451882" cy="646331"/>
          </a:xfrm>
          <a:prstGeom prst="rect">
            <a:avLst/>
          </a:prstGeom>
          <a:solidFill>
            <a:srgbClr val="BA0A94"/>
          </a:solidFill>
          <a:ln w="38100">
            <a:solidFill>
              <a:srgbClr val="BA0A94"/>
            </a:solidFill>
          </a:ln>
        </p:spPr>
        <p:txBody>
          <a:bodyPr wrap="square" rtlCol="0">
            <a:spAutoFit/>
          </a:bodyPr>
          <a:lstStyle/>
          <a:p>
            <a:pPr algn="ctr"/>
            <a:r>
              <a:rPr lang="en-IE" dirty="0">
                <a:solidFill>
                  <a:schemeClr val="bg1"/>
                </a:solidFill>
              </a:rPr>
              <a:t>YES COMMUNITY REGENERATION IS NEEDED. </a:t>
            </a:r>
          </a:p>
          <a:p>
            <a:pPr algn="ctr"/>
            <a:r>
              <a:rPr lang="en-IE" dirty="0">
                <a:solidFill>
                  <a:schemeClr val="bg1"/>
                </a:solidFill>
              </a:rPr>
              <a:t>You will greatly benefit from this course</a:t>
            </a:r>
          </a:p>
        </p:txBody>
      </p:sp>
      <p:sp>
        <p:nvSpPr>
          <p:cNvPr id="12" name="TextBox 11">
            <a:extLst>
              <a:ext uri="{FF2B5EF4-FFF2-40B4-BE49-F238E27FC236}">
                <a16:creationId xmlns:a16="http://schemas.microsoft.com/office/drawing/2014/main" id="{C6A70A30-2910-494F-B6E0-7A63B392F8C6}"/>
              </a:ext>
            </a:extLst>
          </p:cNvPr>
          <p:cNvSpPr txBox="1"/>
          <p:nvPr/>
        </p:nvSpPr>
        <p:spPr>
          <a:xfrm>
            <a:off x="7551684" y="5848406"/>
            <a:ext cx="4666597" cy="923330"/>
          </a:xfrm>
          <a:prstGeom prst="rect">
            <a:avLst/>
          </a:prstGeom>
          <a:solidFill>
            <a:srgbClr val="7F4182"/>
          </a:solidFill>
          <a:ln w="38100">
            <a:noFill/>
          </a:ln>
        </p:spPr>
        <p:txBody>
          <a:bodyPr wrap="square" rtlCol="0">
            <a:spAutoFit/>
          </a:bodyPr>
          <a:lstStyle/>
          <a:p>
            <a:pPr algn="ctr"/>
            <a:r>
              <a:rPr lang="en-IE" dirty="0">
                <a:solidFill>
                  <a:schemeClr val="bg1"/>
                </a:solidFill>
              </a:rPr>
              <a:t>You can still benefit from this course by gaining new and fresh insights and approaches to community regeneration from across Europe</a:t>
            </a:r>
          </a:p>
        </p:txBody>
      </p:sp>
      <p:sp>
        <p:nvSpPr>
          <p:cNvPr id="13" name="TextBox 12">
            <a:extLst>
              <a:ext uri="{FF2B5EF4-FFF2-40B4-BE49-F238E27FC236}">
                <a16:creationId xmlns:a16="http://schemas.microsoft.com/office/drawing/2014/main" id="{F9E3A9DC-5FFB-44C9-8354-D367B2F3054C}"/>
              </a:ext>
            </a:extLst>
          </p:cNvPr>
          <p:cNvSpPr txBox="1"/>
          <p:nvPr/>
        </p:nvSpPr>
        <p:spPr>
          <a:xfrm>
            <a:off x="3409172" y="3060047"/>
            <a:ext cx="3375099" cy="369332"/>
          </a:xfrm>
          <a:prstGeom prst="rect">
            <a:avLst/>
          </a:prstGeom>
          <a:noFill/>
          <a:ln w="38100">
            <a:solidFill>
              <a:srgbClr val="7F4182"/>
            </a:solidFill>
          </a:ln>
        </p:spPr>
        <p:txBody>
          <a:bodyPr wrap="square" rtlCol="0">
            <a:spAutoFit/>
          </a:bodyPr>
          <a:lstStyle/>
          <a:p>
            <a:r>
              <a:rPr lang="en-IE" dirty="0"/>
              <a:t>Are sustainable solutions evident?</a:t>
            </a:r>
          </a:p>
        </p:txBody>
      </p:sp>
      <p:sp>
        <p:nvSpPr>
          <p:cNvPr id="15" name="TextBox 14">
            <a:extLst>
              <a:ext uri="{FF2B5EF4-FFF2-40B4-BE49-F238E27FC236}">
                <a16:creationId xmlns:a16="http://schemas.microsoft.com/office/drawing/2014/main" id="{319F954B-331C-4EF6-AE16-82069A180F37}"/>
              </a:ext>
            </a:extLst>
          </p:cNvPr>
          <p:cNvSpPr txBox="1"/>
          <p:nvPr/>
        </p:nvSpPr>
        <p:spPr>
          <a:xfrm>
            <a:off x="430923" y="4520934"/>
            <a:ext cx="2543505" cy="1200329"/>
          </a:xfrm>
          <a:prstGeom prst="rect">
            <a:avLst/>
          </a:prstGeom>
          <a:solidFill>
            <a:srgbClr val="BA0A94"/>
          </a:solidFill>
        </p:spPr>
        <p:txBody>
          <a:bodyPr wrap="square" rtlCol="0">
            <a:spAutoFit/>
          </a:bodyPr>
          <a:lstStyle/>
          <a:p>
            <a:pPr algn="ctr"/>
            <a:r>
              <a:rPr lang="en-IE" dirty="0">
                <a:solidFill>
                  <a:schemeClr val="bg1"/>
                </a:solidFill>
              </a:rPr>
              <a:t>Sounds like you need to do a community audit and some new knowledge</a:t>
            </a:r>
          </a:p>
        </p:txBody>
      </p:sp>
      <p:sp>
        <p:nvSpPr>
          <p:cNvPr id="17" name="TextBox 16">
            <a:extLst>
              <a:ext uri="{FF2B5EF4-FFF2-40B4-BE49-F238E27FC236}">
                <a16:creationId xmlns:a16="http://schemas.microsoft.com/office/drawing/2014/main" id="{D07D5DFE-59D6-469D-A81F-72E652B74942}"/>
              </a:ext>
            </a:extLst>
          </p:cNvPr>
          <p:cNvSpPr txBox="1"/>
          <p:nvPr/>
        </p:nvSpPr>
        <p:spPr>
          <a:xfrm>
            <a:off x="7346718" y="2858961"/>
            <a:ext cx="2186148" cy="646331"/>
          </a:xfrm>
          <a:prstGeom prst="rect">
            <a:avLst/>
          </a:prstGeom>
          <a:solidFill>
            <a:srgbClr val="68BBAF"/>
          </a:solidFill>
        </p:spPr>
        <p:txBody>
          <a:bodyPr wrap="square" rtlCol="0">
            <a:spAutoFit/>
          </a:bodyPr>
          <a:lstStyle/>
          <a:p>
            <a:pPr algn="ctr"/>
            <a:r>
              <a:rPr lang="en-IE" dirty="0">
                <a:solidFill>
                  <a:schemeClr val="bg1"/>
                </a:solidFill>
              </a:rPr>
              <a:t>Yes sustainable solutions are evident</a:t>
            </a:r>
          </a:p>
        </p:txBody>
      </p:sp>
      <p:sp>
        <p:nvSpPr>
          <p:cNvPr id="19" name="TextBox 18">
            <a:extLst>
              <a:ext uri="{FF2B5EF4-FFF2-40B4-BE49-F238E27FC236}">
                <a16:creationId xmlns:a16="http://schemas.microsoft.com/office/drawing/2014/main" id="{6D7B4EF8-E05F-4405-9B30-ED1E17BFFE03}"/>
              </a:ext>
            </a:extLst>
          </p:cNvPr>
          <p:cNvSpPr txBox="1"/>
          <p:nvPr/>
        </p:nvSpPr>
        <p:spPr>
          <a:xfrm>
            <a:off x="2648445" y="3748528"/>
            <a:ext cx="2917864" cy="646331"/>
          </a:xfrm>
          <a:prstGeom prst="rect">
            <a:avLst/>
          </a:prstGeom>
          <a:solidFill>
            <a:srgbClr val="68BBAF"/>
          </a:solidFill>
        </p:spPr>
        <p:txBody>
          <a:bodyPr wrap="square" rtlCol="0">
            <a:spAutoFit/>
          </a:bodyPr>
          <a:lstStyle/>
          <a:p>
            <a:pPr algn="ctr"/>
            <a:r>
              <a:rPr lang="en-IE" dirty="0">
                <a:solidFill>
                  <a:schemeClr val="bg1"/>
                </a:solidFill>
              </a:rPr>
              <a:t>No sustainable solutions are not evident</a:t>
            </a:r>
          </a:p>
        </p:txBody>
      </p:sp>
      <p:sp>
        <p:nvSpPr>
          <p:cNvPr id="23" name="TextBox 22">
            <a:extLst>
              <a:ext uri="{FF2B5EF4-FFF2-40B4-BE49-F238E27FC236}">
                <a16:creationId xmlns:a16="http://schemas.microsoft.com/office/drawing/2014/main" id="{82C11F0C-8FBD-4864-AF0C-FA6E2E0F6D9C}"/>
              </a:ext>
            </a:extLst>
          </p:cNvPr>
          <p:cNvSpPr txBox="1"/>
          <p:nvPr/>
        </p:nvSpPr>
        <p:spPr>
          <a:xfrm>
            <a:off x="3208298" y="4797933"/>
            <a:ext cx="2309627" cy="923330"/>
          </a:xfrm>
          <a:prstGeom prst="rect">
            <a:avLst/>
          </a:prstGeom>
          <a:solidFill>
            <a:srgbClr val="BA0A94"/>
          </a:solidFill>
        </p:spPr>
        <p:txBody>
          <a:bodyPr wrap="square" rtlCol="0">
            <a:spAutoFit/>
          </a:bodyPr>
          <a:lstStyle/>
          <a:p>
            <a:pPr algn="ctr"/>
            <a:r>
              <a:rPr lang="en-IE" dirty="0">
                <a:solidFill>
                  <a:schemeClr val="bg1"/>
                </a:solidFill>
              </a:rPr>
              <a:t>Sounds like you need some guidance or inspiration</a:t>
            </a:r>
          </a:p>
        </p:txBody>
      </p:sp>
      <p:sp>
        <p:nvSpPr>
          <p:cNvPr id="25" name="TextBox 24">
            <a:extLst>
              <a:ext uri="{FF2B5EF4-FFF2-40B4-BE49-F238E27FC236}">
                <a16:creationId xmlns:a16="http://schemas.microsoft.com/office/drawing/2014/main" id="{8C219CD4-C2BE-488E-B1B6-E1A70A0077E5}"/>
              </a:ext>
            </a:extLst>
          </p:cNvPr>
          <p:cNvSpPr txBox="1"/>
          <p:nvPr/>
        </p:nvSpPr>
        <p:spPr>
          <a:xfrm>
            <a:off x="8718330" y="1902770"/>
            <a:ext cx="3379077" cy="646331"/>
          </a:xfrm>
          <a:prstGeom prst="rect">
            <a:avLst/>
          </a:prstGeom>
          <a:noFill/>
          <a:ln w="38100">
            <a:solidFill>
              <a:srgbClr val="AB5AB0"/>
            </a:solidFill>
          </a:ln>
        </p:spPr>
        <p:txBody>
          <a:bodyPr wrap="square" rtlCol="0">
            <a:spAutoFit/>
          </a:bodyPr>
          <a:lstStyle/>
          <a:p>
            <a:pPr algn="ctr"/>
            <a:r>
              <a:rPr lang="en-IE" dirty="0"/>
              <a:t>Does your community have any issues to solve at the moment?</a:t>
            </a:r>
          </a:p>
        </p:txBody>
      </p:sp>
      <p:sp>
        <p:nvSpPr>
          <p:cNvPr id="27" name="TextBox 26">
            <a:extLst>
              <a:ext uri="{FF2B5EF4-FFF2-40B4-BE49-F238E27FC236}">
                <a16:creationId xmlns:a16="http://schemas.microsoft.com/office/drawing/2014/main" id="{A00E8ADD-53CB-4376-BA80-C351D5D17401}"/>
              </a:ext>
            </a:extLst>
          </p:cNvPr>
          <p:cNvSpPr txBox="1"/>
          <p:nvPr/>
        </p:nvSpPr>
        <p:spPr>
          <a:xfrm>
            <a:off x="5770179" y="1924321"/>
            <a:ext cx="2396360" cy="646331"/>
          </a:xfrm>
          <a:prstGeom prst="rect">
            <a:avLst/>
          </a:prstGeom>
          <a:solidFill>
            <a:srgbClr val="68BBAF"/>
          </a:solidFill>
        </p:spPr>
        <p:txBody>
          <a:bodyPr wrap="square" rtlCol="0">
            <a:spAutoFit/>
          </a:bodyPr>
          <a:lstStyle/>
          <a:p>
            <a:pPr algn="ctr"/>
            <a:r>
              <a:rPr lang="en-IE" dirty="0">
                <a:solidFill>
                  <a:schemeClr val="bg1"/>
                </a:solidFill>
              </a:rPr>
              <a:t>Yes we do have issues to solve</a:t>
            </a:r>
          </a:p>
        </p:txBody>
      </p:sp>
      <p:sp>
        <p:nvSpPr>
          <p:cNvPr id="29" name="TextBox 28">
            <a:extLst>
              <a:ext uri="{FF2B5EF4-FFF2-40B4-BE49-F238E27FC236}">
                <a16:creationId xmlns:a16="http://schemas.microsoft.com/office/drawing/2014/main" id="{CEB751FA-0B80-4DB1-83D2-FB2B5BA043BE}"/>
              </a:ext>
            </a:extLst>
          </p:cNvPr>
          <p:cNvSpPr txBox="1"/>
          <p:nvPr/>
        </p:nvSpPr>
        <p:spPr>
          <a:xfrm>
            <a:off x="10666171" y="2960670"/>
            <a:ext cx="1480360" cy="923330"/>
          </a:xfrm>
          <a:prstGeom prst="rect">
            <a:avLst/>
          </a:prstGeom>
          <a:solidFill>
            <a:srgbClr val="68BBAF"/>
          </a:solidFill>
        </p:spPr>
        <p:txBody>
          <a:bodyPr wrap="square" rtlCol="0">
            <a:spAutoFit/>
          </a:bodyPr>
          <a:lstStyle/>
          <a:p>
            <a:pPr algn="ctr"/>
            <a:r>
              <a:rPr lang="en-IE" dirty="0">
                <a:solidFill>
                  <a:schemeClr val="bg1"/>
                </a:solidFill>
              </a:rPr>
              <a:t>No issues to solve right now</a:t>
            </a:r>
          </a:p>
        </p:txBody>
      </p:sp>
      <p:sp>
        <p:nvSpPr>
          <p:cNvPr id="31" name="TextBox 30">
            <a:extLst>
              <a:ext uri="{FF2B5EF4-FFF2-40B4-BE49-F238E27FC236}">
                <a16:creationId xmlns:a16="http://schemas.microsoft.com/office/drawing/2014/main" id="{93C33982-F813-4A92-98BA-492CB92F3559}"/>
              </a:ext>
            </a:extLst>
          </p:cNvPr>
          <p:cNvSpPr txBox="1"/>
          <p:nvPr/>
        </p:nvSpPr>
        <p:spPr>
          <a:xfrm>
            <a:off x="10464878" y="4330999"/>
            <a:ext cx="1681653" cy="923330"/>
          </a:xfrm>
          <a:prstGeom prst="rect">
            <a:avLst/>
          </a:prstGeom>
          <a:solidFill>
            <a:srgbClr val="7F4182"/>
          </a:solidFill>
        </p:spPr>
        <p:txBody>
          <a:bodyPr wrap="square" rtlCol="0">
            <a:spAutoFit/>
          </a:bodyPr>
          <a:lstStyle/>
          <a:p>
            <a:pPr algn="ctr"/>
            <a:r>
              <a:rPr lang="en-IE" dirty="0">
                <a:solidFill>
                  <a:schemeClr val="bg1"/>
                </a:solidFill>
              </a:rPr>
              <a:t>Sounds like you are doing a great job.</a:t>
            </a:r>
          </a:p>
        </p:txBody>
      </p:sp>
      <p:cxnSp>
        <p:nvCxnSpPr>
          <p:cNvPr id="35" name="Straight Arrow Connector 34">
            <a:extLst>
              <a:ext uri="{FF2B5EF4-FFF2-40B4-BE49-F238E27FC236}">
                <a16:creationId xmlns:a16="http://schemas.microsoft.com/office/drawing/2014/main" id="{8DAFCB23-DAFD-4CC9-9989-2DFF92D55477}"/>
              </a:ext>
            </a:extLst>
          </p:cNvPr>
          <p:cNvCxnSpPr>
            <a:cxnSpLocks/>
          </p:cNvCxnSpPr>
          <p:nvPr/>
        </p:nvCxnSpPr>
        <p:spPr>
          <a:xfrm flipH="1">
            <a:off x="2953407" y="1126171"/>
            <a:ext cx="615772" cy="0"/>
          </a:xfrm>
          <a:prstGeom prst="straightConnector1">
            <a:avLst/>
          </a:prstGeom>
          <a:ln>
            <a:solidFill>
              <a:srgbClr val="6D6E6C"/>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65E5ED9-F3AD-45EB-BEE1-7E9F8CE52D29}"/>
              </a:ext>
            </a:extLst>
          </p:cNvPr>
          <p:cNvCxnSpPr>
            <a:cxnSpLocks/>
          </p:cNvCxnSpPr>
          <p:nvPr/>
        </p:nvCxnSpPr>
        <p:spPr>
          <a:xfrm>
            <a:off x="1823544" y="1527830"/>
            <a:ext cx="0" cy="295758"/>
          </a:xfrm>
          <a:prstGeom prst="straightConnector1">
            <a:avLst/>
          </a:prstGeom>
          <a:ln>
            <a:solidFill>
              <a:srgbClr val="6D6E6C"/>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828C012-F048-486F-B81F-1E294D878320}"/>
              </a:ext>
            </a:extLst>
          </p:cNvPr>
          <p:cNvCxnSpPr>
            <a:cxnSpLocks/>
          </p:cNvCxnSpPr>
          <p:nvPr/>
        </p:nvCxnSpPr>
        <p:spPr>
          <a:xfrm rot="16200000">
            <a:off x="3261293" y="2111162"/>
            <a:ext cx="0" cy="295758"/>
          </a:xfrm>
          <a:prstGeom prst="straightConnector1">
            <a:avLst/>
          </a:prstGeom>
          <a:ln>
            <a:solidFill>
              <a:srgbClr val="6D6E6C"/>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2F1957-65F3-4481-956B-744F302EB79B}"/>
              </a:ext>
            </a:extLst>
          </p:cNvPr>
          <p:cNvCxnSpPr>
            <a:cxnSpLocks/>
          </p:cNvCxnSpPr>
          <p:nvPr/>
        </p:nvCxnSpPr>
        <p:spPr>
          <a:xfrm>
            <a:off x="1665889" y="2677536"/>
            <a:ext cx="0" cy="295758"/>
          </a:xfrm>
          <a:prstGeom prst="straightConnector1">
            <a:avLst/>
          </a:prstGeom>
          <a:ln>
            <a:solidFill>
              <a:srgbClr val="6D6E6C"/>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4691311-1F30-466E-94C3-19A1EF35E7C3}"/>
              </a:ext>
            </a:extLst>
          </p:cNvPr>
          <p:cNvCxnSpPr>
            <a:cxnSpLocks/>
          </p:cNvCxnSpPr>
          <p:nvPr/>
        </p:nvCxnSpPr>
        <p:spPr>
          <a:xfrm>
            <a:off x="1702676" y="4175257"/>
            <a:ext cx="0" cy="295758"/>
          </a:xfrm>
          <a:prstGeom prst="straightConnector1">
            <a:avLst/>
          </a:prstGeom>
          <a:ln>
            <a:solidFill>
              <a:srgbClr val="6D6E6C"/>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C28D793-A682-4A66-A4EE-291614973690}"/>
              </a:ext>
            </a:extLst>
          </p:cNvPr>
          <p:cNvCxnSpPr>
            <a:cxnSpLocks/>
          </p:cNvCxnSpPr>
          <p:nvPr/>
        </p:nvCxnSpPr>
        <p:spPr>
          <a:xfrm>
            <a:off x="1744717" y="5709761"/>
            <a:ext cx="0" cy="295758"/>
          </a:xfrm>
          <a:prstGeom prst="straightConnector1">
            <a:avLst/>
          </a:prstGeom>
          <a:ln>
            <a:solidFill>
              <a:srgbClr val="6D6E6C"/>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A59DA29-94CE-4DBB-85F5-90F9BC166269}"/>
              </a:ext>
            </a:extLst>
          </p:cNvPr>
          <p:cNvCxnSpPr>
            <a:cxnSpLocks/>
          </p:cNvCxnSpPr>
          <p:nvPr/>
        </p:nvCxnSpPr>
        <p:spPr>
          <a:xfrm>
            <a:off x="4508930" y="2640752"/>
            <a:ext cx="0" cy="295758"/>
          </a:xfrm>
          <a:prstGeom prst="straightConnector1">
            <a:avLst/>
          </a:prstGeom>
          <a:ln>
            <a:solidFill>
              <a:srgbClr val="6D6E6C"/>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E914EDF9-F6EA-43D7-8C26-2E6B429D2B00}"/>
              </a:ext>
            </a:extLst>
          </p:cNvPr>
          <p:cNvCxnSpPr>
            <a:cxnSpLocks/>
          </p:cNvCxnSpPr>
          <p:nvPr/>
        </p:nvCxnSpPr>
        <p:spPr>
          <a:xfrm>
            <a:off x="4503677" y="3402754"/>
            <a:ext cx="0" cy="295758"/>
          </a:xfrm>
          <a:prstGeom prst="straightConnector1">
            <a:avLst/>
          </a:prstGeom>
          <a:ln>
            <a:solidFill>
              <a:srgbClr val="6D6E6C"/>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B4DE2AE-C53A-42C1-9E1C-F2E408DFC3BA}"/>
              </a:ext>
            </a:extLst>
          </p:cNvPr>
          <p:cNvCxnSpPr>
            <a:cxnSpLocks/>
          </p:cNvCxnSpPr>
          <p:nvPr/>
        </p:nvCxnSpPr>
        <p:spPr>
          <a:xfrm>
            <a:off x="4503667" y="4423175"/>
            <a:ext cx="0" cy="295758"/>
          </a:xfrm>
          <a:prstGeom prst="straightConnector1">
            <a:avLst/>
          </a:prstGeom>
          <a:ln>
            <a:solidFill>
              <a:srgbClr val="6D6E6C"/>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60B289E-4753-4BC7-AAFC-998E61B4B976}"/>
              </a:ext>
            </a:extLst>
          </p:cNvPr>
          <p:cNvCxnSpPr>
            <a:cxnSpLocks/>
          </p:cNvCxnSpPr>
          <p:nvPr/>
        </p:nvCxnSpPr>
        <p:spPr>
          <a:xfrm>
            <a:off x="4535210" y="5767570"/>
            <a:ext cx="0" cy="295758"/>
          </a:xfrm>
          <a:prstGeom prst="straightConnector1">
            <a:avLst/>
          </a:prstGeom>
          <a:ln>
            <a:solidFill>
              <a:srgbClr val="6D6E6C"/>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61F6D6D-60FB-4511-9FFF-8187B0765649}"/>
              </a:ext>
            </a:extLst>
          </p:cNvPr>
          <p:cNvCxnSpPr>
            <a:cxnSpLocks/>
          </p:cNvCxnSpPr>
          <p:nvPr/>
        </p:nvCxnSpPr>
        <p:spPr>
          <a:xfrm rot="5400000" flipH="1">
            <a:off x="8416617" y="2004513"/>
            <a:ext cx="0" cy="295758"/>
          </a:xfrm>
          <a:prstGeom prst="straightConnector1">
            <a:avLst/>
          </a:prstGeom>
          <a:ln>
            <a:solidFill>
              <a:srgbClr val="6D6E6C"/>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11D5078-2D65-4038-9DCB-B7417B911B01}"/>
              </a:ext>
            </a:extLst>
          </p:cNvPr>
          <p:cNvCxnSpPr>
            <a:cxnSpLocks/>
          </p:cNvCxnSpPr>
          <p:nvPr/>
        </p:nvCxnSpPr>
        <p:spPr>
          <a:xfrm>
            <a:off x="9427778" y="1548160"/>
            <a:ext cx="0" cy="295758"/>
          </a:xfrm>
          <a:prstGeom prst="straightConnector1">
            <a:avLst/>
          </a:prstGeom>
          <a:ln>
            <a:solidFill>
              <a:srgbClr val="6D6E6C"/>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BEE3FEF1-C73D-4C8E-BC32-77B02DBEDF01}"/>
              </a:ext>
            </a:extLst>
          </p:cNvPr>
          <p:cNvCxnSpPr>
            <a:cxnSpLocks/>
          </p:cNvCxnSpPr>
          <p:nvPr/>
        </p:nvCxnSpPr>
        <p:spPr>
          <a:xfrm>
            <a:off x="6626772" y="2677536"/>
            <a:ext cx="0" cy="295758"/>
          </a:xfrm>
          <a:prstGeom prst="straightConnector1">
            <a:avLst/>
          </a:prstGeom>
          <a:ln>
            <a:solidFill>
              <a:srgbClr val="6D6E6C"/>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C7DE0B41-101E-4291-A101-58522675FD53}"/>
              </a:ext>
            </a:extLst>
          </p:cNvPr>
          <p:cNvCxnSpPr>
            <a:cxnSpLocks/>
          </p:cNvCxnSpPr>
          <p:nvPr/>
        </p:nvCxnSpPr>
        <p:spPr>
          <a:xfrm rot="16200000">
            <a:off x="7104259" y="3083369"/>
            <a:ext cx="0" cy="295758"/>
          </a:xfrm>
          <a:prstGeom prst="straightConnector1">
            <a:avLst/>
          </a:prstGeom>
          <a:ln>
            <a:solidFill>
              <a:srgbClr val="6D6E6C"/>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448A302-8E0A-440A-8CAC-D45BFD79F36A}"/>
              </a:ext>
            </a:extLst>
          </p:cNvPr>
          <p:cNvCxnSpPr>
            <a:cxnSpLocks/>
          </p:cNvCxnSpPr>
          <p:nvPr/>
        </p:nvCxnSpPr>
        <p:spPr>
          <a:xfrm>
            <a:off x="11198772" y="2582207"/>
            <a:ext cx="0" cy="295758"/>
          </a:xfrm>
          <a:prstGeom prst="straightConnector1">
            <a:avLst/>
          </a:prstGeom>
          <a:ln>
            <a:solidFill>
              <a:srgbClr val="6D6E6C"/>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0AC453C-15B6-4D90-83FB-3A901CA00541}"/>
              </a:ext>
            </a:extLst>
          </p:cNvPr>
          <p:cNvCxnSpPr>
            <a:cxnSpLocks/>
          </p:cNvCxnSpPr>
          <p:nvPr/>
        </p:nvCxnSpPr>
        <p:spPr>
          <a:xfrm>
            <a:off x="11556128" y="3942107"/>
            <a:ext cx="0" cy="233150"/>
          </a:xfrm>
          <a:prstGeom prst="straightConnector1">
            <a:avLst/>
          </a:prstGeom>
          <a:ln>
            <a:solidFill>
              <a:srgbClr val="6D6E6C"/>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C9C4D22-90A6-4236-9989-1C5E10006AF7}"/>
              </a:ext>
            </a:extLst>
          </p:cNvPr>
          <p:cNvCxnSpPr>
            <a:cxnSpLocks/>
          </p:cNvCxnSpPr>
          <p:nvPr/>
        </p:nvCxnSpPr>
        <p:spPr>
          <a:xfrm>
            <a:off x="11556128" y="5412828"/>
            <a:ext cx="0" cy="296933"/>
          </a:xfrm>
          <a:prstGeom prst="straightConnector1">
            <a:avLst/>
          </a:prstGeom>
          <a:ln>
            <a:solidFill>
              <a:srgbClr val="6D6E6C"/>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CBD5D188-DF95-4905-B111-D2A9A384D8B6}"/>
              </a:ext>
            </a:extLst>
          </p:cNvPr>
          <p:cNvSpPr txBox="1"/>
          <p:nvPr/>
        </p:nvSpPr>
        <p:spPr>
          <a:xfrm>
            <a:off x="5715221" y="3891100"/>
            <a:ext cx="4666596" cy="646331"/>
          </a:xfrm>
          <a:prstGeom prst="rect">
            <a:avLst/>
          </a:prstGeom>
          <a:noFill/>
          <a:ln w="38100">
            <a:solidFill>
              <a:srgbClr val="AB5AB0"/>
            </a:solidFill>
          </a:ln>
        </p:spPr>
        <p:txBody>
          <a:bodyPr wrap="square" rtlCol="0">
            <a:spAutoFit/>
          </a:bodyPr>
          <a:lstStyle/>
          <a:p>
            <a:pPr algn="ctr"/>
            <a:r>
              <a:rPr lang="en-IE" dirty="0"/>
              <a:t>Does your community know how to implement these solutions?</a:t>
            </a:r>
          </a:p>
        </p:txBody>
      </p:sp>
      <p:cxnSp>
        <p:nvCxnSpPr>
          <p:cNvPr id="60" name="Straight Arrow Connector 59">
            <a:extLst>
              <a:ext uri="{FF2B5EF4-FFF2-40B4-BE49-F238E27FC236}">
                <a16:creationId xmlns:a16="http://schemas.microsoft.com/office/drawing/2014/main" id="{2020F327-3743-4205-A947-558F748A2986}"/>
              </a:ext>
            </a:extLst>
          </p:cNvPr>
          <p:cNvCxnSpPr>
            <a:cxnSpLocks/>
          </p:cNvCxnSpPr>
          <p:nvPr/>
        </p:nvCxnSpPr>
        <p:spPr>
          <a:xfrm>
            <a:off x="8366234" y="3539385"/>
            <a:ext cx="0" cy="295758"/>
          </a:xfrm>
          <a:prstGeom prst="straightConnector1">
            <a:avLst/>
          </a:prstGeom>
          <a:ln>
            <a:solidFill>
              <a:srgbClr val="6D6E6C"/>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E5FB0E6D-5538-479B-843E-631D6CDBB711}"/>
              </a:ext>
            </a:extLst>
          </p:cNvPr>
          <p:cNvSpPr txBox="1"/>
          <p:nvPr/>
        </p:nvSpPr>
        <p:spPr>
          <a:xfrm>
            <a:off x="8564496" y="4931163"/>
            <a:ext cx="1418897" cy="646331"/>
          </a:xfrm>
          <a:prstGeom prst="rect">
            <a:avLst/>
          </a:prstGeom>
          <a:solidFill>
            <a:srgbClr val="68BBAF"/>
          </a:solidFill>
        </p:spPr>
        <p:txBody>
          <a:bodyPr wrap="square" rtlCol="0">
            <a:spAutoFit/>
          </a:bodyPr>
          <a:lstStyle/>
          <a:p>
            <a:r>
              <a:rPr lang="en-IE" dirty="0">
                <a:solidFill>
                  <a:schemeClr val="bg1"/>
                </a:solidFill>
              </a:rPr>
              <a:t>Yes we have a plan</a:t>
            </a:r>
          </a:p>
        </p:txBody>
      </p:sp>
      <p:cxnSp>
        <p:nvCxnSpPr>
          <p:cNvPr id="66" name="Straight Arrow Connector 65">
            <a:extLst>
              <a:ext uri="{FF2B5EF4-FFF2-40B4-BE49-F238E27FC236}">
                <a16:creationId xmlns:a16="http://schemas.microsoft.com/office/drawing/2014/main" id="{DFF1427B-4962-493A-A0DB-E7FD636BCFDE}"/>
              </a:ext>
            </a:extLst>
          </p:cNvPr>
          <p:cNvCxnSpPr>
            <a:cxnSpLocks/>
          </p:cNvCxnSpPr>
          <p:nvPr/>
        </p:nvCxnSpPr>
        <p:spPr>
          <a:xfrm>
            <a:off x="9264867" y="4553628"/>
            <a:ext cx="0" cy="295758"/>
          </a:xfrm>
          <a:prstGeom prst="straightConnector1">
            <a:avLst/>
          </a:prstGeom>
          <a:ln>
            <a:solidFill>
              <a:srgbClr val="6D6E6C"/>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015E58F2-5CA4-4A5F-849F-F7635A95BFB4}"/>
              </a:ext>
            </a:extLst>
          </p:cNvPr>
          <p:cNvCxnSpPr>
            <a:cxnSpLocks/>
          </p:cNvCxnSpPr>
          <p:nvPr/>
        </p:nvCxnSpPr>
        <p:spPr>
          <a:xfrm rot="16200000">
            <a:off x="10205545" y="4929279"/>
            <a:ext cx="0" cy="295758"/>
          </a:xfrm>
          <a:prstGeom prst="straightConnector1">
            <a:avLst/>
          </a:prstGeom>
          <a:ln>
            <a:solidFill>
              <a:srgbClr val="6D6E6C"/>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EF56F0A0-6542-4EAF-8AB6-51C9BD5F38AE}"/>
              </a:ext>
            </a:extLst>
          </p:cNvPr>
          <p:cNvSpPr txBox="1"/>
          <p:nvPr/>
        </p:nvSpPr>
        <p:spPr>
          <a:xfrm>
            <a:off x="6080609" y="4974603"/>
            <a:ext cx="1775499" cy="369332"/>
          </a:xfrm>
          <a:prstGeom prst="rect">
            <a:avLst/>
          </a:prstGeom>
          <a:solidFill>
            <a:srgbClr val="68BBAF"/>
          </a:solidFill>
        </p:spPr>
        <p:txBody>
          <a:bodyPr wrap="square" rtlCol="0">
            <a:spAutoFit/>
          </a:bodyPr>
          <a:lstStyle/>
          <a:p>
            <a:pPr algn="ctr"/>
            <a:r>
              <a:rPr lang="en-IE" dirty="0">
                <a:solidFill>
                  <a:schemeClr val="bg1"/>
                </a:solidFill>
              </a:rPr>
              <a:t>No we are stuck</a:t>
            </a:r>
          </a:p>
        </p:txBody>
      </p:sp>
      <p:cxnSp>
        <p:nvCxnSpPr>
          <p:cNvPr id="70" name="Straight Arrow Connector 69">
            <a:extLst>
              <a:ext uri="{FF2B5EF4-FFF2-40B4-BE49-F238E27FC236}">
                <a16:creationId xmlns:a16="http://schemas.microsoft.com/office/drawing/2014/main" id="{8D71BC07-EE6B-49CB-9211-62F3C7C860D7}"/>
              </a:ext>
            </a:extLst>
          </p:cNvPr>
          <p:cNvCxnSpPr>
            <a:cxnSpLocks/>
          </p:cNvCxnSpPr>
          <p:nvPr/>
        </p:nvCxnSpPr>
        <p:spPr>
          <a:xfrm>
            <a:off x="6926014" y="4616637"/>
            <a:ext cx="0" cy="295758"/>
          </a:xfrm>
          <a:prstGeom prst="straightConnector1">
            <a:avLst/>
          </a:prstGeom>
          <a:ln>
            <a:solidFill>
              <a:srgbClr val="6D6E6C"/>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69390A24-7CF2-47B1-9CA5-9CE63856A765}"/>
              </a:ext>
            </a:extLst>
          </p:cNvPr>
          <p:cNvCxnSpPr>
            <a:cxnSpLocks/>
          </p:cNvCxnSpPr>
          <p:nvPr/>
        </p:nvCxnSpPr>
        <p:spPr>
          <a:xfrm rot="5400000" flipH="1">
            <a:off x="5770179" y="5014416"/>
            <a:ext cx="0" cy="295758"/>
          </a:xfrm>
          <a:prstGeom prst="straightConnector1">
            <a:avLst/>
          </a:prstGeom>
          <a:ln>
            <a:solidFill>
              <a:srgbClr val="6D6E6C"/>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8E281A7-323A-4233-A8DA-EDC573A49D63}"/>
              </a:ext>
            </a:extLst>
          </p:cNvPr>
          <p:cNvCxnSpPr>
            <a:cxnSpLocks/>
          </p:cNvCxnSpPr>
          <p:nvPr/>
        </p:nvCxnSpPr>
        <p:spPr>
          <a:xfrm>
            <a:off x="7450399" y="1041771"/>
            <a:ext cx="615772" cy="0"/>
          </a:xfrm>
          <a:prstGeom prst="straightConnector1">
            <a:avLst/>
          </a:prstGeom>
          <a:ln>
            <a:solidFill>
              <a:srgbClr val="6D6E6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241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normAutofit fontScale="92500" lnSpcReduction="20000"/>
          </a:bodyPr>
          <a:lstStyle/>
          <a:p>
            <a:r>
              <a:rPr lang="en-IE" sz="2800" dirty="0">
                <a:solidFill>
                  <a:srgbClr val="68BBAF"/>
                </a:solidFill>
              </a:rPr>
              <a:t>WE ADVOCATE THAT IN ADDITION TO PROACTIVE LOCAL GOVERNMENT, LOCAL COMMUNITIES NEED TO BE AT THE HEART OF PLANNING + THE BIGGER PICTURE.   WHY ? </a:t>
            </a:r>
            <a:endParaRPr lang="en-US" sz="2800" dirty="0"/>
          </a:p>
        </p:txBody>
      </p:sp>
      <p:sp>
        <p:nvSpPr>
          <p:cNvPr id="4" name="Text Placeholder 3"/>
          <p:cNvSpPr>
            <a:spLocks noGrp="1"/>
          </p:cNvSpPr>
          <p:nvPr>
            <p:ph type="body" sz="quarter" idx="12"/>
          </p:nvPr>
        </p:nvSpPr>
        <p:spPr/>
        <p:txBody>
          <a:bodyPr>
            <a:normAutofit/>
          </a:bodyPr>
          <a:lstStyle/>
          <a:p>
            <a:r>
              <a:rPr lang="en-GB" dirty="0"/>
              <a:t>Gaps often found in the field of community development/regeneration:  form national government policy to local government priorities to local people, the business community &amp; NGOs, there can be a disconnection between opinions of what is needed. </a:t>
            </a:r>
            <a:endParaRPr lang="en-US" dirty="0"/>
          </a:p>
        </p:txBody>
      </p:sp>
      <p:sp>
        <p:nvSpPr>
          <p:cNvPr id="12" name="Text Placeholder 11"/>
          <p:cNvSpPr>
            <a:spLocks noGrp="1"/>
          </p:cNvSpPr>
          <p:nvPr>
            <p:ph type="body" sz="quarter" idx="17"/>
          </p:nvPr>
        </p:nvSpPr>
        <p:spPr>
          <a:xfrm>
            <a:off x="1242862" y="2944238"/>
            <a:ext cx="9702231" cy="1214790"/>
          </a:xfrm>
        </p:spPr>
        <p:txBody>
          <a:bodyPr/>
          <a:lstStyle/>
          <a:p>
            <a:r>
              <a:rPr lang="en-GB" dirty="0"/>
              <a:t>Participatory approaches  facilitate the best results development of an effective and relevant community regeneration plan. </a:t>
            </a:r>
            <a:endParaRPr lang="en-US" dirty="0"/>
          </a:p>
        </p:txBody>
      </p:sp>
      <p:sp>
        <p:nvSpPr>
          <p:cNvPr id="13" name="Text Placeholder 12"/>
          <p:cNvSpPr>
            <a:spLocks noGrp="1"/>
          </p:cNvSpPr>
          <p:nvPr>
            <p:ph type="body" sz="quarter" idx="19"/>
          </p:nvPr>
        </p:nvSpPr>
        <p:spPr>
          <a:xfrm>
            <a:off x="1655939" y="4271110"/>
            <a:ext cx="8932507" cy="1292995"/>
          </a:xfrm>
        </p:spPr>
        <p:txBody>
          <a:bodyPr/>
          <a:lstStyle/>
          <a:p>
            <a:r>
              <a:rPr lang="en-GB" dirty="0"/>
              <a:t>For the purposes of our </a:t>
            </a:r>
            <a:r>
              <a:rPr lang="en-GB" b="1" dirty="0"/>
              <a:t>RESTART</a:t>
            </a:r>
            <a:r>
              <a:rPr lang="en-GB" dirty="0"/>
              <a:t> modules, we use the word </a:t>
            </a:r>
            <a:r>
              <a:rPr lang="en-GB" b="1" dirty="0"/>
              <a:t>‘community’ </a:t>
            </a:r>
            <a:r>
              <a:rPr lang="en-GB" dirty="0"/>
              <a:t>to reflect the group, area or region in focus. </a:t>
            </a:r>
            <a:endParaRPr lang="en-US" dirty="0"/>
          </a:p>
        </p:txBody>
      </p:sp>
    </p:spTree>
    <p:extLst>
      <p:ext uri="{BB962C8B-B14F-4D97-AF65-F5344CB8AC3E}">
        <p14:creationId xmlns:p14="http://schemas.microsoft.com/office/powerpoint/2010/main" val="3703028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1656</TotalTime>
  <Words>7156</Words>
  <Application>Microsoft Office PowerPoint</Application>
  <PresentationFormat>Widescreen</PresentationFormat>
  <Paragraphs>555</Paragraphs>
  <Slides>78</Slides>
  <Notes>0</Notes>
  <HiddenSlides>0</HiddenSlides>
  <MMClips>5</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78</vt:i4>
      </vt:variant>
    </vt:vector>
  </HeadingPairs>
  <TitlesOfParts>
    <vt:vector size="89" baseType="lpstr">
      <vt:lpstr>Arial</vt:lpstr>
      <vt:lpstr>Calibri</vt:lpstr>
      <vt:lpstr>Calibri Light</vt:lpstr>
      <vt:lpstr>Helmet</vt:lpstr>
      <vt:lpstr>Quattrocento</vt:lpstr>
      <vt:lpstr>Quattrocento Sans</vt:lpstr>
      <vt:lpstr>Roboto</vt:lpstr>
      <vt:lpstr>Sky Text</vt:lpstr>
      <vt:lpstr>Source Serif Pro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Grace Lyons</dc:creator>
  <cp:lastModifiedBy>Orla Casey</cp:lastModifiedBy>
  <cp:revision>101</cp:revision>
  <dcterms:created xsi:type="dcterms:W3CDTF">2020-09-10T15:25:35Z</dcterms:created>
  <dcterms:modified xsi:type="dcterms:W3CDTF">2020-10-12T20:20:14Z</dcterms:modified>
</cp:coreProperties>
</file>